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4" r:id="rId6"/>
    <p:sldId id="275" r:id="rId7"/>
    <p:sldId id="276" r:id="rId8"/>
    <p:sldId id="267" r:id="rId9"/>
    <p:sldId id="268" r:id="rId10"/>
    <p:sldId id="269" r:id="rId11"/>
    <p:sldId id="270" r:id="rId12"/>
    <p:sldId id="271"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84" y="297438"/>
            <a:ext cx="7766936" cy="1646302"/>
          </a:xfrm>
        </p:spPr>
        <p:txBody>
          <a:bodyPr/>
          <a:lstStyle/>
          <a:p>
            <a:pPr algn="ctr"/>
            <a:r>
              <a:rPr lang="en-IN" dirty="0"/>
              <a:t>Capstone</a:t>
            </a:r>
          </a:p>
        </p:txBody>
      </p:sp>
      <p:sp>
        <p:nvSpPr>
          <p:cNvPr id="3" name="Subtitle 2"/>
          <p:cNvSpPr>
            <a:spLocks noGrp="1"/>
          </p:cNvSpPr>
          <p:nvPr>
            <p:ph type="subTitle" idx="1"/>
          </p:nvPr>
        </p:nvSpPr>
        <p:spPr>
          <a:xfrm>
            <a:off x="1493815" y="2367807"/>
            <a:ext cx="7766936" cy="4311289"/>
          </a:xfrm>
        </p:spPr>
        <p:txBody>
          <a:bodyPr>
            <a:normAutofit/>
          </a:bodyPr>
          <a:lstStyle/>
          <a:p>
            <a:pPr algn="ctr"/>
            <a:r>
              <a:rPr lang="en-IN" sz="2000" b="1" dirty="0">
                <a:solidFill>
                  <a:schemeClr val="tx2">
                    <a:lumMod val="60000"/>
                    <a:lumOff val="40000"/>
                  </a:schemeClr>
                </a:solidFill>
              </a:rPr>
              <a:t>By</a:t>
            </a:r>
          </a:p>
          <a:p>
            <a:pPr algn="ctr"/>
            <a:r>
              <a:rPr lang="en-IN" sz="2000" b="1" dirty="0">
                <a:solidFill>
                  <a:schemeClr val="tx2">
                    <a:lumMod val="60000"/>
                    <a:lumOff val="40000"/>
                  </a:schemeClr>
                </a:solidFill>
              </a:rPr>
              <a:t>Ashok Kumar Singh (11602516),</a:t>
            </a:r>
            <a:br>
              <a:rPr lang="en-IN" sz="2000" b="1" dirty="0">
                <a:solidFill>
                  <a:schemeClr val="tx2">
                    <a:lumMod val="60000"/>
                    <a:lumOff val="40000"/>
                  </a:schemeClr>
                </a:solidFill>
              </a:rPr>
            </a:br>
            <a:r>
              <a:rPr lang="en-IN" sz="2000" b="1" dirty="0" err="1">
                <a:solidFill>
                  <a:schemeClr val="tx2">
                    <a:lumMod val="60000"/>
                    <a:lumOff val="40000"/>
                  </a:schemeClr>
                </a:solidFill>
              </a:rPr>
              <a:t>Shivam</a:t>
            </a:r>
            <a:r>
              <a:rPr lang="en-IN" sz="2000" b="1" dirty="0">
                <a:solidFill>
                  <a:schemeClr val="tx2">
                    <a:lumMod val="60000"/>
                    <a:lumOff val="40000"/>
                  </a:schemeClr>
                </a:solidFill>
              </a:rPr>
              <a:t> Sharma (11602462),</a:t>
            </a:r>
            <a:br>
              <a:rPr lang="en-IN" sz="2000" b="1" dirty="0">
                <a:solidFill>
                  <a:schemeClr val="tx2">
                    <a:lumMod val="60000"/>
                    <a:lumOff val="40000"/>
                  </a:schemeClr>
                </a:solidFill>
              </a:rPr>
            </a:br>
            <a:r>
              <a:rPr lang="en-IN" sz="2000" b="1" dirty="0">
                <a:solidFill>
                  <a:schemeClr val="tx2">
                    <a:lumMod val="60000"/>
                    <a:lumOff val="40000"/>
                  </a:schemeClr>
                </a:solidFill>
              </a:rPr>
              <a:t>Rakesh Kumar (11607344) &amp;</a:t>
            </a:r>
            <a:br>
              <a:rPr lang="en-IN" sz="2000" b="1" dirty="0">
                <a:solidFill>
                  <a:schemeClr val="tx2">
                    <a:lumMod val="60000"/>
                    <a:lumOff val="40000"/>
                  </a:schemeClr>
                </a:solidFill>
              </a:rPr>
            </a:br>
            <a:r>
              <a:rPr lang="en-IN" sz="2000" b="1" dirty="0">
                <a:solidFill>
                  <a:schemeClr val="tx2">
                    <a:lumMod val="60000"/>
                    <a:lumOff val="40000"/>
                  </a:schemeClr>
                </a:solidFill>
              </a:rPr>
              <a:t>Konda </a:t>
            </a:r>
            <a:r>
              <a:rPr lang="en-IN" sz="2000" b="1" dirty="0" err="1">
                <a:solidFill>
                  <a:schemeClr val="tx2">
                    <a:lumMod val="60000"/>
                    <a:lumOff val="40000"/>
                  </a:schemeClr>
                </a:solidFill>
              </a:rPr>
              <a:t>Venkateswarlu</a:t>
            </a:r>
            <a:r>
              <a:rPr lang="en-IN" sz="2000" b="1" dirty="0">
                <a:solidFill>
                  <a:schemeClr val="tx2">
                    <a:lumMod val="60000"/>
                    <a:lumOff val="40000"/>
                  </a:schemeClr>
                </a:solidFill>
              </a:rPr>
              <a:t> (11602951)</a:t>
            </a:r>
            <a:br>
              <a:rPr lang="en-IN" dirty="0"/>
            </a:br>
            <a:r>
              <a:rPr lang="en-IN" dirty="0"/>
              <a:t> </a:t>
            </a:r>
          </a:p>
          <a:p>
            <a:pPr algn="ctr"/>
            <a:r>
              <a:rPr lang="en-IN" dirty="0">
                <a:solidFill>
                  <a:schemeClr val="tx2">
                    <a:lumMod val="75000"/>
                  </a:schemeClr>
                </a:solidFill>
              </a:rPr>
              <a:t>ON</a:t>
            </a:r>
            <a:br>
              <a:rPr lang="en-IN" dirty="0"/>
            </a:br>
            <a:endParaRPr lang="en-IN" dirty="0"/>
          </a:p>
          <a:p>
            <a:pPr algn="ctr"/>
            <a:r>
              <a:rPr lang="en-IN" sz="2600" b="1" dirty="0">
                <a:solidFill>
                  <a:srgbClr val="FF0000"/>
                </a:solidFill>
              </a:rPr>
              <a:t>Metro Bike Share Trip Data </a:t>
            </a:r>
          </a:p>
          <a:p>
            <a:pPr algn="ctr"/>
            <a:r>
              <a:rPr lang="en-IN" sz="2600" b="1" dirty="0">
                <a:solidFill>
                  <a:srgbClr val="FF0000"/>
                </a:solidFill>
              </a:rPr>
              <a:t>Analysis &amp; Prediction</a:t>
            </a:r>
            <a:br>
              <a:rPr lang="en-IN" dirty="0"/>
            </a:br>
            <a:br>
              <a:rPr lang="en-IN" dirty="0"/>
            </a:br>
            <a:endParaRPr lang="en-IN" dirty="0"/>
          </a:p>
        </p:txBody>
      </p:sp>
      <p:pic>
        <p:nvPicPr>
          <p:cNvPr id="1026" name="Picture 2" descr="Lovely Professional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453" y="2589875"/>
            <a:ext cx="194310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8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2200-BDE6-48DB-B616-DCD8C6E01867}"/>
              </a:ext>
            </a:extLst>
          </p:cNvPr>
          <p:cNvSpPr>
            <a:spLocks noGrp="1"/>
          </p:cNvSpPr>
          <p:nvPr>
            <p:ph type="title"/>
          </p:nvPr>
        </p:nvSpPr>
        <p:spPr/>
        <p:txBody>
          <a:bodyPr>
            <a:normAutofit/>
          </a:bodyPr>
          <a:lstStyle/>
          <a:p>
            <a:br>
              <a:rPr lang="en-IN" sz="2400" dirty="0"/>
            </a:br>
            <a:br>
              <a:rPr lang="en-IN" sz="2400" dirty="0"/>
            </a:br>
            <a:r>
              <a:rPr lang="en-IN" sz="2400" dirty="0"/>
              <a:t>Consumer Behaviour</a:t>
            </a:r>
          </a:p>
        </p:txBody>
      </p:sp>
      <p:pic>
        <p:nvPicPr>
          <p:cNvPr id="5" name="Content Placeholder 4">
            <a:extLst>
              <a:ext uri="{FF2B5EF4-FFF2-40B4-BE49-F238E27FC236}">
                <a16:creationId xmlns:a16="http://schemas.microsoft.com/office/drawing/2014/main" id="{AD55337F-0A8B-47BF-B421-BE4AA7FE295F}"/>
              </a:ext>
            </a:extLst>
          </p:cNvPr>
          <p:cNvPicPr>
            <a:picLocks noGrp="1" noChangeAspect="1"/>
          </p:cNvPicPr>
          <p:nvPr>
            <p:ph idx="1"/>
          </p:nvPr>
        </p:nvPicPr>
        <p:blipFill>
          <a:blip r:embed="rId2"/>
          <a:stretch>
            <a:fillRect/>
          </a:stretch>
        </p:blipFill>
        <p:spPr>
          <a:xfrm>
            <a:off x="2230750" y="2160588"/>
            <a:ext cx="7702959" cy="3881437"/>
          </a:xfrm>
        </p:spPr>
      </p:pic>
    </p:spTree>
    <p:extLst>
      <p:ext uri="{BB962C8B-B14F-4D97-AF65-F5344CB8AC3E}">
        <p14:creationId xmlns:p14="http://schemas.microsoft.com/office/powerpoint/2010/main" val="374360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F611-6030-44C0-8AF6-D15180BF7DA9}"/>
              </a:ext>
            </a:extLst>
          </p:cNvPr>
          <p:cNvSpPr>
            <a:spLocks noGrp="1"/>
          </p:cNvSpPr>
          <p:nvPr>
            <p:ph type="title"/>
          </p:nvPr>
        </p:nvSpPr>
        <p:spPr/>
        <p:txBody>
          <a:bodyPr>
            <a:normAutofit fontScale="90000"/>
          </a:bodyPr>
          <a:lstStyle/>
          <a:p>
            <a:br>
              <a:rPr lang="en-IN" dirty="0"/>
            </a:br>
            <a:br>
              <a:rPr lang="en-IN" dirty="0"/>
            </a:br>
            <a:r>
              <a:rPr lang="en-IN" sz="2700" dirty="0"/>
              <a:t>Duration Contrast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5" name="Content Placeholder 4">
            <a:extLst>
              <a:ext uri="{FF2B5EF4-FFF2-40B4-BE49-F238E27FC236}">
                <a16:creationId xmlns:a16="http://schemas.microsoft.com/office/drawing/2014/main" id="{A4739207-DEE4-44B5-A820-403479C8F70E}"/>
              </a:ext>
            </a:extLst>
          </p:cNvPr>
          <p:cNvPicPr>
            <a:picLocks noGrp="1" noChangeAspect="1"/>
          </p:cNvPicPr>
          <p:nvPr>
            <p:ph idx="1"/>
          </p:nvPr>
        </p:nvPicPr>
        <p:blipFill>
          <a:blip r:embed="rId2"/>
          <a:stretch>
            <a:fillRect/>
          </a:stretch>
        </p:blipFill>
        <p:spPr>
          <a:xfrm>
            <a:off x="1787404" y="2366963"/>
            <a:ext cx="7689105" cy="3881437"/>
          </a:xfrm>
        </p:spPr>
      </p:pic>
    </p:spTree>
    <p:extLst>
      <p:ext uri="{BB962C8B-B14F-4D97-AF65-F5344CB8AC3E}">
        <p14:creationId xmlns:p14="http://schemas.microsoft.com/office/powerpoint/2010/main" val="372209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5729-292E-4026-A5B3-2D45ABB0E33A}"/>
              </a:ext>
            </a:extLst>
          </p:cNvPr>
          <p:cNvSpPr>
            <a:spLocks noGrp="1"/>
          </p:cNvSpPr>
          <p:nvPr>
            <p:ph type="title"/>
          </p:nvPr>
        </p:nvSpPr>
        <p:spPr>
          <a:xfrm>
            <a:off x="677334" y="609600"/>
            <a:ext cx="8596668" cy="1320800"/>
          </a:xfrm>
        </p:spPr>
        <p:txBody>
          <a:bodyPr>
            <a:normAutofit fontScale="90000"/>
          </a:bodyPr>
          <a:lstStyle/>
          <a:p>
            <a:br>
              <a:rPr lang="en-IN" dirty="0"/>
            </a:br>
            <a:br>
              <a:rPr lang="en-IN" dirty="0"/>
            </a:br>
            <a:r>
              <a:rPr lang="en-IN" sz="2700" dirty="0"/>
              <a:t>Station Mapping</a:t>
            </a:r>
          </a:p>
        </p:txBody>
      </p:sp>
      <p:pic>
        <p:nvPicPr>
          <p:cNvPr id="5" name="Content Placeholder 4">
            <a:extLst>
              <a:ext uri="{FF2B5EF4-FFF2-40B4-BE49-F238E27FC236}">
                <a16:creationId xmlns:a16="http://schemas.microsoft.com/office/drawing/2014/main" id="{F6ED569E-929B-4507-B6FC-077786423739}"/>
              </a:ext>
            </a:extLst>
          </p:cNvPr>
          <p:cNvPicPr>
            <a:picLocks noGrp="1" noChangeAspect="1"/>
          </p:cNvPicPr>
          <p:nvPr>
            <p:ph idx="1"/>
          </p:nvPr>
        </p:nvPicPr>
        <p:blipFill>
          <a:blip r:embed="rId2"/>
          <a:stretch>
            <a:fillRect/>
          </a:stretch>
        </p:blipFill>
        <p:spPr>
          <a:xfrm>
            <a:off x="2078350" y="2243715"/>
            <a:ext cx="7605977" cy="3881437"/>
          </a:xfrm>
        </p:spPr>
      </p:pic>
    </p:spTree>
    <p:extLst>
      <p:ext uri="{BB962C8B-B14F-4D97-AF65-F5344CB8AC3E}">
        <p14:creationId xmlns:p14="http://schemas.microsoft.com/office/powerpoint/2010/main" val="260994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D6EF-8614-4AF8-B1F6-CE216E9D5321}"/>
              </a:ext>
            </a:extLst>
          </p:cNvPr>
          <p:cNvSpPr>
            <a:spLocks noGrp="1"/>
          </p:cNvSpPr>
          <p:nvPr>
            <p:ph type="title"/>
          </p:nvPr>
        </p:nvSpPr>
        <p:spPr/>
        <p:txBody>
          <a:bodyPr>
            <a:normAutofit fontScale="90000"/>
          </a:bodyPr>
          <a:lstStyle/>
          <a:p>
            <a:r>
              <a:rPr lang="en-IN" dirty="0"/>
              <a:t>Python</a:t>
            </a:r>
            <a:br>
              <a:rPr lang="en-IN" dirty="0"/>
            </a:br>
            <a:br>
              <a:rPr lang="en-IN" dirty="0"/>
            </a:br>
            <a:r>
              <a:rPr lang="en-IN" sz="2700" dirty="0"/>
              <a:t>Data Cleaning</a:t>
            </a:r>
          </a:p>
        </p:txBody>
      </p:sp>
      <p:pic>
        <p:nvPicPr>
          <p:cNvPr id="5" name="Content Placeholder 4">
            <a:extLst>
              <a:ext uri="{FF2B5EF4-FFF2-40B4-BE49-F238E27FC236}">
                <a16:creationId xmlns:a16="http://schemas.microsoft.com/office/drawing/2014/main" id="{A669D0DC-3E47-4AB5-A659-B6B06E687C8A}"/>
              </a:ext>
            </a:extLst>
          </p:cNvPr>
          <p:cNvPicPr>
            <a:picLocks noGrp="1" noChangeAspect="1"/>
          </p:cNvPicPr>
          <p:nvPr>
            <p:ph idx="1"/>
          </p:nvPr>
        </p:nvPicPr>
        <p:blipFill>
          <a:blip r:embed="rId2"/>
          <a:stretch>
            <a:fillRect/>
          </a:stretch>
        </p:blipFill>
        <p:spPr>
          <a:xfrm>
            <a:off x="1898241" y="2366963"/>
            <a:ext cx="6903701" cy="3881437"/>
          </a:xfrm>
        </p:spPr>
      </p:pic>
    </p:spTree>
    <p:extLst>
      <p:ext uri="{BB962C8B-B14F-4D97-AF65-F5344CB8AC3E}">
        <p14:creationId xmlns:p14="http://schemas.microsoft.com/office/powerpoint/2010/main" val="8692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FFA4-CB5F-446B-9500-6D69ED66E91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68480C7-4F1A-4785-B82E-DDDBF0EB3BE0}"/>
              </a:ext>
            </a:extLst>
          </p:cNvPr>
          <p:cNvPicPr>
            <a:picLocks noGrp="1" noChangeAspect="1"/>
          </p:cNvPicPr>
          <p:nvPr>
            <p:ph idx="1"/>
          </p:nvPr>
        </p:nvPicPr>
        <p:blipFill>
          <a:blip r:embed="rId2"/>
          <a:stretch>
            <a:fillRect/>
          </a:stretch>
        </p:blipFill>
        <p:spPr>
          <a:xfrm>
            <a:off x="1524168" y="1731818"/>
            <a:ext cx="7619832" cy="4310207"/>
          </a:xfrm>
        </p:spPr>
      </p:pic>
    </p:spTree>
    <p:extLst>
      <p:ext uri="{BB962C8B-B14F-4D97-AF65-F5344CB8AC3E}">
        <p14:creationId xmlns:p14="http://schemas.microsoft.com/office/powerpoint/2010/main" val="176562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3B6C-3477-4262-9C1F-BC0E3C10721C}"/>
              </a:ext>
            </a:extLst>
          </p:cNvPr>
          <p:cNvSpPr>
            <a:spLocks noGrp="1"/>
          </p:cNvSpPr>
          <p:nvPr>
            <p:ph type="title"/>
          </p:nvPr>
        </p:nvSpPr>
        <p:spPr/>
        <p:txBody>
          <a:bodyPr>
            <a:normAutofit/>
          </a:bodyPr>
          <a:lstStyle/>
          <a:p>
            <a:r>
              <a:rPr lang="en-IN" sz="2400" dirty="0"/>
              <a:t>Distance Calculation and Model Build</a:t>
            </a:r>
          </a:p>
        </p:txBody>
      </p:sp>
      <p:pic>
        <p:nvPicPr>
          <p:cNvPr id="5" name="Content Placeholder 4">
            <a:extLst>
              <a:ext uri="{FF2B5EF4-FFF2-40B4-BE49-F238E27FC236}">
                <a16:creationId xmlns:a16="http://schemas.microsoft.com/office/drawing/2014/main" id="{940F4690-E62F-4005-B37A-EBAA4B3C7FEB}"/>
              </a:ext>
            </a:extLst>
          </p:cNvPr>
          <p:cNvPicPr>
            <a:picLocks noGrp="1" noChangeAspect="1"/>
          </p:cNvPicPr>
          <p:nvPr>
            <p:ph idx="1"/>
          </p:nvPr>
        </p:nvPicPr>
        <p:blipFill>
          <a:blip r:embed="rId2"/>
          <a:stretch>
            <a:fillRect/>
          </a:stretch>
        </p:blipFill>
        <p:spPr>
          <a:xfrm>
            <a:off x="1524168" y="1773382"/>
            <a:ext cx="7749834" cy="4268643"/>
          </a:xfrm>
        </p:spPr>
      </p:pic>
    </p:spTree>
    <p:extLst>
      <p:ext uri="{BB962C8B-B14F-4D97-AF65-F5344CB8AC3E}">
        <p14:creationId xmlns:p14="http://schemas.microsoft.com/office/powerpoint/2010/main" val="979472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BD5E-8CBC-4DC0-BDAF-63D454831D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ACFBDC-1BFD-40F1-A5F5-A9DC3F0189DC}"/>
              </a:ext>
            </a:extLst>
          </p:cNvPr>
          <p:cNvPicPr>
            <a:picLocks noGrp="1" noChangeAspect="1"/>
          </p:cNvPicPr>
          <p:nvPr>
            <p:ph idx="1"/>
          </p:nvPr>
        </p:nvPicPr>
        <p:blipFill>
          <a:blip r:embed="rId2"/>
          <a:stretch>
            <a:fillRect/>
          </a:stretch>
        </p:blipFill>
        <p:spPr>
          <a:xfrm>
            <a:off x="1524168" y="1205346"/>
            <a:ext cx="8063177" cy="4836680"/>
          </a:xfrm>
        </p:spPr>
      </p:pic>
    </p:spTree>
    <p:extLst>
      <p:ext uri="{BB962C8B-B14F-4D97-AF65-F5344CB8AC3E}">
        <p14:creationId xmlns:p14="http://schemas.microsoft.com/office/powerpoint/2010/main" val="272163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013E-081C-41AF-97B0-03B90FF02B79}"/>
              </a:ext>
            </a:extLst>
          </p:cNvPr>
          <p:cNvSpPr>
            <a:spLocks noGrp="1"/>
          </p:cNvSpPr>
          <p:nvPr>
            <p:ph type="title"/>
          </p:nvPr>
        </p:nvSpPr>
        <p:spPr/>
        <p:txBody>
          <a:bodyPr>
            <a:normAutofit/>
          </a:bodyPr>
          <a:lstStyle/>
          <a:p>
            <a:r>
              <a:rPr lang="en-IN" sz="2400" dirty="0"/>
              <a:t>Prediction</a:t>
            </a:r>
          </a:p>
        </p:txBody>
      </p:sp>
      <p:pic>
        <p:nvPicPr>
          <p:cNvPr id="5" name="Content Placeholder 4">
            <a:extLst>
              <a:ext uri="{FF2B5EF4-FFF2-40B4-BE49-F238E27FC236}">
                <a16:creationId xmlns:a16="http://schemas.microsoft.com/office/drawing/2014/main" id="{60823477-D461-44A7-BEE7-FBB7202561FB}"/>
              </a:ext>
            </a:extLst>
          </p:cNvPr>
          <p:cNvPicPr>
            <a:picLocks noGrp="1" noChangeAspect="1"/>
          </p:cNvPicPr>
          <p:nvPr>
            <p:ph idx="1"/>
          </p:nvPr>
        </p:nvPicPr>
        <p:blipFill>
          <a:blip r:embed="rId2"/>
          <a:stretch>
            <a:fillRect/>
          </a:stretch>
        </p:blipFill>
        <p:spPr>
          <a:xfrm>
            <a:off x="1524168" y="1551708"/>
            <a:ext cx="7749834" cy="4490317"/>
          </a:xfrm>
        </p:spPr>
      </p:pic>
    </p:spTree>
    <p:extLst>
      <p:ext uri="{BB962C8B-B14F-4D97-AF65-F5344CB8AC3E}">
        <p14:creationId xmlns:p14="http://schemas.microsoft.com/office/powerpoint/2010/main" val="363211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4CA-4014-42A1-B2DD-4F5C108CAE81}"/>
              </a:ext>
            </a:extLst>
          </p:cNvPr>
          <p:cNvSpPr>
            <a:spLocks noGrp="1"/>
          </p:cNvSpPr>
          <p:nvPr>
            <p:ph type="title"/>
          </p:nvPr>
        </p:nvSpPr>
        <p:spPr>
          <a:xfrm>
            <a:off x="1245371" y="1417261"/>
            <a:ext cx="8596668" cy="1826581"/>
          </a:xfrm>
        </p:spPr>
        <p:txBody>
          <a:bodyPr>
            <a:normAutofit/>
          </a:bodyPr>
          <a:lstStyle/>
          <a:p>
            <a:pPr algn="ctr"/>
            <a:r>
              <a:rPr lang="en-IN" sz="6000" i="1" dirty="0">
                <a:solidFill>
                  <a:schemeClr val="tx2">
                    <a:lumMod val="60000"/>
                    <a:lumOff val="40000"/>
                  </a:schemeClr>
                </a:solidFill>
              </a:rPr>
              <a:t>Thank You!!</a:t>
            </a:r>
          </a:p>
        </p:txBody>
      </p:sp>
      <p:sp>
        <p:nvSpPr>
          <p:cNvPr id="3" name="Text Placeholder 2">
            <a:extLst>
              <a:ext uri="{FF2B5EF4-FFF2-40B4-BE49-F238E27FC236}">
                <a16:creationId xmlns:a16="http://schemas.microsoft.com/office/drawing/2014/main" id="{99839F36-B058-40F4-B65F-DD1C6D3AC0B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9980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US" dirty="0"/>
              <a:t>Bike sharing is a service which provides available bikes as a shared use for</a:t>
            </a:r>
            <a:br>
              <a:rPr lang="en-US" dirty="0"/>
            </a:br>
            <a:r>
              <a:rPr lang="en-US" dirty="0"/>
              <a:t>individuals on a short term basis, either free or at a reasonable price. A metro</a:t>
            </a:r>
            <a:br>
              <a:rPr lang="en-US" dirty="0"/>
            </a:br>
            <a:r>
              <a:rPr lang="en-US" dirty="0"/>
              <a:t>bike sharing system allows users to rent a bike from one station and return it at any other station within the system.</a:t>
            </a:r>
          </a:p>
          <a:p>
            <a:r>
              <a:rPr lang="en-US" dirty="0"/>
              <a:t> Metro bike share system have been deployed in various cities around the world since the second half of 20th century and become more popular in recent years. </a:t>
            </a:r>
          </a:p>
          <a:p>
            <a:r>
              <a:rPr lang="en-US" dirty="0"/>
              <a:t>These systems provide access to bicycles for short-distance trips as an alternative to private vehicles or motorized public transport such as bus or subway in an urban area. In addition, they help reduce the traffic congestion, air pollution and noise.</a:t>
            </a:r>
            <a:endParaRPr lang="en-IN" dirty="0"/>
          </a:p>
        </p:txBody>
      </p:sp>
      <p:pic>
        <p:nvPicPr>
          <p:cNvPr id="4" name="Picture 3">
            <a:extLst>
              <a:ext uri="{FF2B5EF4-FFF2-40B4-BE49-F238E27FC236}">
                <a16:creationId xmlns:a16="http://schemas.microsoft.com/office/drawing/2014/main" id="{A647C795-5079-46BA-A645-62AEF214D5A2}"/>
              </a:ext>
            </a:extLst>
          </p:cNvPr>
          <p:cNvPicPr>
            <a:picLocks noChangeAspect="1"/>
          </p:cNvPicPr>
          <p:nvPr/>
        </p:nvPicPr>
        <p:blipFill>
          <a:blip r:embed="rId2"/>
          <a:stretch>
            <a:fillRect/>
          </a:stretch>
        </p:blipFill>
        <p:spPr>
          <a:xfrm>
            <a:off x="9274002" y="3042662"/>
            <a:ext cx="2714722" cy="1884939"/>
          </a:xfrm>
          <a:prstGeom prst="rect">
            <a:avLst/>
          </a:prstGeom>
        </p:spPr>
      </p:pic>
    </p:spTree>
    <p:extLst>
      <p:ext uri="{BB962C8B-B14F-4D97-AF65-F5344CB8AC3E}">
        <p14:creationId xmlns:p14="http://schemas.microsoft.com/office/powerpoint/2010/main" val="169704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6D9E-71B6-40EB-9FD1-FDA438E7BD43}"/>
              </a:ext>
            </a:extLst>
          </p:cNvPr>
          <p:cNvSpPr>
            <a:spLocks noGrp="1"/>
          </p:cNvSpPr>
          <p:nvPr>
            <p:ph type="title"/>
          </p:nvPr>
        </p:nvSpPr>
        <p:spPr/>
        <p:txBody>
          <a:bodyPr>
            <a:normAutofit fontScale="90000"/>
          </a:bodyPr>
          <a:lstStyle/>
          <a:p>
            <a:r>
              <a:rPr lang="en-IN" dirty="0"/>
              <a:t>R</a:t>
            </a:r>
            <a:br>
              <a:rPr lang="en-IN" dirty="0"/>
            </a:br>
            <a:br>
              <a:rPr lang="en-IN" dirty="0"/>
            </a:br>
            <a:endParaRPr lang="en-IN" dirty="0"/>
          </a:p>
        </p:txBody>
      </p:sp>
      <p:pic>
        <p:nvPicPr>
          <p:cNvPr id="5" name="Content Placeholder 4">
            <a:extLst>
              <a:ext uri="{FF2B5EF4-FFF2-40B4-BE49-F238E27FC236}">
                <a16:creationId xmlns:a16="http://schemas.microsoft.com/office/drawing/2014/main" id="{28722590-04D5-4FB3-8567-C46BF55BCE60}"/>
              </a:ext>
            </a:extLst>
          </p:cNvPr>
          <p:cNvPicPr>
            <a:picLocks noGrp="1" noChangeAspect="1"/>
          </p:cNvPicPr>
          <p:nvPr>
            <p:ph idx="1"/>
          </p:nvPr>
        </p:nvPicPr>
        <p:blipFill>
          <a:blip r:embed="rId2"/>
          <a:stretch>
            <a:fillRect/>
          </a:stretch>
        </p:blipFill>
        <p:spPr>
          <a:xfrm>
            <a:off x="1524168" y="1524000"/>
            <a:ext cx="7966196" cy="4518025"/>
          </a:xfrm>
        </p:spPr>
      </p:pic>
    </p:spTree>
    <p:extLst>
      <p:ext uri="{BB962C8B-B14F-4D97-AF65-F5344CB8AC3E}">
        <p14:creationId xmlns:p14="http://schemas.microsoft.com/office/powerpoint/2010/main" val="124391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E91A-3408-4E44-8A4F-DFC4FC19EF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D1DAE3-339E-4CA2-A4A4-1231C15EDF96}"/>
              </a:ext>
            </a:extLst>
          </p:cNvPr>
          <p:cNvPicPr>
            <a:picLocks noGrp="1" noChangeAspect="1"/>
          </p:cNvPicPr>
          <p:nvPr>
            <p:ph idx="1"/>
          </p:nvPr>
        </p:nvPicPr>
        <p:blipFill>
          <a:blip r:embed="rId2"/>
          <a:stretch>
            <a:fillRect/>
          </a:stretch>
        </p:blipFill>
        <p:spPr>
          <a:xfrm>
            <a:off x="1524168" y="1316182"/>
            <a:ext cx="8298705" cy="4725843"/>
          </a:xfrm>
        </p:spPr>
      </p:pic>
    </p:spTree>
    <p:extLst>
      <p:ext uri="{BB962C8B-B14F-4D97-AF65-F5344CB8AC3E}">
        <p14:creationId xmlns:p14="http://schemas.microsoft.com/office/powerpoint/2010/main" val="42040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25E2-5770-4181-95A2-EEA1E9C3B5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36913D-FD2B-482A-B3B2-713EA295C0D0}"/>
              </a:ext>
            </a:extLst>
          </p:cNvPr>
          <p:cNvPicPr>
            <a:picLocks noGrp="1" noChangeAspect="1"/>
          </p:cNvPicPr>
          <p:nvPr>
            <p:ph idx="1"/>
          </p:nvPr>
        </p:nvPicPr>
        <p:blipFill>
          <a:blip r:embed="rId2"/>
          <a:stretch>
            <a:fillRect/>
          </a:stretch>
        </p:blipFill>
        <p:spPr>
          <a:xfrm>
            <a:off x="1524168" y="1052946"/>
            <a:ext cx="8187868" cy="4989080"/>
          </a:xfrm>
        </p:spPr>
      </p:pic>
    </p:spTree>
    <p:extLst>
      <p:ext uri="{BB962C8B-B14F-4D97-AF65-F5344CB8AC3E}">
        <p14:creationId xmlns:p14="http://schemas.microsoft.com/office/powerpoint/2010/main" val="370737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B8C2-907F-4582-945A-633C5C9910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DAA368-8C0A-434C-91A3-547AE043EC81}"/>
              </a:ext>
            </a:extLst>
          </p:cNvPr>
          <p:cNvPicPr>
            <a:picLocks noGrp="1" noChangeAspect="1"/>
          </p:cNvPicPr>
          <p:nvPr>
            <p:ph idx="1"/>
          </p:nvPr>
        </p:nvPicPr>
        <p:blipFill>
          <a:blip r:embed="rId2"/>
          <a:stretch>
            <a:fillRect/>
          </a:stretch>
        </p:blipFill>
        <p:spPr>
          <a:xfrm>
            <a:off x="1524168" y="1080656"/>
            <a:ext cx="8146305" cy="4961370"/>
          </a:xfrm>
        </p:spPr>
      </p:pic>
    </p:spTree>
    <p:extLst>
      <p:ext uri="{BB962C8B-B14F-4D97-AF65-F5344CB8AC3E}">
        <p14:creationId xmlns:p14="http://schemas.microsoft.com/office/powerpoint/2010/main" val="399804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6CAE-5D22-4B47-8FC9-608A897D5C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352AF3-CBC6-487C-8AE8-1CECC9B6CB7F}"/>
              </a:ext>
            </a:extLst>
          </p:cNvPr>
          <p:cNvPicPr>
            <a:picLocks noGrp="1" noChangeAspect="1"/>
          </p:cNvPicPr>
          <p:nvPr>
            <p:ph idx="1"/>
          </p:nvPr>
        </p:nvPicPr>
        <p:blipFill>
          <a:blip r:embed="rId2"/>
          <a:stretch>
            <a:fillRect/>
          </a:stretch>
        </p:blipFill>
        <p:spPr>
          <a:xfrm>
            <a:off x="1524168" y="1274618"/>
            <a:ext cx="8104741" cy="4767407"/>
          </a:xfrm>
        </p:spPr>
      </p:pic>
    </p:spTree>
    <p:extLst>
      <p:ext uri="{BB962C8B-B14F-4D97-AF65-F5344CB8AC3E}">
        <p14:creationId xmlns:p14="http://schemas.microsoft.com/office/powerpoint/2010/main" val="270999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DAEC-F415-44D2-855E-98FCDA33191C}"/>
              </a:ext>
            </a:extLst>
          </p:cNvPr>
          <p:cNvSpPr>
            <a:spLocks noGrp="1"/>
          </p:cNvSpPr>
          <p:nvPr>
            <p:ph type="title"/>
          </p:nvPr>
        </p:nvSpPr>
        <p:spPr/>
        <p:txBody>
          <a:bodyPr>
            <a:normAutofit fontScale="90000"/>
          </a:bodyPr>
          <a:lstStyle/>
          <a:p>
            <a:r>
              <a:rPr lang="en-IN" dirty="0"/>
              <a:t>Tableau</a:t>
            </a:r>
            <a:br>
              <a:rPr lang="en-IN" dirty="0"/>
            </a:br>
            <a:br>
              <a:rPr lang="en-IN" dirty="0"/>
            </a:br>
            <a:r>
              <a:rPr lang="en-IN" sz="2800" dirty="0"/>
              <a:t>Pass Visualization</a:t>
            </a:r>
          </a:p>
        </p:txBody>
      </p:sp>
      <p:pic>
        <p:nvPicPr>
          <p:cNvPr id="9" name="Content Placeholder 8">
            <a:extLst>
              <a:ext uri="{FF2B5EF4-FFF2-40B4-BE49-F238E27FC236}">
                <a16:creationId xmlns:a16="http://schemas.microsoft.com/office/drawing/2014/main" id="{225AF66B-497C-46B9-9D71-21BA43917A3B}"/>
              </a:ext>
            </a:extLst>
          </p:cNvPr>
          <p:cNvPicPr>
            <a:picLocks noGrp="1" noChangeAspect="1"/>
          </p:cNvPicPr>
          <p:nvPr>
            <p:ph idx="1"/>
          </p:nvPr>
        </p:nvPicPr>
        <p:blipFill>
          <a:blip r:embed="rId2"/>
          <a:stretch>
            <a:fillRect/>
          </a:stretch>
        </p:blipFill>
        <p:spPr>
          <a:xfrm>
            <a:off x="2370301" y="2366963"/>
            <a:ext cx="7175481" cy="3881437"/>
          </a:xfrm>
        </p:spPr>
      </p:pic>
    </p:spTree>
    <p:extLst>
      <p:ext uri="{BB962C8B-B14F-4D97-AF65-F5344CB8AC3E}">
        <p14:creationId xmlns:p14="http://schemas.microsoft.com/office/powerpoint/2010/main" val="82611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B51F-439B-4229-83E0-779A8D2DD469}"/>
              </a:ext>
            </a:extLst>
          </p:cNvPr>
          <p:cNvSpPr>
            <a:spLocks noGrp="1"/>
          </p:cNvSpPr>
          <p:nvPr>
            <p:ph type="title"/>
          </p:nvPr>
        </p:nvSpPr>
        <p:spPr/>
        <p:txBody>
          <a:bodyPr>
            <a:normAutofit/>
          </a:bodyPr>
          <a:lstStyle/>
          <a:p>
            <a:br>
              <a:rPr lang="en-IN" sz="2400" dirty="0"/>
            </a:br>
            <a:br>
              <a:rPr lang="en-IN" sz="2400" dirty="0"/>
            </a:br>
            <a:r>
              <a:rPr lang="en-IN" sz="2400" dirty="0"/>
              <a:t>Station Rush</a:t>
            </a:r>
          </a:p>
        </p:txBody>
      </p:sp>
      <p:pic>
        <p:nvPicPr>
          <p:cNvPr id="5" name="Content Placeholder 4">
            <a:extLst>
              <a:ext uri="{FF2B5EF4-FFF2-40B4-BE49-F238E27FC236}">
                <a16:creationId xmlns:a16="http://schemas.microsoft.com/office/drawing/2014/main" id="{E61D44DE-1A36-462D-A9CA-76192005DD40}"/>
              </a:ext>
            </a:extLst>
          </p:cNvPr>
          <p:cNvPicPr>
            <a:picLocks noGrp="1" noChangeAspect="1"/>
          </p:cNvPicPr>
          <p:nvPr>
            <p:ph idx="1"/>
          </p:nvPr>
        </p:nvPicPr>
        <p:blipFill>
          <a:blip r:embed="rId2"/>
          <a:stretch>
            <a:fillRect/>
          </a:stretch>
        </p:blipFill>
        <p:spPr>
          <a:xfrm>
            <a:off x="1773550" y="2202152"/>
            <a:ext cx="8021614" cy="3881437"/>
          </a:xfrm>
        </p:spPr>
      </p:pic>
    </p:spTree>
    <p:extLst>
      <p:ext uri="{BB962C8B-B14F-4D97-AF65-F5344CB8AC3E}">
        <p14:creationId xmlns:p14="http://schemas.microsoft.com/office/powerpoint/2010/main" val="2055855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TotalTime>
  <Words>35</Words>
  <Application>Microsoft Office PowerPoint</Application>
  <PresentationFormat>Widescreen</PresentationFormat>
  <Paragraphs>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Capstone</vt:lpstr>
      <vt:lpstr>Introduction</vt:lpstr>
      <vt:lpstr>R  </vt:lpstr>
      <vt:lpstr>PowerPoint Presentation</vt:lpstr>
      <vt:lpstr>PowerPoint Presentation</vt:lpstr>
      <vt:lpstr>PowerPoint Presentation</vt:lpstr>
      <vt:lpstr>PowerPoint Presentation</vt:lpstr>
      <vt:lpstr>Tableau  Pass Visualization</vt:lpstr>
      <vt:lpstr>  Station Rush</vt:lpstr>
      <vt:lpstr>  Consumer Behaviour</vt:lpstr>
      <vt:lpstr>  Duration Contrast           </vt:lpstr>
      <vt:lpstr>  Station Mapping</vt:lpstr>
      <vt:lpstr>Python  Data Cleaning</vt:lpstr>
      <vt:lpstr>PowerPoint Presentation</vt:lpstr>
      <vt:lpstr>Distance Calculation and Model Build</vt:lpstr>
      <vt:lpstr>PowerPoint Presentation</vt:lpstr>
      <vt:lpstr>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Ashok</dc:creator>
  <cp:lastModifiedBy>Ashok</cp:lastModifiedBy>
  <cp:revision>10</cp:revision>
  <dcterms:created xsi:type="dcterms:W3CDTF">2019-04-26T11:35:35Z</dcterms:created>
  <dcterms:modified xsi:type="dcterms:W3CDTF">2019-12-02T16:50:32Z</dcterms:modified>
</cp:coreProperties>
</file>