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35"/>
  </p:notesMasterIdLst>
  <p:sldIdLst>
    <p:sldId id="299" r:id="rId2"/>
    <p:sldId id="280" r:id="rId3"/>
    <p:sldId id="259" r:id="rId4"/>
    <p:sldId id="263" r:id="rId5"/>
    <p:sldId id="298" r:id="rId6"/>
    <p:sldId id="260" r:id="rId7"/>
    <p:sldId id="261" r:id="rId8"/>
    <p:sldId id="262" r:id="rId9"/>
    <p:sldId id="275" r:id="rId10"/>
    <p:sldId id="269" r:id="rId11"/>
    <p:sldId id="274" r:id="rId12"/>
    <p:sldId id="284" r:id="rId13"/>
    <p:sldId id="277" r:id="rId14"/>
    <p:sldId id="289" r:id="rId15"/>
    <p:sldId id="270" r:id="rId16"/>
    <p:sldId id="266" r:id="rId17"/>
    <p:sldId id="288" r:id="rId18"/>
    <p:sldId id="282" r:id="rId19"/>
    <p:sldId id="300" r:id="rId20"/>
    <p:sldId id="267" r:id="rId21"/>
    <p:sldId id="283" r:id="rId22"/>
    <p:sldId id="285" r:id="rId23"/>
    <p:sldId id="268" r:id="rId24"/>
    <p:sldId id="290" r:id="rId25"/>
    <p:sldId id="287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08DE6-3A8A-4F3D-BC2F-AEE42FA04E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EE25C7-5EEF-4AC3-B5EE-884711D32CA8}" type="pres">
      <dgm:prSet presAssocID="{37608DE6-3A8A-4F3D-BC2F-AEE42FA04E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</dgm:ptLst>
  <dgm:cxnLst>
    <dgm:cxn modelId="{70737309-3F49-4992-8163-D77C2BFFC010}" type="presOf" srcId="{37608DE6-3A8A-4F3D-BC2F-AEE42FA04E51}" destId="{DCEE25C7-5EEF-4AC3-B5EE-884711D32CA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08DE6-3A8A-4F3D-BC2F-AEE42FA04E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E90BAD8-0D90-4D61-A13C-C53972DAD6AE}">
      <dgm:prSet phldrT="[Text]"/>
      <dgm:spPr/>
      <dgm:t>
        <a:bodyPr/>
        <a:lstStyle/>
        <a:p>
          <a:r>
            <a:rPr lang="en-SG" dirty="0" smtClean="0"/>
            <a:t>pure function</a:t>
          </a:r>
          <a:endParaRPr lang="en-SG" dirty="0"/>
        </a:p>
      </dgm:t>
    </dgm:pt>
    <dgm:pt modelId="{1EE9BCC6-8B6C-47C2-8E99-C1C9FDBB5E11}" type="parTrans" cxnId="{33CA4175-398E-401F-B5F1-8C936DDB0B66}">
      <dgm:prSet/>
      <dgm:spPr/>
      <dgm:t>
        <a:bodyPr/>
        <a:lstStyle/>
        <a:p>
          <a:endParaRPr lang="en-SG"/>
        </a:p>
      </dgm:t>
    </dgm:pt>
    <dgm:pt modelId="{C63507A5-F318-41FE-BE14-F0C7BE8F2CE2}" type="sibTrans" cxnId="{33CA4175-398E-401F-B5F1-8C936DDB0B66}">
      <dgm:prSet/>
      <dgm:spPr/>
      <dgm:t>
        <a:bodyPr/>
        <a:lstStyle/>
        <a:p>
          <a:endParaRPr lang="en-SG"/>
        </a:p>
      </dgm:t>
    </dgm:pt>
    <dgm:pt modelId="{373D4655-CB08-4E90-88F1-E7E036FA060E}">
      <dgm:prSet phldrT="[Text]"/>
      <dgm:spPr/>
      <dgm:t>
        <a:bodyPr/>
        <a:lstStyle/>
        <a:p>
          <a:r>
            <a:rPr lang="en-SG" dirty="0" smtClean="0"/>
            <a:t>Referential transparency</a:t>
          </a:r>
          <a:endParaRPr lang="en-SG" dirty="0"/>
        </a:p>
      </dgm:t>
    </dgm:pt>
    <dgm:pt modelId="{912AF9CD-C14C-4C72-BD97-EB8F145C8FE8}" type="parTrans" cxnId="{2C2A989E-1521-4661-A05A-B6548E65F6C4}">
      <dgm:prSet/>
      <dgm:spPr/>
      <dgm:t>
        <a:bodyPr/>
        <a:lstStyle/>
        <a:p>
          <a:endParaRPr lang="en-SG"/>
        </a:p>
      </dgm:t>
    </dgm:pt>
    <dgm:pt modelId="{386B3C58-9648-40C7-B2ED-2B315DA7D15B}" type="sibTrans" cxnId="{2C2A989E-1521-4661-A05A-B6548E65F6C4}">
      <dgm:prSet/>
      <dgm:spPr/>
      <dgm:t>
        <a:bodyPr/>
        <a:lstStyle/>
        <a:p>
          <a:endParaRPr lang="en-SG"/>
        </a:p>
      </dgm:t>
    </dgm:pt>
    <dgm:pt modelId="{99E48FE5-F517-47AE-95CA-247E30595E86}">
      <dgm:prSet phldrT="[Text]"/>
      <dgm:spPr/>
      <dgm:t>
        <a:bodyPr/>
        <a:lstStyle/>
        <a:p>
          <a:r>
            <a:rPr lang="en-SG" dirty="0" smtClean="0"/>
            <a:t>Side-Effect</a:t>
          </a:r>
          <a:endParaRPr lang="en-SG" dirty="0"/>
        </a:p>
      </dgm:t>
    </dgm:pt>
    <dgm:pt modelId="{87FBD800-C363-4C7D-98C6-698A1CDEA98E}" type="parTrans" cxnId="{2ADEDD9C-CC23-4170-995C-18694D0D88C2}">
      <dgm:prSet/>
      <dgm:spPr/>
      <dgm:t>
        <a:bodyPr/>
        <a:lstStyle/>
        <a:p>
          <a:endParaRPr lang="en-SG"/>
        </a:p>
      </dgm:t>
    </dgm:pt>
    <dgm:pt modelId="{E6899DB2-B910-4FA7-8329-8234EB0651AF}" type="sibTrans" cxnId="{2ADEDD9C-CC23-4170-995C-18694D0D88C2}">
      <dgm:prSet/>
      <dgm:spPr/>
      <dgm:t>
        <a:bodyPr/>
        <a:lstStyle/>
        <a:p>
          <a:endParaRPr lang="en-SG"/>
        </a:p>
      </dgm:t>
    </dgm:pt>
    <dgm:pt modelId="{DCEE25C7-5EEF-4AC3-B5EE-884711D32CA8}" type="pres">
      <dgm:prSet presAssocID="{37608DE6-3A8A-4F3D-BC2F-AEE42FA04E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D3B070A1-AAA5-4562-9E0A-0B73700E70F1}" type="pres">
      <dgm:prSet presAssocID="{6E90BAD8-0D90-4D61-A13C-C53972DAD6AE}" presName="node" presStyleLbl="node1" presStyleIdx="0" presStyleCnt="3" custScaleX="61051" custScaleY="59756" custLinFactNeighborX="-59" custLinFactNeighborY="344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1AB6448-31AC-4F7F-963F-711B25AC0075}" type="pres">
      <dgm:prSet presAssocID="{C63507A5-F318-41FE-BE14-F0C7BE8F2CE2}" presName="sibTrans" presStyleCnt="0"/>
      <dgm:spPr/>
    </dgm:pt>
    <dgm:pt modelId="{4394524C-C397-490A-93E7-9AF094E6D1EB}" type="pres">
      <dgm:prSet presAssocID="{373D4655-CB08-4E90-88F1-E7E036FA060E}" presName="node" presStyleLbl="node1" presStyleIdx="1" presStyleCnt="3" custScaleX="80411" custScaleY="6598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B27BD9C-75B8-4CD0-AD54-1E11E88FD165}" type="pres">
      <dgm:prSet presAssocID="{386B3C58-9648-40C7-B2ED-2B315DA7D15B}" presName="sibTrans" presStyleCnt="0"/>
      <dgm:spPr/>
    </dgm:pt>
    <dgm:pt modelId="{0EE9EB16-9564-4171-B472-6219ADAA3F3E}" type="pres">
      <dgm:prSet presAssocID="{99E48FE5-F517-47AE-95CA-247E30595E86}" presName="node" presStyleLbl="node1" presStyleIdx="2" presStyleCnt="3" custScaleX="49097" custScaleY="70385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3CA4175-398E-401F-B5F1-8C936DDB0B66}" srcId="{37608DE6-3A8A-4F3D-BC2F-AEE42FA04E51}" destId="{6E90BAD8-0D90-4D61-A13C-C53972DAD6AE}" srcOrd="0" destOrd="0" parTransId="{1EE9BCC6-8B6C-47C2-8E99-C1C9FDBB5E11}" sibTransId="{C63507A5-F318-41FE-BE14-F0C7BE8F2CE2}"/>
    <dgm:cxn modelId="{D1531C0C-EBD8-4F7B-AF97-DA4CD5723F6B}" type="presOf" srcId="{99E48FE5-F517-47AE-95CA-247E30595E86}" destId="{0EE9EB16-9564-4171-B472-6219ADAA3F3E}" srcOrd="0" destOrd="0" presId="urn:microsoft.com/office/officeart/2005/8/layout/default"/>
    <dgm:cxn modelId="{B9A2F0F7-07B8-4409-8085-BC11805D8092}" type="presOf" srcId="{37608DE6-3A8A-4F3D-BC2F-AEE42FA04E51}" destId="{DCEE25C7-5EEF-4AC3-B5EE-884711D32CA8}" srcOrd="0" destOrd="0" presId="urn:microsoft.com/office/officeart/2005/8/layout/default"/>
    <dgm:cxn modelId="{2ADEDD9C-CC23-4170-995C-18694D0D88C2}" srcId="{37608DE6-3A8A-4F3D-BC2F-AEE42FA04E51}" destId="{99E48FE5-F517-47AE-95CA-247E30595E86}" srcOrd="2" destOrd="0" parTransId="{87FBD800-C363-4C7D-98C6-698A1CDEA98E}" sibTransId="{E6899DB2-B910-4FA7-8329-8234EB0651AF}"/>
    <dgm:cxn modelId="{8F73CFA1-F4D7-439B-A405-5BFCFAE6E7E3}" type="presOf" srcId="{6E90BAD8-0D90-4D61-A13C-C53972DAD6AE}" destId="{D3B070A1-AAA5-4562-9E0A-0B73700E70F1}" srcOrd="0" destOrd="0" presId="urn:microsoft.com/office/officeart/2005/8/layout/default"/>
    <dgm:cxn modelId="{2C2A989E-1521-4661-A05A-B6548E65F6C4}" srcId="{37608DE6-3A8A-4F3D-BC2F-AEE42FA04E51}" destId="{373D4655-CB08-4E90-88F1-E7E036FA060E}" srcOrd="1" destOrd="0" parTransId="{912AF9CD-C14C-4C72-BD97-EB8F145C8FE8}" sibTransId="{386B3C58-9648-40C7-B2ED-2B315DA7D15B}"/>
    <dgm:cxn modelId="{176CD06F-A06A-47DE-A897-01C6D815F8F0}" type="presOf" srcId="{373D4655-CB08-4E90-88F1-E7E036FA060E}" destId="{4394524C-C397-490A-93E7-9AF094E6D1EB}" srcOrd="0" destOrd="0" presId="urn:microsoft.com/office/officeart/2005/8/layout/default"/>
    <dgm:cxn modelId="{44B1E94A-9358-43AE-8EEE-2CF188B70A6F}" type="presParOf" srcId="{DCEE25C7-5EEF-4AC3-B5EE-884711D32CA8}" destId="{D3B070A1-AAA5-4562-9E0A-0B73700E70F1}" srcOrd="0" destOrd="0" presId="urn:microsoft.com/office/officeart/2005/8/layout/default"/>
    <dgm:cxn modelId="{298B822F-78ED-4779-895E-A96AD154224E}" type="presParOf" srcId="{DCEE25C7-5EEF-4AC3-B5EE-884711D32CA8}" destId="{31AB6448-31AC-4F7F-963F-711B25AC0075}" srcOrd="1" destOrd="0" presId="urn:microsoft.com/office/officeart/2005/8/layout/default"/>
    <dgm:cxn modelId="{3873F3F2-4D36-4123-AA03-BDBD0C3C60B3}" type="presParOf" srcId="{DCEE25C7-5EEF-4AC3-B5EE-884711D32CA8}" destId="{4394524C-C397-490A-93E7-9AF094E6D1EB}" srcOrd="2" destOrd="0" presId="urn:microsoft.com/office/officeart/2005/8/layout/default"/>
    <dgm:cxn modelId="{5210FC30-578A-41E9-B39F-3217A3583BDB}" type="presParOf" srcId="{DCEE25C7-5EEF-4AC3-B5EE-884711D32CA8}" destId="{3B27BD9C-75B8-4CD0-AD54-1E11E88FD165}" srcOrd="3" destOrd="0" presId="urn:microsoft.com/office/officeart/2005/8/layout/default"/>
    <dgm:cxn modelId="{A457643C-A9F7-4EF3-83A3-E1653E6B8E0E}" type="presParOf" srcId="{DCEE25C7-5EEF-4AC3-B5EE-884711D32CA8}" destId="{0EE9EB16-9564-4171-B472-6219ADAA3F3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08DE6-3A8A-4F3D-BC2F-AEE42FA04E5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E90BAD8-0D90-4D61-A13C-C53972DAD6AE}">
      <dgm:prSet phldrT="[Text]"/>
      <dgm:spPr/>
      <dgm:t>
        <a:bodyPr/>
        <a:lstStyle/>
        <a:p>
          <a:r>
            <a:rPr lang="en-SG" dirty="0" smtClean="0"/>
            <a:t>First Class function</a:t>
          </a:r>
          <a:endParaRPr lang="en-SG" dirty="0"/>
        </a:p>
      </dgm:t>
    </dgm:pt>
    <dgm:pt modelId="{1EE9BCC6-8B6C-47C2-8E99-C1C9FDBB5E11}" type="parTrans" cxnId="{33CA4175-398E-401F-B5F1-8C936DDB0B66}">
      <dgm:prSet/>
      <dgm:spPr/>
      <dgm:t>
        <a:bodyPr/>
        <a:lstStyle/>
        <a:p>
          <a:endParaRPr lang="en-SG"/>
        </a:p>
      </dgm:t>
    </dgm:pt>
    <dgm:pt modelId="{C63507A5-F318-41FE-BE14-F0C7BE8F2CE2}" type="sibTrans" cxnId="{33CA4175-398E-401F-B5F1-8C936DDB0B66}">
      <dgm:prSet/>
      <dgm:spPr/>
      <dgm:t>
        <a:bodyPr/>
        <a:lstStyle/>
        <a:p>
          <a:endParaRPr lang="en-SG"/>
        </a:p>
      </dgm:t>
    </dgm:pt>
    <dgm:pt modelId="{DCEE25C7-5EEF-4AC3-B5EE-884711D32CA8}" type="pres">
      <dgm:prSet presAssocID="{37608DE6-3A8A-4F3D-BC2F-AEE42FA04E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D3B070A1-AAA5-4562-9E0A-0B73700E70F1}" type="pres">
      <dgm:prSet presAssocID="{6E90BAD8-0D90-4D61-A13C-C53972DAD6AE}" presName="node" presStyleLbl="node1" presStyleIdx="0" presStyleCnt="1" custScaleX="61051" custScaleY="59756" custLinFactNeighborX="-59" custLinFactNeighborY="3444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5498ED9-380F-4F26-9ACD-33654CDA3E51}" type="presOf" srcId="{6E90BAD8-0D90-4D61-A13C-C53972DAD6AE}" destId="{D3B070A1-AAA5-4562-9E0A-0B73700E70F1}" srcOrd="0" destOrd="0" presId="urn:microsoft.com/office/officeart/2005/8/layout/default"/>
    <dgm:cxn modelId="{C0C3022D-2677-4AA9-8E11-3BD61377D8D3}" type="presOf" srcId="{37608DE6-3A8A-4F3D-BC2F-AEE42FA04E51}" destId="{DCEE25C7-5EEF-4AC3-B5EE-884711D32CA8}" srcOrd="0" destOrd="0" presId="urn:microsoft.com/office/officeart/2005/8/layout/default"/>
    <dgm:cxn modelId="{33CA4175-398E-401F-B5F1-8C936DDB0B66}" srcId="{37608DE6-3A8A-4F3D-BC2F-AEE42FA04E51}" destId="{6E90BAD8-0D90-4D61-A13C-C53972DAD6AE}" srcOrd="0" destOrd="0" parTransId="{1EE9BCC6-8B6C-47C2-8E99-C1C9FDBB5E11}" sibTransId="{C63507A5-F318-41FE-BE14-F0C7BE8F2CE2}"/>
    <dgm:cxn modelId="{D5263269-56F8-4D76-B22A-AAC65BAFBCCB}" type="presParOf" srcId="{DCEE25C7-5EEF-4AC3-B5EE-884711D32CA8}" destId="{D3B070A1-AAA5-4562-9E0A-0B73700E70F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070A1-AAA5-4562-9E0A-0B73700E70F1}">
      <dsp:nvSpPr>
        <dsp:cNvPr id="0" name=""/>
        <dsp:cNvSpPr/>
      </dsp:nvSpPr>
      <dsp:spPr>
        <a:xfrm>
          <a:off x="203" y="315943"/>
          <a:ext cx="1101154" cy="64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pure function</a:t>
          </a:r>
          <a:endParaRPr lang="en-SG" sz="1600" kern="1200" dirty="0"/>
        </a:p>
      </dsp:txBody>
      <dsp:txXfrm>
        <a:off x="203" y="315943"/>
        <a:ext cx="1101154" cy="646678"/>
      </dsp:txXfrm>
    </dsp:sp>
    <dsp:sp modelId="{4394524C-C397-490A-93E7-9AF094E6D1EB}">
      <dsp:nvSpPr>
        <dsp:cNvPr id="0" name=""/>
        <dsp:cNvSpPr/>
      </dsp:nvSpPr>
      <dsp:spPr>
        <a:xfrm>
          <a:off x="1282788" y="244961"/>
          <a:ext cx="1450344" cy="714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Referential transparency</a:t>
          </a:r>
          <a:endParaRPr lang="en-SG" sz="1600" kern="1200" dirty="0"/>
        </a:p>
      </dsp:txBody>
      <dsp:txXfrm>
        <a:off x="1282788" y="244961"/>
        <a:ext cx="1450344" cy="714099"/>
      </dsp:txXfrm>
    </dsp:sp>
    <dsp:sp modelId="{0EE9EB16-9564-4171-B472-6219ADAA3F3E}">
      <dsp:nvSpPr>
        <dsp:cNvPr id="0" name=""/>
        <dsp:cNvSpPr/>
      </dsp:nvSpPr>
      <dsp:spPr>
        <a:xfrm>
          <a:off x="2913499" y="221158"/>
          <a:ext cx="885544" cy="761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600" kern="1200" dirty="0" smtClean="0"/>
            <a:t>Side-Effect</a:t>
          </a:r>
          <a:endParaRPr lang="en-SG" sz="1600" kern="1200" dirty="0"/>
        </a:p>
      </dsp:txBody>
      <dsp:txXfrm>
        <a:off x="2913499" y="221158"/>
        <a:ext cx="885544" cy="761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070A1-AAA5-4562-9E0A-0B73700E70F1}">
      <dsp:nvSpPr>
        <dsp:cNvPr id="0" name=""/>
        <dsp:cNvSpPr/>
      </dsp:nvSpPr>
      <dsp:spPr>
        <a:xfrm>
          <a:off x="274677" y="234034"/>
          <a:ext cx="863707" cy="507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300" kern="1200" dirty="0" smtClean="0"/>
            <a:t>First Class function</a:t>
          </a:r>
          <a:endParaRPr lang="en-SG" sz="1300" kern="1200" dirty="0"/>
        </a:p>
      </dsp:txBody>
      <dsp:txXfrm>
        <a:off x="274677" y="234034"/>
        <a:ext cx="863707" cy="507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6B1F6-4F5C-43A9-AE40-50FB1CD35D75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89E7A-BD8A-4961-BFFF-EA7DF2F07D1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55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SG" dirty="0" smtClean="0"/>
              <a:t>Got Developed in 10 Days in 1995</a:t>
            </a:r>
          </a:p>
          <a:p>
            <a:pPr marL="171450" indent="-171450">
              <a:buFontTx/>
              <a:buChar char="-"/>
            </a:pPr>
            <a:r>
              <a:rPr lang="en-SG" dirty="0" smtClean="0"/>
              <a:t>Zero Install language available on all device including mobile</a:t>
            </a:r>
          </a:p>
          <a:p>
            <a:pPr marL="171450" indent="-171450">
              <a:buFontTx/>
              <a:buChar char="-"/>
            </a:pPr>
            <a:r>
              <a:rPr lang="en-SG" dirty="0" smtClean="0"/>
              <a:t>Garbage collected</a:t>
            </a:r>
          </a:p>
          <a:p>
            <a:pPr marL="171450" indent="-171450">
              <a:buFontTx/>
              <a:buChar char="-"/>
            </a:pPr>
            <a:r>
              <a:rPr lang="en-SG" dirty="0" smtClean="0"/>
              <a:t>JIT compiler</a:t>
            </a:r>
          </a:p>
          <a:p>
            <a:pPr marL="171450" indent="-171450">
              <a:buFontTx/>
              <a:buChar char="-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89E7A-BD8A-4961-BFFF-EA7DF2F07D1F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696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15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87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2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81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67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659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990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485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28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69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18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560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921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676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333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84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51C9-E5D1-45A0-96B9-35F66FA6CCFC}" type="datetimeFigureOut">
              <a:rPr lang="en-SG" smtClean="0"/>
              <a:t>22/7/2017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3029D37-ABA9-40E5-9881-3F5C822D2DB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115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moizatio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wannodette.github.io/mori/" TargetMode="External"/><Relationship Id="rId2" Type="http://schemas.openxmlformats.org/officeDocument/2006/relationships/hyperlink" Target="https://facebook.github.io/immutable-j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s6-feature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Imperative_programm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060034" cy="894139"/>
          </a:xfrm>
        </p:spPr>
        <p:txBody>
          <a:bodyPr/>
          <a:lstStyle/>
          <a:p>
            <a:r>
              <a:rPr lang="en-SG" dirty="0"/>
              <a:t>Functional </a:t>
            </a:r>
            <a:r>
              <a:rPr lang="en-SG" dirty="0" smtClean="0"/>
              <a:t>Programing</a:t>
            </a:r>
            <a:endParaRPr lang="en-S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7737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SG" dirty="0" err="1" smtClean="0"/>
              <a:t>Ashkrit</a:t>
            </a:r>
            <a:r>
              <a:rPr lang="en-SG" dirty="0" smtClean="0"/>
              <a:t> Sharma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828601"/>
            <a:ext cx="4156644" cy="28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32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Data </a:t>
            </a:r>
            <a:r>
              <a:rPr lang="en-SG" b="1" dirty="0"/>
              <a:t>In -&gt; Data out </a:t>
            </a:r>
            <a:br>
              <a:rPr lang="en-SG" b="1" dirty="0"/>
            </a:br>
            <a:endParaRPr lang="en-SG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5804" y="1712154"/>
            <a:ext cx="3692104" cy="2014457"/>
          </a:xfrm>
        </p:spPr>
        <p:txBody>
          <a:bodyPr/>
          <a:lstStyle/>
          <a:p>
            <a:r>
              <a:rPr lang="en-SG" dirty="0" smtClean="0"/>
              <a:t>Only need input to derive output</a:t>
            </a:r>
          </a:p>
          <a:p>
            <a:r>
              <a:rPr lang="en-SG" dirty="0" smtClean="0"/>
              <a:t>No read/write global state</a:t>
            </a:r>
          </a:p>
          <a:p>
            <a:r>
              <a:rPr lang="en-SG" dirty="0" smtClean="0"/>
              <a:t>Does not break data flow pipe. In case of exception also.	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084" y="1712154"/>
            <a:ext cx="3287776" cy="32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4506616" cy="687105"/>
          </a:xfrm>
        </p:spPr>
        <p:txBody>
          <a:bodyPr>
            <a:normAutofit fontScale="90000"/>
          </a:bodyPr>
          <a:lstStyle/>
          <a:p>
            <a:r>
              <a:rPr lang="en-SG" b="1" dirty="0" smtClean="0"/>
              <a:t>Data </a:t>
            </a:r>
            <a:r>
              <a:rPr lang="en-SG" b="1" dirty="0"/>
              <a:t>In -&gt; Data out </a:t>
            </a:r>
            <a:br>
              <a:rPr lang="en-SG" b="1" dirty="0"/>
            </a:br>
            <a:endParaRPr lang="en-SG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0866308"/>
              </p:ext>
            </p:extLst>
          </p:nvPr>
        </p:nvGraphicFramePr>
        <p:xfrm>
          <a:off x="7527234" y="4814655"/>
          <a:ext cx="3523204" cy="120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194827" y="1983462"/>
            <a:ext cx="279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let value = 10;</a:t>
            </a:r>
          </a:p>
          <a:p>
            <a:r>
              <a:rPr lang="en-SG" sz="1400" dirty="0"/>
              <a:t>let plus1 = value + 1;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2608" y="2827508"/>
            <a:ext cx="39602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const cartItems = []</a:t>
            </a:r>
          </a:p>
          <a:p>
            <a:r>
              <a:rPr lang="en-SG" sz="1400" dirty="0"/>
              <a:t>function addItems ( itemName, price,qty) {</a:t>
            </a:r>
          </a:p>
          <a:p>
            <a:pPr lvl="1"/>
            <a:r>
              <a:rPr lang="en-SG" sz="1400" dirty="0"/>
              <a:t>cartItems.push( {</a:t>
            </a:r>
          </a:p>
          <a:p>
            <a:pPr lvl="1"/>
            <a:r>
              <a:rPr lang="en-SG" sz="1400" dirty="0" smtClean="0"/>
              <a:t>	itemName,price,qty</a:t>
            </a:r>
            <a:endParaRPr lang="en-SG" sz="1400" dirty="0"/>
          </a:p>
          <a:p>
            <a:pPr lvl="1"/>
            <a:r>
              <a:rPr lang="en-SG" sz="1400" dirty="0"/>
              <a:t>});</a:t>
            </a:r>
          </a:p>
          <a:p>
            <a:r>
              <a:rPr lang="en-SG" sz="1400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5372" y="1983462"/>
            <a:ext cx="2792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let value = 10;</a:t>
            </a:r>
          </a:p>
          <a:p>
            <a:r>
              <a:rPr lang="en-SG" sz="1400" dirty="0" smtClean="0"/>
              <a:t>let plus1 = ++value;</a:t>
            </a:r>
            <a:endParaRPr lang="en-SG" sz="1400" dirty="0"/>
          </a:p>
        </p:txBody>
      </p:sp>
      <p:sp>
        <p:nvSpPr>
          <p:cNvPr id="12" name="Rectangle 11"/>
          <p:cNvSpPr/>
          <p:nvPr/>
        </p:nvSpPr>
        <p:spPr>
          <a:xfrm>
            <a:off x="6302284" y="2827508"/>
            <a:ext cx="53692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function addItems(cartItems, itemName, price, qty) {</a:t>
            </a:r>
          </a:p>
          <a:p>
            <a:pPr lvl="1"/>
            <a:r>
              <a:rPr lang="en-SG" sz="1400" dirty="0"/>
              <a:t>return cartItems.concat({</a:t>
            </a:r>
          </a:p>
          <a:p>
            <a:pPr lvl="1"/>
            <a:r>
              <a:rPr lang="en-SG" sz="1400" dirty="0" smtClean="0"/>
              <a:t>	itemName</a:t>
            </a:r>
            <a:r>
              <a:rPr lang="en-SG" sz="1400" dirty="0"/>
              <a:t>, price, qty</a:t>
            </a:r>
          </a:p>
          <a:p>
            <a:pPr lvl="1"/>
            <a:r>
              <a:rPr lang="en-SG" sz="1400" dirty="0"/>
              <a:t>});</a:t>
            </a:r>
          </a:p>
          <a:p>
            <a:r>
              <a:rPr lang="en-SG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6241" y="3379100"/>
            <a:ext cx="3320484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60453" y="2631057"/>
            <a:ext cx="2993366" cy="63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Data </a:t>
            </a:r>
            <a:r>
              <a:rPr lang="en-SG" b="1" dirty="0"/>
              <a:t>In -&gt; Data out </a:t>
            </a:r>
            <a:br>
              <a:rPr lang="en-SG" b="1" dirty="0"/>
            </a:b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520459" y="1664931"/>
            <a:ext cx="56819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function </a:t>
            </a:r>
            <a:r>
              <a:rPr lang="en-SG" sz="1400" dirty="0">
                <a:latin typeface="Consolas" panose="020B0609020204030204" pitchFamily="49" charset="0"/>
              </a:rPr>
              <a:t>printInCenter</a:t>
            </a:r>
            <a:r>
              <a:rPr lang="en-SG" sz="1400" b="0" dirty="0" smtClean="0">
                <a:effectLst/>
                <a:latin typeface="Consolas" panose="020B0609020204030204" pitchFamily="49" charset="0"/>
              </a:rPr>
              <a:t>(str) {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var elem = document.</a:t>
            </a:r>
            <a:r>
              <a:rPr lang="en-SG" sz="1400" dirty="0">
                <a:latin typeface="Consolas" panose="020B0609020204030204" pitchFamily="49" charset="0"/>
              </a:rPr>
              <a:t>createElement</a:t>
            </a:r>
            <a:r>
              <a:rPr lang="en-SG" sz="1400" b="0" dirty="0" smtClean="0">
                <a:effectLst/>
                <a:latin typeface="Consolas" panose="020B0609020204030204" pitchFamily="49" charset="0"/>
              </a:rPr>
              <a:t>("div");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elem.textContent = str;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elem.style.position = 'absolute';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SG" sz="1400" b="0" dirty="0" smtClean="0">
                <a:effectLst/>
                <a:latin typeface="Consolas" panose="020B0609020204030204" pitchFamily="49" charset="0"/>
              </a:rPr>
            </a:br>
            <a:r>
              <a:rPr lang="en-SG" sz="1400" b="0" dirty="0" smtClean="0">
                <a:effectLst/>
                <a:latin typeface="Consolas" panose="020B0609020204030204" pitchFamily="49" charset="0"/>
              </a:rPr>
              <a:t>elem.style.top = window.innerHeight / 2 + "px";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elem.style.left = window.innerWidth / 2 + "px";</a:t>
            </a:r>
          </a:p>
          <a:p>
            <a:pPr lvl="1"/>
            <a:endParaRPr lang="en-SG" sz="1400" b="0" dirty="0" smtClean="0">
              <a:effectLst/>
              <a:latin typeface="Consolas" panose="020B0609020204030204" pitchFamily="49" charset="0"/>
            </a:endParaRP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/>
            </a:r>
            <a:br>
              <a:rPr lang="en-SG" sz="1400" b="0" dirty="0" smtClean="0">
                <a:effectLst/>
                <a:latin typeface="Consolas" panose="020B0609020204030204" pitchFamily="49" charset="0"/>
              </a:rPr>
            </a:br>
            <a:r>
              <a:rPr lang="en-SG" sz="1400" b="0" dirty="0" smtClean="0">
                <a:effectLst/>
                <a:latin typeface="Consolas" panose="020B0609020204030204" pitchFamily="49" charset="0"/>
              </a:rPr>
              <a:t>document.body.appendChild(elem);</a:t>
            </a:r>
          </a:p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3236" y="1587489"/>
            <a:ext cx="5798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function printOnScreen(str, height, width) {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var elem = document.createElement("div");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elem.textContent = str;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elem.style.position = 'absolute';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elem.style.top = height;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elem.style.left = width;</a:t>
            </a:r>
          </a:p>
          <a:p>
            <a:pPr lvl="1"/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return elem;</a:t>
            </a:r>
          </a:p>
          <a:p>
            <a:r>
              <a:rPr lang="en-SG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  <a:endParaRPr lang="en-SG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2618732"/>
              </p:ext>
            </p:extLst>
          </p:nvPr>
        </p:nvGraphicFramePr>
        <p:xfrm>
          <a:off x="2592924" y="4986615"/>
          <a:ext cx="3800312" cy="120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/>
      <p:bldGraphic spid="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312" y="533770"/>
            <a:ext cx="8614762" cy="868260"/>
          </a:xfrm>
        </p:spPr>
        <p:txBody>
          <a:bodyPr>
            <a:normAutofit fontScale="90000"/>
          </a:bodyPr>
          <a:lstStyle/>
          <a:p>
            <a:r>
              <a:rPr lang="en-SG" b="1" dirty="0" smtClean="0"/>
              <a:t>Data </a:t>
            </a:r>
            <a:r>
              <a:rPr lang="en-SG" b="1" dirty="0"/>
              <a:t>In -&gt; Data </a:t>
            </a:r>
            <a:r>
              <a:rPr lang="en-SG" b="1" dirty="0" smtClean="0"/>
              <a:t>out</a:t>
            </a:r>
            <a:r>
              <a:rPr lang="en-SG" b="1" dirty="0"/>
              <a:t/>
            </a:r>
            <a:br>
              <a:rPr lang="en-SG" b="1" dirty="0"/>
            </a:b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658482" y="2567660"/>
            <a:ext cx="5172975" cy="2047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function findFirst(values,key) {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for(var index=0;index &lt; values.length;index++) {</a:t>
            </a:r>
          </a:p>
          <a:p>
            <a:pPr lvl="2"/>
            <a:r>
              <a:rPr lang="en-SG" sz="1400" b="0" dirty="0" smtClean="0">
                <a:effectLst/>
                <a:latin typeface="Consolas" panose="020B0609020204030204" pitchFamily="49" charset="0"/>
              </a:rPr>
              <a:t>if(values[index].key == key) {</a:t>
            </a:r>
          </a:p>
          <a:p>
            <a:pPr lvl="2"/>
            <a:r>
              <a:rPr lang="en-SG" sz="1400" b="0" dirty="0" smtClean="0">
                <a:effectLst/>
                <a:latin typeface="Consolas" panose="020B0609020204030204" pitchFamily="49" charset="0"/>
              </a:rPr>
              <a:t>	return MayBe.Of(values[index])</a:t>
            </a:r>
          </a:p>
          <a:p>
            <a:pPr lvl="2"/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SG" sz="1400" b="0" dirty="0" smtClean="0">
                <a:effectLst/>
                <a:latin typeface="Consolas" panose="020B0609020204030204" pitchFamily="49" charset="0"/>
              </a:rPr>
              <a:t>return MayBe.empty();</a:t>
            </a:r>
          </a:p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0430" y="2713204"/>
            <a:ext cx="54375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function uploadFile(filePath) {</a:t>
            </a:r>
          </a:p>
          <a:p>
            <a:pPr lvl="1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try {</a:t>
            </a:r>
          </a:p>
          <a:p>
            <a:pPr lvl="2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//Upload file</a:t>
            </a:r>
          </a:p>
          <a:p>
            <a:pPr lvl="2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throw "Upload failed"</a:t>
            </a:r>
          </a:p>
          <a:p>
            <a:pPr lvl="1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 catch (error) {</a:t>
            </a:r>
          </a:p>
          <a:p>
            <a:pPr lvl="1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return ResponseOrError(MayBe.empty(),MayBe.Of(error));</a:t>
            </a:r>
          </a:p>
          <a:p>
            <a:pPr lvl="1"/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SG" sz="14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  <a:endParaRPr lang="en-SG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458171" y="5426016"/>
            <a:ext cx="1598901" cy="491705"/>
            <a:chOff x="2556381" y="67836"/>
            <a:chExt cx="965883" cy="518080"/>
          </a:xfrm>
        </p:grpSpPr>
        <p:sp>
          <p:nvSpPr>
            <p:cNvPr id="10" name="Rectangle 9"/>
            <p:cNvSpPr/>
            <p:nvPr/>
          </p:nvSpPr>
          <p:spPr>
            <a:xfrm>
              <a:off x="2556381" y="67836"/>
              <a:ext cx="965883" cy="51808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556381" y="67836"/>
              <a:ext cx="965883" cy="5180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SG" sz="1000" dirty="0" smtClean="0"/>
                <a:t>Monad</a:t>
              </a:r>
              <a:endParaRPr lang="en-SG" sz="1000" kern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08031" y="1509622"/>
            <a:ext cx="82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10/0 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3036497" y="1543311"/>
            <a:ext cx="2794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Infinity/NAN</a:t>
            </a:r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43" y="4830793"/>
            <a:ext cx="3720937" cy="14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Data </a:t>
            </a:r>
            <a:r>
              <a:rPr lang="en-SG" b="1" dirty="0"/>
              <a:t>In -&gt; Data out </a:t>
            </a:r>
            <a:br>
              <a:rPr lang="en-SG" b="1" dirty="0"/>
            </a:b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520459" y="1664931"/>
            <a:ext cx="56819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400" b="0" dirty="0" smtClean="0">
                <a:effectLst/>
                <a:latin typeface="Consolas" panose="020B0609020204030204" pitchFamily="49" charset="0"/>
              </a:rPr>
              <a:t>Cache function result(</a:t>
            </a:r>
            <a:r>
              <a:rPr lang="en-SG" sz="1400" dirty="0"/>
              <a:t> </a:t>
            </a:r>
            <a:r>
              <a:rPr lang="en-SG" sz="1400" dirty="0" smtClean="0">
                <a:hlinkClick r:id="rId2" tooltip="Memoization"/>
              </a:rPr>
              <a:t>memorization</a:t>
            </a:r>
            <a:r>
              <a:rPr lang="en-SG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SG" sz="1400" b="0" dirty="0" smtClean="0">
                <a:effectLst/>
                <a:latin typeface="Consolas" panose="020B0609020204030204" pitchFamily="49" charset="0"/>
              </a:rPr>
              <a:t>Out of order/Parallel execution</a:t>
            </a:r>
          </a:p>
          <a:p>
            <a:pPr marL="285750" indent="-285750">
              <a:buFontTx/>
              <a:buChar char="-"/>
            </a:pPr>
            <a:r>
              <a:rPr lang="en-SG" sz="1400" dirty="0" smtClean="0">
                <a:latin typeface="Consolas" panose="020B0609020204030204" pitchFamily="49" charset="0"/>
              </a:rPr>
              <a:t>Delay Execution</a:t>
            </a:r>
            <a:endParaRPr lang="en-SG" sz="1400" b="0" dirty="0" smtClean="0"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2550" y="2817349"/>
            <a:ext cx="52333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function f() {</a:t>
            </a:r>
          </a:p>
          <a:p>
            <a:r>
              <a:rPr lang="en-SG" dirty="0" smtClean="0"/>
              <a:t>	console.log</a:t>
            </a:r>
            <a:r>
              <a:rPr lang="en-SG" dirty="0"/>
              <a:t>("Why </a:t>
            </a:r>
            <a:r>
              <a:rPr lang="en-SG" dirty="0" err="1"/>
              <a:t>i</a:t>
            </a:r>
            <a:r>
              <a:rPr lang="en-SG" dirty="0"/>
              <a:t> am called");</a:t>
            </a:r>
          </a:p>
          <a:p>
            <a:r>
              <a:rPr lang="en-SG" dirty="0" smtClean="0"/>
              <a:t>	return </a:t>
            </a:r>
            <a:r>
              <a:rPr lang="en-SG" dirty="0"/>
              <a:t>0;</a:t>
            </a:r>
          </a:p>
          <a:p>
            <a:r>
              <a:rPr lang="en-SG" dirty="0"/>
              <a:t>}</a:t>
            </a:r>
          </a:p>
          <a:p>
            <a:endParaRPr lang="en-SG" dirty="0" smtClean="0"/>
          </a:p>
          <a:p>
            <a:r>
              <a:rPr lang="en-SG" dirty="0" smtClean="0"/>
              <a:t>var </a:t>
            </a:r>
            <a:r>
              <a:rPr lang="en-SG" dirty="0"/>
              <a:t>x = 9;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if(x === 10 &amp;&amp; f() === 0 ) {</a:t>
            </a:r>
          </a:p>
          <a:p>
            <a:r>
              <a:rPr lang="en-SG" dirty="0" smtClean="0"/>
              <a:t>	console.log</a:t>
            </a:r>
            <a:r>
              <a:rPr lang="en-SG" dirty="0"/>
              <a:t>("This is 10");</a:t>
            </a:r>
          </a:p>
          <a:p>
            <a:r>
              <a:rPr lang="en-SG" dirty="0"/>
              <a:t>}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5909" y="2804310"/>
            <a:ext cx="52333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var y = f();</a:t>
            </a:r>
          </a:p>
          <a:p>
            <a:r>
              <a:rPr lang="en-SG" dirty="0"/>
              <a:t>if(x === 10 &amp;&amp; y === 0 ) {</a:t>
            </a:r>
          </a:p>
          <a:p>
            <a:r>
              <a:rPr lang="en-SG" dirty="0"/>
              <a:t>console.log("This is 10");</a:t>
            </a:r>
          </a:p>
          <a:p>
            <a:r>
              <a:rPr lang="en-SG" dirty="0"/>
              <a:t>}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2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305" y="649990"/>
            <a:ext cx="8502619" cy="807875"/>
          </a:xfrm>
        </p:spPr>
        <p:txBody>
          <a:bodyPr/>
          <a:lstStyle/>
          <a:p>
            <a:r>
              <a:rPr lang="en-SG" dirty="0" smtClean="0"/>
              <a:t>Verbs</a:t>
            </a:r>
            <a:endParaRPr lang="en-S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8484" y="1905000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i="1" dirty="0" smtClean="0"/>
              <a:t>Sometimes, the elegant implementation is a function. Not a method. Not a class. Not a framework. Just a function.</a:t>
            </a:r>
          </a:p>
          <a:p>
            <a:r>
              <a:rPr lang="en-SG" b="1" dirty="0" smtClean="0"/>
              <a:t>--</a:t>
            </a:r>
            <a:r>
              <a:rPr lang="en-SG" b="1" i="1" dirty="0" smtClean="0"/>
              <a:t>John Carmack, lead programmer of the Doom video game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246192" y="3375672"/>
            <a:ext cx="39940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function f(value) {</a:t>
            </a:r>
          </a:p>
          <a:p>
            <a:r>
              <a:rPr lang="en-SG" dirty="0" smtClean="0"/>
              <a:t>	return </a:t>
            </a:r>
            <a:r>
              <a:rPr lang="en-SG" dirty="0"/>
              <a:t>1 + value;</a:t>
            </a:r>
          </a:p>
          <a:p>
            <a:r>
              <a:rPr lang="en-SG" dirty="0"/>
              <a:t>}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var g = function(value) {</a:t>
            </a:r>
          </a:p>
          <a:p>
            <a:r>
              <a:rPr lang="en-SG" dirty="0" smtClean="0"/>
              <a:t>	return </a:t>
            </a:r>
            <a:r>
              <a:rPr lang="en-SG" dirty="0"/>
              <a:t>1 + value;</a:t>
            </a:r>
          </a:p>
          <a:p>
            <a:r>
              <a:rPr lang="en-SG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81" y="3031283"/>
            <a:ext cx="3947302" cy="2983973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77381587"/>
              </p:ext>
            </p:extLst>
          </p:nvPr>
        </p:nvGraphicFramePr>
        <p:xfrm>
          <a:off x="4433978" y="5751386"/>
          <a:ext cx="1414731" cy="916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0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More Verbs</a:t>
            </a:r>
            <a:endParaRPr lang="en-S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30958" y="3759462"/>
            <a:ext cx="5863804" cy="24946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1522743" y="1801048"/>
            <a:ext cx="4765914" cy="203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function </a:t>
            </a:r>
            <a:r>
              <a:rPr lang="en-SG" sz="1400" dirty="0" err="1"/>
              <a:t>sumScores</a:t>
            </a:r>
            <a:r>
              <a:rPr lang="en-SG" sz="1400" dirty="0"/>
              <a:t>() {</a:t>
            </a:r>
          </a:p>
          <a:p>
            <a:r>
              <a:rPr lang="en-SG" sz="1400" dirty="0"/>
              <a:t>var total = 0;</a:t>
            </a:r>
          </a:p>
          <a:p>
            <a:pPr lvl="1"/>
            <a:r>
              <a:rPr lang="en-SG" sz="1400" dirty="0"/>
              <a:t>for (index = 0; index &lt; </a:t>
            </a:r>
            <a:r>
              <a:rPr lang="en-SG" sz="1400" dirty="0" err="1"/>
              <a:t>scores.length</a:t>
            </a:r>
            <a:r>
              <a:rPr lang="en-SG" sz="1400" dirty="0"/>
              <a:t>; index++) {</a:t>
            </a:r>
          </a:p>
          <a:p>
            <a:pPr lvl="1"/>
            <a:r>
              <a:rPr lang="en-SG" sz="1400" dirty="0" smtClean="0"/>
              <a:t>	total </a:t>
            </a:r>
            <a:r>
              <a:rPr lang="en-SG" sz="1400" dirty="0"/>
              <a:t>+= scores[index];</a:t>
            </a:r>
          </a:p>
          <a:p>
            <a:pPr lvl="1"/>
            <a:r>
              <a:rPr lang="en-SG" sz="1400" dirty="0"/>
              <a:t>}</a:t>
            </a:r>
          </a:p>
          <a:p>
            <a:r>
              <a:rPr lang="en-SG" sz="1400" dirty="0"/>
              <a:t>return total;</a:t>
            </a:r>
          </a:p>
          <a:p>
            <a:r>
              <a:rPr lang="en-SG" sz="1400" dirty="0"/>
              <a:t>}</a:t>
            </a:r>
          </a:p>
          <a:p>
            <a:endParaRPr lang="en-SG" sz="1400" dirty="0">
              <a:latin typeface="Consolas" panose="020B0609020204030204" pitchFamily="49" charset="0"/>
            </a:endParaRPr>
          </a:p>
          <a:p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0856" y="4212082"/>
            <a:ext cx="48378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function </a:t>
            </a:r>
            <a:r>
              <a:rPr lang="en-SG" sz="1400" dirty="0" err="1"/>
              <a:t>sumItems</a:t>
            </a:r>
            <a:r>
              <a:rPr lang="en-SG" sz="1400" dirty="0"/>
              <a:t>() {</a:t>
            </a:r>
          </a:p>
          <a:p>
            <a:r>
              <a:rPr lang="en-SG" sz="1400" dirty="0" smtClean="0"/>
              <a:t>var </a:t>
            </a:r>
            <a:r>
              <a:rPr lang="en-SG" sz="1400" dirty="0"/>
              <a:t>total = 0;</a:t>
            </a:r>
          </a:p>
          <a:p>
            <a:pPr lvl="1"/>
            <a:r>
              <a:rPr lang="en-SG" sz="1400" dirty="0"/>
              <a:t>for (index = 0; index &lt; </a:t>
            </a:r>
            <a:r>
              <a:rPr lang="en-SG" sz="1400" dirty="0" err="1"/>
              <a:t>items.length</a:t>
            </a:r>
            <a:r>
              <a:rPr lang="en-SG" sz="1400" dirty="0"/>
              <a:t>; index++) {</a:t>
            </a:r>
          </a:p>
          <a:p>
            <a:pPr lvl="1"/>
            <a:r>
              <a:rPr lang="en-SG" sz="1400" dirty="0" smtClean="0"/>
              <a:t>	total </a:t>
            </a:r>
            <a:r>
              <a:rPr lang="en-SG" sz="1400" dirty="0"/>
              <a:t>+= items[index];</a:t>
            </a:r>
          </a:p>
          <a:p>
            <a:pPr lvl="1"/>
            <a:r>
              <a:rPr lang="en-SG" sz="1400" dirty="0"/>
              <a:t>}</a:t>
            </a:r>
          </a:p>
          <a:p>
            <a:r>
              <a:rPr lang="en-SG" sz="1400" dirty="0"/>
              <a:t>return total;</a:t>
            </a:r>
          </a:p>
          <a:p>
            <a:r>
              <a:rPr lang="en-SG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8657" y="2464619"/>
            <a:ext cx="57883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function sum(values) {</a:t>
            </a:r>
          </a:p>
          <a:p>
            <a:r>
              <a:rPr lang="en-SG" dirty="0"/>
              <a:t>var total = 0;</a:t>
            </a:r>
          </a:p>
          <a:p>
            <a:pPr lvl="1"/>
            <a:r>
              <a:rPr lang="en-SG" dirty="0"/>
              <a:t>for (index = 0; index &lt; values.length; index++) {</a:t>
            </a:r>
          </a:p>
          <a:p>
            <a:pPr lvl="1"/>
            <a:r>
              <a:rPr lang="en-SG" dirty="0" smtClean="0"/>
              <a:t>	total </a:t>
            </a:r>
            <a:r>
              <a:rPr lang="en-SG" dirty="0"/>
              <a:t>+= values[index];</a:t>
            </a:r>
          </a:p>
          <a:p>
            <a:pPr lvl="1"/>
            <a:r>
              <a:rPr lang="en-SG" dirty="0"/>
              <a:t>}</a:t>
            </a:r>
          </a:p>
          <a:p>
            <a:r>
              <a:rPr lang="en-SG" dirty="0"/>
              <a:t>return total;</a:t>
            </a:r>
          </a:p>
          <a:p>
            <a:r>
              <a:rPr lang="en-SG" dirty="0"/>
              <a:t>}</a:t>
            </a:r>
          </a:p>
          <a:p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57" y="2039068"/>
            <a:ext cx="4212566" cy="31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High order Functions</a:t>
            </a:r>
            <a:endParaRPr lang="en-S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30958" y="3759462"/>
            <a:ext cx="5863804" cy="24946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1522743" y="1801048"/>
            <a:ext cx="583271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function apply(</a:t>
            </a:r>
            <a:r>
              <a:rPr lang="en-SG" sz="1400" dirty="0" err="1"/>
              <a:t>values,fn</a:t>
            </a:r>
            <a:r>
              <a:rPr lang="en-SG" sz="1400" dirty="0"/>
              <a:t>, </a:t>
            </a:r>
            <a:r>
              <a:rPr lang="en-SG" sz="1400" dirty="0" err="1"/>
              <a:t>intialValue</a:t>
            </a:r>
            <a:r>
              <a:rPr lang="en-SG" sz="1400" dirty="0"/>
              <a:t>) {</a:t>
            </a:r>
          </a:p>
          <a:p>
            <a:r>
              <a:rPr lang="en-SG" sz="1400" dirty="0"/>
              <a:t>var acc = </a:t>
            </a:r>
            <a:r>
              <a:rPr lang="en-SG" sz="1400" dirty="0" err="1"/>
              <a:t>intialValue</a:t>
            </a:r>
            <a:r>
              <a:rPr lang="en-SG" sz="1400" dirty="0"/>
              <a:t>;</a:t>
            </a:r>
          </a:p>
          <a:p>
            <a:pPr lvl="1"/>
            <a:r>
              <a:rPr lang="en-SG" sz="1400" dirty="0"/>
              <a:t>for (index = 0; index &lt; values.length; index++) {</a:t>
            </a:r>
          </a:p>
          <a:p>
            <a:pPr lvl="1"/>
            <a:r>
              <a:rPr lang="en-SG" sz="1400" dirty="0" smtClean="0"/>
              <a:t>	acc </a:t>
            </a:r>
            <a:r>
              <a:rPr lang="en-SG" sz="1400" dirty="0"/>
              <a:t>= fn(</a:t>
            </a:r>
            <a:r>
              <a:rPr lang="en-SG" sz="1400" dirty="0" err="1"/>
              <a:t>acc,values</a:t>
            </a:r>
            <a:r>
              <a:rPr lang="en-SG" sz="1400" dirty="0"/>
              <a:t>[index]);</a:t>
            </a:r>
          </a:p>
          <a:p>
            <a:pPr lvl="1"/>
            <a:r>
              <a:rPr lang="en-SG" sz="1400" dirty="0"/>
              <a:t>}</a:t>
            </a:r>
          </a:p>
          <a:p>
            <a:r>
              <a:rPr lang="en-SG" sz="1400" dirty="0"/>
              <a:t>return acc;</a:t>
            </a:r>
          </a:p>
          <a:p>
            <a:r>
              <a:rPr lang="en-SG" sz="1400" dirty="0"/>
              <a:t>}</a:t>
            </a:r>
          </a:p>
          <a:p>
            <a:r>
              <a:rPr lang="en-SG" sz="1400" dirty="0"/>
              <a:t/>
            </a:r>
            <a:br>
              <a:rPr lang="en-SG" sz="1400" dirty="0"/>
            </a:br>
            <a:r>
              <a:rPr lang="en-SG" sz="1400" dirty="0"/>
              <a:t>console.log(apply([10,20],(x,y) =&gt; x+y, 0))</a:t>
            </a:r>
          </a:p>
          <a:p>
            <a:r>
              <a:rPr lang="en-SG" sz="1400" dirty="0"/>
              <a:t>console.log(apply([10,20],(x,y) =&gt; x*y, 1))</a:t>
            </a:r>
          </a:p>
          <a:p>
            <a:endParaRPr lang="en-SG" sz="1400" dirty="0">
              <a:latin typeface="Consolas" panose="020B0609020204030204" pitchFamily="49" charset="0"/>
            </a:endParaRPr>
          </a:p>
          <a:p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9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High order Functions</a:t>
            </a:r>
            <a:endParaRPr lang="en-S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30958" y="3759462"/>
            <a:ext cx="5863804" cy="24946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400" dirty="0"/>
          </a:p>
        </p:txBody>
      </p:sp>
      <p:sp>
        <p:nvSpPr>
          <p:cNvPr id="8" name="Rectangle 7"/>
          <p:cNvSpPr/>
          <p:nvPr/>
        </p:nvSpPr>
        <p:spPr>
          <a:xfrm>
            <a:off x="2001329" y="2777464"/>
            <a:ext cx="6476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function f_mul(values) {</a:t>
            </a:r>
            <a:br>
              <a:rPr lang="en-SG" sz="1400" b="0" dirty="0" smtClean="0">
                <a:effectLst/>
                <a:latin typeface="Consolas" panose="020B0609020204030204" pitchFamily="49" charset="0"/>
              </a:rPr>
            </a:br>
            <a:r>
              <a:rPr lang="en-SG" sz="1400" b="0" dirty="0" smtClean="0">
                <a:effectLst/>
                <a:latin typeface="Consolas" panose="020B0609020204030204" pitchFamily="49" charset="0"/>
              </a:rPr>
              <a:t>  return values.reduce((acc,value) =&gt; {return acc</a:t>
            </a:r>
            <a:r>
              <a:rPr lang="en-SG" sz="1400" dirty="0" smtClean="0">
                <a:latin typeface="Consolas" panose="020B0609020204030204" pitchFamily="49" charset="0"/>
              </a:rPr>
              <a:t>*</a:t>
            </a:r>
            <a:r>
              <a:rPr lang="en-SG" sz="1400" b="0" dirty="0" smtClean="0">
                <a:effectLst/>
                <a:latin typeface="Consolas" panose="020B0609020204030204" pitchFamily="49" charset="0"/>
              </a:rPr>
              <a:t>value;},1);</a:t>
            </a:r>
          </a:p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3358" y="1795466"/>
            <a:ext cx="6476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function f_sum(values) {</a:t>
            </a:r>
            <a:br>
              <a:rPr lang="en-SG" sz="1400" b="0" dirty="0" smtClean="0">
                <a:effectLst/>
                <a:latin typeface="Consolas" panose="020B0609020204030204" pitchFamily="49" charset="0"/>
              </a:rPr>
            </a:br>
            <a:r>
              <a:rPr lang="en-SG" sz="1400" b="0" dirty="0" smtClean="0">
                <a:effectLst/>
                <a:latin typeface="Consolas" panose="020B0609020204030204" pitchFamily="49" charset="0"/>
              </a:rPr>
              <a:t>  return values.reduce((acc,value) =&gt; {return </a:t>
            </a:r>
            <a:r>
              <a:rPr lang="en-SG" sz="1400" b="0" dirty="0" err="1" smtClean="0">
                <a:effectLst/>
                <a:latin typeface="Consolas" panose="020B0609020204030204" pitchFamily="49" charset="0"/>
              </a:rPr>
              <a:t>acc+value</a:t>
            </a:r>
            <a:r>
              <a:rPr lang="en-SG" sz="1400" b="0" dirty="0" smtClean="0">
                <a:effectLst/>
                <a:latin typeface="Consolas" panose="020B0609020204030204" pitchFamily="49" charset="0"/>
              </a:rPr>
              <a:t>;},0);</a:t>
            </a:r>
          </a:p>
          <a:p>
            <a:r>
              <a:rPr lang="en-SG" sz="1400" b="0" dirty="0" smtClean="0">
                <a:effectLst/>
                <a:latin typeface="Consolas" panose="020B0609020204030204" pitchFamily="49" charset="0"/>
              </a:rPr>
              <a:t>}</a:t>
            </a: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High order </a:t>
            </a:r>
            <a:r>
              <a:rPr lang="en-SG" dirty="0" smtClean="0"/>
              <a:t>Functions ( reduce)</a:t>
            </a:r>
            <a:endParaRPr lang="en-S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30958" y="3759462"/>
            <a:ext cx="5863804" cy="24946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sz="1400" dirty="0"/>
          </a:p>
        </p:txBody>
      </p:sp>
      <p:sp>
        <p:nvSpPr>
          <p:cNvPr id="8" name="Rectangle 7"/>
          <p:cNvSpPr/>
          <p:nvPr/>
        </p:nvSpPr>
        <p:spPr>
          <a:xfrm>
            <a:off x="4211848" y="1701898"/>
            <a:ext cx="3362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/>
              <a:t>(</a:t>
            </a:r>
            <a:r>
              <a:rPr lang="en-SG" sz="1400" dirty="0" err="1"/>
              <a:t>acc,value</a:t>
            </a:r>
            <a:r>
              <a:rPr lang="en-SG" sz="1400" dirty="0"/>
              <a:t>) =&gt; </a:t>
            </a:r>
            <a:r>
              <a:rPr lang="en-SG" sz="1400" dirty="0" err="1"/>
              <a:t>acc+value</a:t>
            </a:r>
            <a:r>
              <a:rPr lang="en-SG" sz="1400" dirty="0"/>
              <a:t>, 0 </a:t>
            </a:r>
            <a:endParaRPr lang="en-SG" sz="1400" dirty="0"/>
          </a:p>
          <a:p>
            <a:r>
              <a:rPr lang="en-SG" sz="1400" dirty="0"/>
              <a:t/>
            </a:r>
            <a:br>
              <a:rPr lang="en-SG" sz="1400" dirty="0"/>
            </a:b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3358" y="1687660"/>
            <a:ext cx="197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 smtClean="0"/>
              <a:t>[1 ,  </a:t>
            </a:r>
            <a:r>
              <a:rPr lang="en-SG" sz="1400" dirty="0"/>
              <a:t>2 </a:t>
            </a:r>
            <a:r>
              <a:rPr lang="en-SG" sz="1400" dirty="0" smtClean="0"/>
              <a:t>, 3 , 4 ] </a:t>
            </a:r>
            <a:endParaRPr lang="en-SG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56320" y="2329130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2320470" y="2272118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3743866" y="2329132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4884709" y="2329131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6229350" y="2272118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1585220" y="3339130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cxnSp>
        <p:nvCxnSpPr>
          <p:cNvPr id="7" name="Straight Arrow Connector 6"/>
          <p:cNvCxnSpPr>
            <a:stCxn id="4" idx="4"/>
            <a:endCxn id="14" idx="1"/>
          </p:cNvCxnSpPr>
          <p:nvPr/>
        </p:nvCxnSpPr>
        <p:spPr>
          <a:xfrm>
            <a:off x="1092751" y="2803583"/>
            <a:ext cx="591007" cy="60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4" idx="7"/>
          </p:cNvCxnSpPr>
          <p:nvPr/>
        </p:nvCxnSpPr>
        <p:spPr>
          <a:xfrm flipH="1">
            <a:off x="2159543" y="2746571"/>
            <a:ext cx="497358" cy="66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685305" y="4253059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19" name="Straight Arrow Connector 18"/>
          <p:cNvCxnSpPr>
            <a:stCxn id="14" idx="5"/>
            <a:endCxn id="17" idx="1"/>
          </p:cNvCxnSpPr>
          <p:nvPr/>
        </p:nvCxnSpPr>
        <p:spPr>
          <a:xfrm>
            <a:off x="2159543" y="3744101"/>
            <a:ext cx="624300" cy="57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4"/>
            <a:endCxn id="17" idx="7"/>
          </p:cNvCxnSpPr>
          <p:nvPr/>
        </p:nvCxnSpPr>
        <p:spPr>
          <a:xfrm flipH="1">
            <a:off x="3259628" y="2803585"/>
            <a:ext cx="820669" cy="15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771530" y="5006807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cxnSp>
        <p:nvCxnSpPr>
          <p:cNvPr id="28" name="Straight Arrow Connector 27"/>
          <p:cNvCxnSpPr>
            <a:stCxn id="17" idx="5"/>
            <a:endCxn id="26" idx="1"/>
          </p:cNvCxnSpPr>
          <p:nvPr/>
        </p:nvCxnSpPr>
        <p:spPr>
          <a:xfrm>
            <a:off x="3259628" y="4658030"/>
            <a:ext cx="610440" cy="4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4"/>
            <a:endCxn id="26" idx="7"/>
          </p:cNvCxnSpPr>
          <p:nvPr/>
        </p:nvCxnSpPr>
        <p:spPr>
          <a:xfrm flipH="1">
            <a:off x="4345853" y="2803584"/>
            <a:ext cx="875287" cy="227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013026" y="5779699"/>
            <a:ext cx="672861" cy="47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10</a:t>
            </a:r>
            <a:endParaRPr lang="en-SG" dirty="0"/>
          </a:p>
        </p:txBody>
      </p:sp>
      <p:cxnSp>
        <p:nvCxnSpPr>
          <p:cNvPr id="33" name="Straight Arrow Connector 32"/>
          <p:cNvCxnSpPr>
            <a:stCxn id="26" idx="5"/>
            <a:endCxn id="31" idx="1"/>
          </p:cNvCxnSpPr>
          <p:nvPr/>
        </p:nvCxnSpPr>
        <p:spPr>
          <a:xfrm>
            <a:off x="4345853" y="5411778"/>
            <a:ext cx="765711" cy="43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4"/>
            <a:endCxn id="31" idx="0"/>
          </p:cNvCxnSpPr>
          <p:nvPr/>
        </p:nvCxnSpPr>
        <p:spPr>
          <a:xfrm flipH="1">
            <a:off x="5349457" y="2746571"/>
            <a:ext cx="1216324" cy="303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8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4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26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FP Languages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5" y="1725282"/>
            <a:ext cx="9843135" cy="4149306"/>
          </a:xfrm>
        </p:spPr>
      </p:pic>
      <p:sp>
        <p:nvSpPr>
          <p:cNvPr id="6" name="Cloud Callout 5"/>
          <p:cNvSpPr/>
          <p:nvPr/>
        </p:nvSpPr>
        <p:spPr>
          <a:xfrm>
            <a:off x="1561381" y="2044460"/>
            <a:ext cx="1802921" cy="8540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027208" y="2346385"/>
            <a:ext cx="9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LISP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176514" y="1879120"/>
            <a:ext cx="11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Haskell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7847" y="2471467"/>
            <a:ext cx="113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Clojure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6513" y="2715717"/>
            <a:ext cx="16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Scala/F#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4767" y="3222600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Java 8/C#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6075" y="4001555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Java Script/Python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6437" y="3251203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(+ 1 2)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1863304" y="3840835"/>
            <a:ext cx="180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dirty="0" smtClean="0"/>
              <a:t>lus(1,2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 err="1" smtClean="0"/>
              <a:t>o.plus</a:t>
            </a:r>
            <a:r>
              <a:rPr lang="en-SG" dirty="0" smtClean="0"/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112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/>
      <p:bldP spid="13" grpId="0"/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More Functions….. High Order ,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158816" y="1523635"/>
            <a:ext cx="9106619" cy="201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effectLst/>
                <a:latin typeface="Consolas" panose="020B0609020204030204" pitchFamily="49" charset="0"/>
              </a:rPr>
              <a:t>function </a:t>
            </a:r>
            <a:r>
              <a:rPr lang="en-SG" b="1" dirty="0" smtClean="0">
                <a:effectLst/>
                <a:latin typeface="Consolas" panose="020B0609020204030204" pitchFamily="49" charset="0"/>
              </a:rPr>
              <a:t>reduceValue</a:t>
            </a:r>
            <a:r>
              <a:rPr lang="en-SG" b="0" dirty="0" smtClean="0">
                <a:effectLst/>
                <a:latin typeface="Consolas" panose="020B0609020204030204" pitchFamily="49" charset="0"/>
              </a:rPr>
              <a:t>(values , fn, initialValue) {</a:t>
            </a:r>
          </a:p>
          <a:p>
            <a:endParaRPr lang="en-SG" b="0" dirty="0" smtClean="0">
              <a:effectLst/>
              <a:latin typeface="Consolas" panose="020B0609020204030204" pitchFamily="49" charset="0"/>
            </a:endParaRPr>
          </a:p>
          <a:p>
            <a:pPr lvl="1"/>
            <a:r>
              <a:rPr lang="en-SG" b="0" dirty="0" smtClean="0">
                <a:effectLst/>
                <a:latin typeface="Consolas" panose="020B0609020204030204" pitchFamily="49" charset="0"/>
              </a:rPr>
              <a:t>return values.reduce((acc,value) =&gt; {</a:t>
            </a:r>
          </a:p>
          <a:p>
            <a:pPr lvl="1"/>
            <a:r>
              <a:rPr lang="en-SG" b="0" dirty="0" smtClean="0">
                <a:effectLst/>
                <a:latin typeface="Consolas" panose="020B0609020204030204" pitchFamily="49" charset="0"/>
              </a:rPr>
              <a:t>	return fn(acc,value);</a:t>
            </a:r>
          </a:p>
          <a:p>
            <a:pPr lvl="1"/>
            <a:r>
              <a:rPr lang="en-SG" b="0" dirty="0" smtClean="0">
                <a:effectLst/>
                <a:latin typeface="Consolas" panose="020B0609020204030204" pitchFamily="49" charset="0"/>
              </a:rPr>
              <a:t>},initialValue); </a:t>
            </a:r>
          </a:p>
          <a:p>
            <a:pPr lvl="1"/>
            <a:endParaRPr lang="en-SG" b="0" dirty="0" smtClean="0">
              <a:effectLst/>
              <a:latin typeface="Consolas" panose="020B0609020204030204" pitchFamily="49" charset="0"/>
            </a:endParaRPr>
          </a:p>
          <a:p>
            <a:r>
              <a:rPr lang="en-SG" b="0" dirty="0" smtClean="0">
                <a:effectLst/>
                <a:latin typeface="Consolas" panose="020B0609020204030204" pitchFamily="49" charset="0"/>
              </a:rPr>
              <a:t>}</a:t>
            </a:r>
            <a:endParaRPr lang="en-SG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9365" y="3681821"/>
            <a:ext cx="6932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reduceValue([1,2,3], function(x,y) { return x+y}, 0)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69365" y="4090725"/>
            <a:ext cx="769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reduceValue([1,2,3,4], function(x,y) { return x * y}, 1)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9365" y="4499629"/>
            <a:ext cx="9934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reduceValue([ [1,2,3,4] , [10,20]], function(x,y) { return x.concat(y)}, [])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9365" y="5007461"/>
            <a:ext cx="9563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reduceValue([ 1,2,3,4,1,4], function(x,y) { </a:t>
            </a:r>
            <a:endParaRPr lang="en-SG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var count = x[y] || 0;</a:t>
            </a:r>
            <a:endParaRPr lang="en-SG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x[y] = count + 1;</a:t>
            </a:r>
            <a:endParaRPr lang="en-SG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return x;</a:t>
            </a:r>
            <a:endParaRPr lang="en-SG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SG" b="0" dirty="0" smtClean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}, {})</a:t>
            </a:r>
            <a:endParaRPr lang="en-SG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9"/>
            <a:ext cx="4498196" cy="59522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PIPE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30" y="1699405"/>
            <a:ext cx="2372262" cy="182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25" y="1613321"/>
            <a:ext cx="2851509" cy="187139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675517" y="2553419"/>
            <a:ext cx="1733909" cy="77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759788" y="4120299"/>
            <a:ext cx="835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Cat filename | grep | wc 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47644" y="5560911"/>
            <a:ext cx="727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 fileLineCount = compose(cat, grep('home'), count)</a:t>
            </a:r>
          </a:p>
          <a:p>
            <a:r>
              <a:rPr lang="en-SG" dirty="0"/>
              <a:t>console.log(fileLineCount('logs'))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9788" y="4592381"/>
            <a:ext cx="727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count(grep(cat("samplefile"), "line"))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461" y="295282"/>
            <a:ext cx="693032" cy="5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Composition Via Chaining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087593" y="1377099"/>
            <a:ext cx="840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Cat filename | grep ‘home’ | wc 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087593" y="2049960"/>
            <a:ext cx="858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cat('logs')</a:t>
            </a:r>
          </a:p>
          <a:p>
            <a:r>
              <a:rPr lang="en-SG" dirty="0" smtClean="0"/>
              <a:t>	.</a:t>
            </a:r>
            <a:r>
              <a:rPr lang="en-SG" dirty="0"/>
              <a:t>filter(</a:t>
            </a:r>
            <a:r>
              <a:rPr lang="en-SG" dirty="0" err="1"/>
              <a:t>grepText</a:t>
            </a:r>
            <a:r>
              <a:rPr lang="en-SG" dirty="0"/>
              <a:t>('Home'))</a:t>
            </a:r>
          </a:p>
          <a:p>
            <a:r>
              <a:rPr lang="en-SG" dirty="0" smtClean="0"/>
              <a:t>	.</a:t>
            </a:r>
            <a:r>
              <a:rPr lang="en-SG" dirty="0"/>
              <a:t>reduce(</a:t>
            </a:r>
            <a:r>
              <a:rPr lang="en-SG" dirty="0" err="1"/>
              <a:t>lineCount</a:t>
            </a:r>
            <a:r>
              <a:rPr lang="en-SG" dirty="0"/>
              <a:t>, 0)</a:t>
            </a:r>
          </a:p>
        </p:txBody>
      </p:sp>
    </p:spTree>
    <p:extLst>
      <p:ext uri="{BB962C8B-B14F-4D97-AF65-F5344CB8AC3E}">
        <p14:creationId xmlns:p14="http://schemas.microsoft.com/office/powerpoint/2010/main" val="36079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No Loops </a:t>
            </a:r>
            <a:r>
              <a:rPr lang="en-SG" smtClean="0"/>
              <a:t>using map/reduce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84" y="1320381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Map/Reduce Examples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78" y="2448824"/>
            <a:ext cx="3693541" cy="277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17" y="2507952"/>
            <a:ext cx="3624083" cy="279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Curry &amp; Partial Functions….. 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288657" y="1554250"/>
            <a:ext cx="5374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function toCurrency(rate) {</a:t>
            </a:r>
          </a:p>
          <a:p>
            <a:r>
              <a:rPr lang="en-SG" dirty="0"/>
              <a:t> </a:t>
            </a:r>
            <a:r>
              <a:rPr lang="en-SG" dirty="0" smtClean="0"/>
              <a:t>  return </a:t>
            </a:r>
            <a:r>
              <a:rPr lang="en-SG" dirty="0"/>
              <a:t>function(</a:t>
            </a:r>
            <a:r>
              <a:rPr lang="en-SG" dirty="0" err="1"/>
              <a:t>inrValue</a:t>
            </a:r>
            <a:r>
              <a:rPr lang="en-SG" dirty="0"/>
              <a:t>) {</a:t>
            </a:r>
          </a:p>
          <a:p>
            <a:r>
              <a:rPr lang="en-SG" dirty="0" smtClean="0"/>
              <a:t>	return </a:t>
            </a:r>
            <a:r>
              <a:rPr lang="en-SG" dirty="0"/>
              <a:t>convertFX(</a:t>
            </a:r>
            <a:r>
              <a:rPr lang="en-SG" dirty="0" err="1"/>
              <a:t>inrValue,rate</a:t>
            </a:r>
            <a:r>
              <a:rPr lang="en-SG" dirty="0"/>
              <a:t>);</a:t>
            </a:r>
          </a:p>
          <a:p>
            <a:r>
              <a:rPr lang="en-SG" dirty="0" smtClean="0"/>
              <a:t>  }</a:t>
            </a:r>
            <a:endParaRPr lang="en-SG" dirty="0"/>
          </a:p>
          <a:p>
            <a:r>
              <a:rPr lang="en-SG" dirty="0"/>
              <a:t>}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var toInr = toCurrency(45);</a:t>
            </a:r>
          </a:p>
          <a:p>
            <a:r>
              <a:rPr lang="en-SG" dirty="0"/>
              <a:t>var toHKD = toCurrency(5);</a:t>
            </a:r>
          </a:p>
          <a:p>
            <a:r>
              <a:rPr lang="en-SG" dirty="0"/>
              <a:t>var toJPY = toCurrency(80</a:t>
            </a:r>
            <a:r>
              <a:rPr lang="en-SG" dirty="0" smtClean="0"/>
              <a:t>);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638356" y="1554251"/>
            <a:ext cx="47531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function convertFX(value,rate) {</a:t>
            </a:r>
          </a:p>
          <a:p>
            <a:r>
              <a:rPr lang="en-SG" dirty="0" smtClean="0"/>
              <a:t>	return </a:t>
            </a:r>
            <a:r>
              <a:rPr lang="en-SG" dirty="0"/>
              <a:t>value * rate;</a:t>
            </a:r>
          </a:p>
          <a:p>
            <a:r>
              <a:rPr lang="en-SG" dirty="0"/>
              <a:t>}</a:t>
            </a:r>
          </a:p>
          <a:p>
            <a:r>
              <a:rPr lang="en-SG" dirty="0"/>
              <a:t/>
            </a:r>
            <a:br>
              <a:rPr lang="en-SG" dirty="0"/>
            </a:br>
            <a:r>
              <a:rPr lang="en-SG" dirty="0"/>
              <a:t>console.log("INR" , convertFX(5, 45) )</a:t>
            </a:r>
          </a:p>
          <a:p>
            <a:r>
              <a:rPr lang="en-SG" dirty="0"/>
              <a:t>console.log("HKD" , convertFX(5, 5) )</a:t>
            </a:r>
          </a:p>
          <a:p>
            <a:r>
              <a:rPr lang="en-SG" dirty="0"/>
              <a:t>console.log("JPY" , convertFX(5, 80) )</a:t>
            </a:r>
          </a:p>
          <a:p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1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8" y="1925217"/>
            <a:ext cx="8448675" cy="1247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5117" y="3562709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Value[2]=10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28" y="4391473"/>
            <a:ext cx="8372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8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45720" y="1486148"/>
            <a:ext cx="44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 - Clone (Copy on Write)</a:t>
            </a:r>
          </a:p>
          <a:p>
            <a:r>
              <a:rPr lang="en-SG" dirty="0"/>
              <a:t> - </a:t>
            </a:r>
            <a:r>
              <a:rPr lang="en-SG" dirty="0" smtClean="0"/>
              <a:t>Structural </a:t>
            </a:r>
            <a:r>
              <a:rPr lang="en-SG" dirty="0"/>
              <a:t>sharing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2428182"/>
            <a:ext cx="8305800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6" y="3891390"/>
            <a:ext cx="8667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27" y="1695359"/>
            <a:ext cx="6810375" cy="39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66" y="1616217"/>
            <a:ext cx="7167113" cy="506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JavaScript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08917" cy="2246043"/>
          </a:xfrm>
        </p:spPr>
        <p:txBody>
          <a:bodyPr>
            <a:normAutofit lnSpcReduction="10000"/>
          </a:bodyPr>
          <a:lstStyle/>
          <a:p>
            <a:endParaRPr lang="en-SG" dirty="0" smtClean="0"/>
          </a:p>
          <a:p>
            <a:r>
              <a:rPr lang="en-SG" dirty="0" smtClean="0"/>
              <a:t>High Level</a:t>
            </a:r>
          </a:p>
          <a:p>
            <a:r>
              <a:rPr lang="en-SG" dirty="0" smtClean="0"/>
              <a:t>Dynamic &amp; Untyped</a:t>
            </a:r>
          </a:p>
          <a:p>
            <a:r>
              <a:rPr lang="en-SG" dirty="0"/>
              <a:t>I</a:t>
            </a:r>
            <a:r>
              <a:rPr lang="en-SG" dirty="0" smtClean="0"/>
              <a:t>nterpreted run-time language</a:t>
            </a:r>
          </a:p>
          <a:p>
            <a:r>
              <a:rPr lang="en-SG" dirty="0" smtClean="0"/>
              <a:t>Immortal</a:t>
            </a:r>
          </a:p>
          <a:p>
            <a:r>
              <a:rPr lang="en-SG" dirty="0" smtClean="0"/>
              <a:t>Assembly </a:t>
            </a:r>
          </a:p>
          <a:p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8053" y="4241767"/>
            <a:ext cx="4549804" cy="2040336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Multi Paradigm </a:t>
            </a:r>
          </a:p>
          <a:p>
            <a:pPr lvl="1"/>
            <a:r>
              <a:rPr lang="en-SG" dirty="0"/>
              <a:t>Imperative (</a:t>
            </a:r>
            <a:r>
              <a:rPr lang="en-SG" dirty="0" smtClean="0"/>
              <a:t>Prototype-based)</a:t>
            </a:r>
            <a:endParaRPr lang="en-SG" dirty="0"/>
          </a:p>
          <a:p>
            <a:pPr lvl="1"/>
            <a:r>
              <a:rPr lang="en-SG" dirty="0" smtClean="0"/>
              <a:t>Event driven</a:t>
            </a:r>
            <a:endParaRPr lang="en-SG" dirty="0"/>
          </a:p>
          <a:p>
            <a:pPr lvl="1"/>
            <a:r>
              <a:rPr lang="en-SG" dirty="0" smtClean="0"/>
              <a:t>Functional</a:t>
            </a:r>
            <a:r>
              <a:rPr lang="en-SG" dirty="0"/>
              <a:t> 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2" y="4539219"/>
            <a:ext cx="1118271" cy="11182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9102" y="565749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Brendan Eich, Created JS in 1995 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176" y="1264555"/>
            <a:ext cx="4622681" cy="25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8574656" cy="8712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8" y="1503873"/>
            <a:ext cx="4869521" cy="2188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1190445"/>
            <a:ext cx="6222589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3648973" cy="7850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74" y="990420"/>
            <a:ext cx="4929277" cy="54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01329" y="319178"/>
            <a:ext cx="3648973" cy="7850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 smtClean="0"/>
              <a:t>Immutable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15" y="1319932"/>
            <a:ext cx="7106819" cy="33894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4732" y="5063705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0 - 000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036498" y="5063705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  <a:r>
              <a:rPr lang="en-SG" dirty="0" smtClean="0"/>
              <a:t> - 011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5287993" y="5063705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7</a:t>
            </a:r>
            <a:r>
              <a:rPr lang="en-SG" dirty="0" smtClean="0"/>
              <a:t> - 111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515373" y="5957977"/>
            <a:ext cx="407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Key | hash | </a:t>
            </a:r>
            <a:r>
              <a:rPr lang="en-SG" dirty="0" err="1" smtClean="0"/>
              <a:t>toBinary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5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Resource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8763150" cy="1920815"/>
          </a:xfrm>
        </p:spPr>
        <p:txBody>
          <a:bodyPr/>
          <a:lstStyle/>
          <a:p>
            <a:r>
              <a:rPr lang="en-SG" dirty="0"/>
              <a:t>Code available @ </a:t>
            </a:r>
            <a:r>
              <a:rPr lang="en-SG" dirty="0"/>
              <a:t>https://github.com/ashkrit/jsfpexamples</a:t>
            </a:r>
            <a:endParaRPr lang="en-SG" dirty="0" smtClean="0"/>
          </a:p>
          <a:p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://facebook.github.io/immutable-js</a:t>
            </a:r>
            <a:r>
              <a:rPr lang="en-SG" dirty="0" smtClean="0">
                <a:hlinkClick r:id="rId2"/>
              </a:rPr>
              <a:t>/</a:t>
            </a:r>
            <a:endParaRPr lang="en-SG" dirty="0" smtClean="0"/>
          </a:p>
          <a:p>
            <a:r>
              <a:rPr lang="en-SG" dirty="0">
                <a:hlinkClick r:id="rId3"/>
              </a:rPr>
              <a:t>http://swannodette.github.io/mori</a:t>
            </a:r>
            <a:r>
              <a:rPr lang="en-SG" dirty="0" smtClean="0">
                <a:hlinkClick r:id="rId3"/>
              </a:rPr>
              <a:t>/</a:t>
            </a:r>
            <a:endParaRPr lang="en-SG" dirty="0" smtClean="0"/>
          </a:p>
          <a:p>
            <a:r>
              <a:rPr lang="en-SG" dirty="0">
                <a:hlinkClick r:id="rId4"/>
              </a:rPr>
              <a:t>http://es6-features.org</a:t>
            </a:r>
            <a:r>
              <a:rPr lang="en-SG" dirty="0" smtClean="0">
                <a:hlinkClick r:id="rId4"/>
              </a:rPr>
              <a:t>/</a:t>
            </a: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48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JavaScript </a:t>
            </a:r>
            <a:r>
              <a:rPr lang="en-SG" dirty="0" smtClean="0"/>
              <a:t>History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2333625"/>
            <a:ext cx="10058400" cy="21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6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JavaScript Type system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10 + 10</a:t>
            </a:r>
          </a:p>
          <a:p>
            <a:r>
              <a:rPr lang="en-SG" dirty="0" smtClean="0"/>
              <a:t>10 + “10”	</a:t>
            </a:r>
          </a:p>
          <a:p>
            <a:r>
              <a:rPr lang="en-SG" dirty="0"/>
              <a:t>10 + </a:t>
            </a:r>
            <a:r>
              <a:rPr lang="en-SG" dirty="0" smtClean="0"/>
              <a:t>null</a:t>
            </a:r>
          </a:p>
          <a:p>
            <a:r>
              <a:rPr lang="en-SG" dirty="0" smtClean="0"/>
              <a:t>10 </a:t>
            </a:r>
            <a:r>
              <a:rPr lang="en-SG" dirty="0"/>
              <a:t>+ [10</a:t>
            </a:r>
            <a:r>
              <a:rPr lang="en-SG" dirty="0" smtClean="0"/>
              <a:t>]</a:t>
            </a:r>
          </a:p>
          <a:p>
            <a:r>
              <a:rPr lang="en-SG" dirty="0"/>
              <a:t>10 + [</a:t>
            </a:r>
            <a:r>
              <a:rPr lang="en-SG" dirty="0" smtClean="0"/>
              <a:t>10,20]</a:t>
            </a:r>
          </a:p>
          <a:p>
            <a:r>
              <a:rPr lang="en-SG" dirty="0"/>
              <a:t>[10,20] + [10</a:t>
            </a:r>
            <a:r>
              <a:rPr lang="en-SG" dirty="0" smtClean="0"/>
              <a:t>]</a:t>
            </a:r>
          </a:p>
          <a:p>
            <a:r>
              <a:rPr lang="en-SG" dirty="0"/>
              <a:t>[10,20] + [null</a:t>
            </a:r>
            <a:r>
              <a:rPr lang="en-SG" dirty="0" smtClean="0"/>
              <a:t>]</a:t>
            </a:r>
          </a:p>
          <a:p>
            <a:r>
              <a:rPr lang="en-SG" dirty="0"/>
              <a:t>Math.min(null, 1234</a:t>
            </a:r>
            <a:r>
              <a:rPr lang="en-SG" dirty="0" smtClean="0"/>
              <a:t>)</a:t>
            </a:r>
          </a:p>
          <a:p>
            <a:r>
              <a:rPr lang="en-SG" dirty="0"/>
              <a:t>Math.min('1', 1234)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20</a:t>
            </a:r>
          </a:p>
          <a:p>
            <a:r>
              <a:rPr lang="en-SG" dirty="0" smtClean="0"/>
              <a:t>“1010”</a:t>
            </a:r>
          </a:p>
          <a:p>
            <a:r>
              <a:rPr lang="en-SG" dirty="0" smtClean="0"/>
              <a:t>10</a:t>
            </a:r>
          </a:p>
          <a:p>
            <a:r>
              <a:rPr lang="en-SG" dirty="0"/>
              <a:t>"</a:t>
            </a:r>
            <a:r>
              <a:rPr lang="en-SG" dirty="0" smtClean="0"/>
              <a:t>1010“</a:t>
            </a:r>
          </a:p>
          <a:p>
            <a:r>
              <a:rPr lang="en-SG" dirty="0"/>
              <a:t>"</a:t>
            </a:r>
            <a:r>
              <a:rPr lang="en-SG" dirty="0" smtClean="0"/>
              <a:t>1010,20“</a:t>
            </a:r>
          </a:p>
          <a:p>
            <a:r>
              <a:rPr lang="en-SG" dirty="0"/>
              <a:t>"</a:t>
            </a:r>
            <a:r>
              <a:rPr lang="en-SG" dirty="0" smtClean="0"/>
              <a:t>10,2010“</a:t>
            </a:r>
          </a:p>
          <a:p>
            <a:r>
              <a:rPr lang="en-SG" dirty="0" smtClean="0"/>
              <a:t>"10,20“</a:t>
            </a:r>
          </a:p>
          <a:p>
            <a:r>
              <a:rPr lang="en-SG" dirty="0" smtClean="0"/>
              <a:t>0</a:t>
            </a:r>
          </a:p>
          <a:p>
            <a:r>
              <a:rPr lang="en-SG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5698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3635348" cy="859633"/>
          </a:xfrm>
        </p:spPr>
        <p:txBody>
          <a:bodyPr>
            <a:normAutofit fontScale="90000"/>
          </a:bodyPr>
          <a:lstStyle/>
          <a:p>
            <a:r>
              <a:rPr lang="en-SG" u="sng" dirty="0" smtClean="0">
                <a:hlinkClick r:id="rId2" tooltip="Imperative programming"/>
              </a:rPr>
              <a:t>Imperative</a:t>
            </a:r>
            <a:r>
              <a:rPr lang="en-SG" u="sng" dirty="0" smtClean="0"/>
              <a:t/>
            </a:r>
            <a:br>
              <a:rPr lang="en-SG" u="sng" dirty="0" smtClean="0"/>
            </a:br>
            <a:endParaRPr lang="en-S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332453" y="624110"/>
            <a:ext cx="2760453" cy="681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3200" u="sng" dirty="0" smtClean="0">
                <a:hlinkClick r:id="rId2" tooltip="Imperative programming"/>
              </a:rPr>
              <a:t>Functional</a:t>
            </a:r>
            <a:r>
              <a:rPr lang="en-SG" sz="3200" u="sng" dirty="0"/>
              <a:t/>
            </a:r>
            <a:br>
              <a:rPr lang="en-SG" sz="3200" u="sng" dirty="0"/>
            </a:br>
            <a:endParaRPr lang="en-SG" sz="3200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45" y="3750623"/>
            <a:ext cx="1133475" cy="1057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986" y="4313208"/>
            <a:ext cx="1181100" cy="109783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062423" y="1929985"/>
            <a:ext cx="3292789" cy="77637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394648" y="2055474"/>
            <a:ext cx="262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Double all the even number and sum it</a:t>
            </a:r>
            <a:endParaRPr lang="en-SG" sz="14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819439" y="2953324"/>
            <a:ext cx="2236945" cy="613079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4115661" y="3030268"/>
            <a:ext cx="169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Do it yourself</a:t>
            </a:r>
            <a:endParaRPr lang="en-SG" sz="1400" dirty="0"/>
          </a:p>
        </p:txBody>
      </p:sp>
      <p:cxnSp>
        <p:nvCxnSpPr>
          <p:cNvPr id="18" name="Curved Connector 17"/>
          <p:cNvCxnSpPr>
            <a:stCxn id="10" idx="0"/>
            <a:endCxn id="12" idx="2"/>
          </p:cNvCxnSpPr>
          <p:nvPr/>
        </p:nvCxnSpPr>
        <p:spPr>
          <a:xfrm rot="5400000" flipH="1" flipV="1">
            <a:off x="1771120" y="2812926"/>
            <a:ext cx="1044260" cy="8311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0"/>
          </p:cNvCxnSpPr>
          <p:nvPr/>
        </p:nvCxnSpPr>
        <p:spPr>
          <a:xfrm rot="16200000" flipV="1">
            <a:off x="4222153" y="3921824"/>
            <a:ext cx="669861" cy="1129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96" y="3362434"/>
            <a:ext cx="1133475" cy="10572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337" y="3925019"/>
            <a:ext cx="1181100" cy="1097830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7011774" y="1541796"/>
            <a:ext cx="3292789" cy="776378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9768790" y="2565135"/>
            <a:ext cx="2236945" cy="613079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10065012" y="2642079"/>
            <a:ext cx="169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Your answer is 40</a:t>
            </a:r>
            <a:endParaRPr lang="en-SG" sz="1400" dirty="0"/>
          </a:p>
        </p:txBody>
      </p:sp>
      <p:cxnSp>
        <p:nvCxnSpPr>
          <p:cNvPr id="34" name="Curved Connector 33"/>
          <p:cNvCxnSpPr>
            <a:stCxn id="29" idx="0"/>
            <a:endCxn id="31" idx="2"/>
          </p:cNvCxnSpPr>
          <p:nvPr/>
        </p:nvCxnSpPr>
        <p:spPr>
          <a:xfrm rot="5400000" flipH="1" flipV="1">
            <a:off x="7720471" y="2424737"/>
            <a:ext cx="1044260" cy="8311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0"/>
          </p:cNvCxnSpPr>
          <p:nvPr/>
        </p:nvCxnSpPr>
        <p:spPr>
          <a:xfrm rot="5400000" flipH="1" flipV="1">
            <a:off x="10372079" y="3369025"/>
            <a:ext cx="746802" cy="365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8510" y="1588442"/>
            <a:ext cx="2628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Double all the even number and sum it</a:t>
            </a:r>
            <a:endParaRPr lang="en-SG" sz="1400" dirty="0"/>
          </a:p>
        </p:txBody>
      </p:sp>
      <p:sp>
        <p:nvSpPr>
          <p:cNvPr id="3" name="Rectangle 2"/>
          <p:cNvSpPr/>
          <p:nvPr/>
        </p:nvSpPr>
        <p:spPr>
          <a:xfrm>
            <a:off x="3008384" y="55583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Program must communicate clearly to people not </a:t>
            </a:r>
            <a:r>
              <a:rPr lang="en-SG" dirty="0" smtClean="0"/>
              <a:t>machine.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31" grpId="0" animBg="1"/>
      <p:bldP spid="32" grpId="0" animBg="1"/>
      <p:bldP spid="33" grpId="0"/>
      <p:bldP spid="38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437" y="606857"/>
            <a:ext cx="8911687" cy="1280890"/>
          </a:xfrm>
        </p:spPr>
        <p:txBody>
          <a:bodyPr/>
          <a:lstStyle/>
          <a:p>
            <a:pPr algn="ctr"/>
            <a:r>
              <a:rPr lang="en-SG" dirty="0" smtClean="0"/>
              <a:t>Imperative Vs FP</a:t>
            </a:r>
            <a:r>
              <a:rPr lang="en-SG" u="sng" dirty="0" smtClean="0"/>
              <a:t/>
            </a:r>
            <a:br>
              <a:rPr lang="en-SG" u="sng" dirty="0" smtClean="0"/>
            </a:b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0625" y="1887747"/>
            <a:ext cx="633754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smtClean="0">
                <a:latin typeface="Consolas" panose="020B0609020204030204" pitchFamily="49" charset="0"/>
              </a:rPr>
              <a:t>var numbers = [1,2,3,4,5,6,7,8,9];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/>
            </a:r>
            <a:br>
              <a:rPr lang="en-SG" sz="1600" dirty="0" smtClean="0">
                <a:latin typeface="Consolas" panose="020B0609020204030204" pitchFamily="49" charset="0"/>
              </a:rPr>
            </a:br>
            <a:r>
              <a:rPr lang="en-SG" sz="1600" dirty="0" smtClean="0">
                <a:latin typeface="Consolas" panose="020B0609020204030204" pitchFamily="49" charset="0"/>
              </a:rPr>
              <a:t>function doItYourSelf(numbers) {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>var sum=0;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>for(var index = 0 ; index &lt; numbers.length; index++) 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/>
            </a:r>
            <a:br>
              <a:rPr lang="en-SG" sz="1600" dirty="0" smtClean="0">
                <a:latin typeface="Consolas" panose="020B0609020204030204" pitchFamily="49" charset="0"/>
              </a:rPr>
            </a:br>
            <a:r>
              <a:rPr lang="en-SG" sz="1600" dirty="0" smtClean="0">
                <a:latin typeface="Consolas" panose="020B0609020204030204" pitchFamily="49" charset="0"/>
              </a:rPr>
              <a:t>    if(numbers[index]%2==0) {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 </a:t>
            </a:r>
            <a:r>
              <a:rPr lang="en-SG" sz="1600" dirty="0" smtClean="0">
                <a:latin typeface="Consolas" panose="020B0609020204030204" pitchFamily="49" charset="0"/>
              </a:rPr>
              <a:t>    sum += numbers[index]*2;</a:t>
            </a:r>
          </a:p>
          <a:p>
            <a:r>
              <a:rPr lang="en-SG" sz="1600" dirty="0">
                <a:latin typeface="Consolas" panose="020B0609020204030204" pitchFamily="49" charset="0"/>
              </a:rPr>
              <a:t> </a:t>
            </a:r>
            <a:r>
              <a:rPr lang="en-SG" sz="1600" dirty="0" smtClean="0">
                <a:latin typeface="Consolas" panose="020B0609020204030204" pitchFamily="49" charset="0"/>
              </a:rPr>
              <a:t>}</a:t>
            </a:r>
          </a:p>
          <a:p>
            <a:endParaRPr lang="en-SG" sz="1600" dirty="0" smtClean="0">
              <a:latin typeface="Consolas" panose="020B0609020204030204" pitchFamily="49" charset="0"/>
            </a:endParaRPr>
          </a:p>
          <a:p>
            <a:r>
              <a:rPr lang="en-SG" sz="1600" dirty="0" smtClean="0">
                <a:latin typeface="Consolas" panose="020B0609020204030204" pitchFamily="49" charset="0"/>
              </a:rPr>
              <a:t>return sum;</a:t>
            </a:r>
          </a:p>
          <a:p>
            <a:r>
              <a:rPr lang="en-SG" sz="1600" dirty="0" smtClean="0">
                <a:latin typeface="Consolas" panose="020B0609020204030204" pitchFamily="49" charset="0"/>
              </a:rPr>
              <a:t>}</a:t>
            </a:r>
            <a:endParaRPr lang="en-SG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08165" y="1818114"/>
            <a:ext cx="4934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function iwillDo(numbers) 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endParaRPr lang="en-S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return 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numbers</a:t>
            </a:r>
          </a:p>
          <a:p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.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filter( value =&gt; value%2==0)</a:t>
            </a:r>
          </a:p>
          <a:p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.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map(value =&gt; value*2)</a:t>
            </a:r>
          </a:p>
          <a:p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.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reduce((acc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currentValue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) =&gt; </a:t>
            </a:r>
            <a:r>
              <a:rPr lang="en-SG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acc+currentValue,0</a:t>
            </a:r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SG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3" y="4540506"/>
            <a:ext cx="2840966" cy="2130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6574" y="4873925"/>
            <a:ext cx="3899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Loop consider harmful</a:t>
            </a:r>
          </a:p>
          <a:p>
            <a:r>
              <a:rPr lang="en-SG" dirty="0" smtClean="0"/>
              <a:t>Continue/Break are harmful </a:t>
            </a:r>
          </a:p>
          <a:p>
            <a:r>
              <a:rPr lang="en-SG" dirty="0" smtClean="0"/>
              <a:t>Mutation consider harmful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8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Keyword View of Functional Programming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96" y="2133600"/>
            <a:ext cx="7674630" cy="4276978"/>
          </a:xfrm>
        </p:spPr>
      </p:pic>
    </p:spTree>
    <p:extLst>
      <p:ext uri="{BB962C8B-B14F-4D97-AF65-F5344CB8AC3E}">
        <p14:creationId xmlns:p14="http://schemas.microsoft.com/office/powerpoint/2010/main" val="9465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Function Programming </a:t>
            </a:r>
            <a:r>
              <a:rPr lang="en-SG" dirty="0"/>
              <a:t>Principle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49" y="2114012"/>
            <a:ext cx="5065593" cy="37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20061</TotalTime>
  <Words>795</Words>
  <Application>Microsoft Office PowerPoint</Application>
  <PresentationFormat>Widescreen</PresentationFormat>
  <Paragraphs>281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Wingdings 3</vt:lpstr>
      <vt:lpstr>Wisp</vt:lpstr>
      <vt:lpstr>Functional Programing</vt:lpstr>
      <vt:lpstr>FP Languages</vt:lpstr>
      <vt:lpstr>What is JavaScript</vt:lpstr>
      <vt:lpstr>JavaScript History</vt:lpstr>
      <vt:lpstr>JavaScript Type system</vt:lpstr>
      <vt:lpstr>Imperative </vt:lpstr>
      <vt:lpstr>Imperative Vs FP </vt:lpstr>
      <vt:lpstr>Keyword View of Functional Programming</vt:lpstr>
      <vt:lpstr>Function Programming Principle </vt:lpstr>
      <vt:lpstr>Data In -&gt; Data out  </vt:lpstr>
      <vt:lpstr>Data In -&gt; Data out  </vt:lpstr>
      <vt:lpstr>Data In -&gt; Data out  </vt:lpstr>
      <vt:lpstr>Data In -&gt; Data out </vt:lpstr>
      <vt:lpstr>Data In -&gt; Data out  </vt:lpstr>
      <vt:lpstr>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Ashkri Sharma</dc:creator>
  <cp:lastModifiedBy>Ashkri Sharma</cp:lastModifiedBy>
  <cp:revision>369</cp:revision>
  <dcterms:created xsi:type="dcterms:W3CDTF">2017-06-23T04:27:05Z</dcterms:created>
  <dcterms:modified xsi:type="dcterms:W3CDTF">2017-07-26T15:21:14Z</dcterms:modified>
</cp:coreProperties>
</file>