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1847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6" userDrawn="1">
          <p15:clr>
            <a:srgbClr val="A4A3A4"/>
          </p15:clr>
        </p15:guide>
        <p15:guide id="2" pos="1728" userDrawn="1">
          <p15:clr>
            <a:srgbClr val="A4A3A4"/>
          </p15:clr>
        </p15:guide>
        <p15:guide id="3" orient="horz" pos="45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208" d="100"/>
          <a:sy n="208" d="100"/>
        </p:scale>
        <p:origin x="1236" y="-18606"/>
      </p:cViewPr>
      <p:guideLst>
        <p:guide orient="horz" pos="3636"/>
        <p:guide pos="1728"/>
        <p:guide orient="horz" pos="45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022846"/>
            <a:ext cx="4663440" cy="643049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701323"/>
            <a:ext cx="4114800" cy="445944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83387"/>
            <a:ext cx="1183005" cy="156529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83387"/>
            <a:ext cx="3480435" cy="1565294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604819"/>
            <a:ext cx="4732020" cy="7683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360746"/>
            <a:ext cx="4732020" cy="404043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916932"/>
            <a:ext cx="2331720" cy="117194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916932"/>
            <a:ext cx="2331720" cy="117194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83390"/>
            <a:ext cx="4732020" cy="3570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527854"/>
            <a:ext cx="2321004" cy="221903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746886"/>
            <a:ext cx="2321004" cy="99236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527854"/>
            <a:ext cx="2332435" cy="221903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746886"/>
            <a:ext cx="2332435" cy="99236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31371"/>
            <a:ext cx="1769507" cy="430979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59423"/>
            <a:ext cx="2777490" cy="13126071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541169"/>
            <a:ext cx="1769507" cy="102657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31371"/>
            <a:ext cx="1769507" cy="430979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59423"/>
            <a:ext cx="2777490" cy="13126071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541169"/>
            <a:ext cx="1769507" cy="102657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83390"/>
            <a:ext cx="4732020" cy="3570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916932"/>
            <a:ext cx="4732020" cy="1171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7119480"/>
            <a:ext cx="1234440" cy="98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C9FB-175A-4A25-B01E-4155F4A70F56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7119480"/>
            <a:ext cx="1851660" cy="98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7119480"/>
            <a:ext cx="1234440" cy="98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88BB-BB1E-4299-9F1E-36C17B7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14"/>
          <p:cNvSpPr>
            <a:spLocks noChangeArrowheads="1"/>
          </p:cNvSpPr>
          <p:nvPr/>
        </p:nvSpPr>
        <p:spPr bwMode="auto">
          <a:xfrm>
            <a:off x="904875" y="3382146"/>
            <a:ext cx="3689732" cy="165903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Submodel</a:t>
            </a:r>
            <a:r>
              <a:rPr kumimoji="0" lang="en-US" altLang="en-US" sz="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Bump</a:t>
            </a:r>
            <a:endParaRPr kumimoji="0" lang="en-US" alt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5" name="Rectangle 3"/>
          <p:cNvSpPr>
            <a:spLocks noChangeArrowheads="1"/>
          </p:cNvSpPr>
          <p:nvPr/>
        </p:nvSpPr>
        <p:spPr bwMode="auto">
          <a:xfrm>
            <a:off x="2474926" y="1096438"/>
            <a:ext cx="552450" cy="23812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= 1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Flowchart: Decision 5"/>
          <p:cNvSpPr>
            <a:spLocks noChangeArrowheads="1"/>
          </p:cNvSpPr>
          <p:nvPr/>
        </p:nvSpPr>
        <p:spPr bwMode="auto">
          <a:xfrm>
            <a:off x="2119311" y="1473296"/>
            <a:ext cx="1253332" cy="1161633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loop: </a:t>
            </a:r>
            <a:b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&lt;= max time steps?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Flowchart: Terminator 6"/>
          <p:cNvSpPr>
            <a:spLocks noChangeArrowheads="1"/>
          </p:cNvSpPr>
          <p:nvPr/>
        </p:nvSpPr>
        <p:spPr bwMode="auto">
          <a:xfrm>
            <a:off x="357867" y="2852856"/>
            <a:ext cx="437638" cy="302955"/>
          </a:xfrm>
          <a:prstGeom prst="flowChartTerminator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Flowchart: Terminator 7"/>
          <p:cNvSpPr>
            <a:spLocks noChangeArrowheads="1"/>
          </p:cNvSpPr>
          <p:nvPr/>
        </p:nvSpPr>
        <p:spPr bwMode="auto">
          <a:xfrm>
            <a:off x="2490788" y="59826"/>
            <a:ext cx="509824" cy="302955"/>
          </a:xfrm>
          <a:prstGeom prst="flowChartTerminator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Flowchart: Display 8"/>
          <p:cNvSpPr>
            <a:spLocks noChangeArrowheads="1"/>
          </p:cNvSpPr>
          <p:nvPr/>
        </p:nvSpPr>
        <p:spPr bwMode="auto">
          <a:xfrm>
            <a:off x="119644" y="2239844"/>
            <a:ext cx="915988" cy="476250"/>
          </a:xfrm>
          <a:prstGeom prst="flowChartDisplay">
            <a:avLst/>
          </a:prstGeom>
          <a:solidFill>
            <a:srgbClr val="7030A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Plot &amp;/or store results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Rectangle 10"/>
          <p:cNvSpPr>
            <a:spLocks noChangeArrowheads="1"/>
          </p:cNvSpPr>
          <p:nvPr/>
        </p:nvSpPr>
        <p:spPr bwMode="auto">
          <a:xfrm>
            <a:off x="2483732" y="18034364"/>
            <a:ext cx="522288" cy="21544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= t+1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ectangle 12"/>
          <p:cNvSpPr>
            <a:spLocks noChangeArrowheads="1"/>
          </p:cNvSpPr>
          <p:nvPr/>
        </p:nvSpPr>
        <p:spPr bwMode="auto">
          <a:xfrm>
            <a:off x="2009774" y="2907830"/>
            <a:ext cx="1466850" cy="349250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time-dependent calculated quantities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Rectangle 13"/>
          <p:cNvSpPr>
            <a:spLocks noChangeArrowheads="1"/>
          </p:cNvSpPr>
          <p:nvPr/>
        </p:nvSpPr>
        <p:spPr bwMode="auto">
          <a:xfrm>
            <a:off x="3139842" y="17911254"/>
            <a:ext cx="987783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 updated time-dependent state variables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 Box 22"/>
          <p:cNvSpPr txBox="1">
            <a:spLocks noChangeArrowheads="1"/>
          </p:cNvSpPr>
          <p:nvPr/>
        </p:nvSpPr>
        <p:spPr bwMode="auto">
          <a:xfrm>
            <a:off x="2771597" y="2619152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4" name="Text Box 24"/>
          <p:cNvSpPr txBox="1">
            <a:spLocks noChangeArrowheads="1"/>
          </p:cNvSpPr>
          <p:nvPr/>
        </p:nvSpPr>
        <p:spPr bwMode="auto">
          <a:xfrm>
            <a:off x="1637506" y="1864880"/>
            <a:ext cx="45720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5" name="Flowchart: Decision 26"/>
          <p:cNvSpPr>
            <a:spLocks noChangeArrowheads="1"/>
          </p:cNvSpPr>
          <p:nvPr/>
        </p:nvSpPr>
        <p:spPr bwMode="auto">
          <a:xfrm>
            <a:off x="1971660" y="3532305"/>
            <a:ext cx="1542804" cy="1406188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 between a pair of bees &lt; bee body threshold?</a:t>
            </a:r>
            <a:endParaRPr kumimoji="0" lang="en-US" altLang="en-US" sz="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Text Box 27"/>
          <p:cNvSpPr txBox="1">
            <a:spLocks noChangeArrowheads="1"/>
          </p:cNvSpPr>
          <p:nvPr/>
        </p:nvSpPr>
        <p:spPr bwMode="auto">
          <a:xfrm>
            <a:off x="1519547" y="4055669"/>
            <a:ext cx="457200" cy="2512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7" name="Text Box 29"/>
          <p:cNvSpPr txBox="1">
            <a:spLocks noChangeArrowheads="1"/>
          </p:cNvSpPr>
          <p:nvPr/>
        </p:nvSpPr>
        <p:spPr bwMode="auto">
          <a:xfrm>
            <a:off x="3524900" y="4041217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8" name="Rectangle 30"/>
          <p:cNvSpPr>
            <a:spLocks noChangeArrowheads="1"/>
          </p:cNvSpPr>
          <p:nvPr/>
        </p:nvSpPr>
        <p:spPr bwMode="auto">
          <a:xfrm>
            <a:off x="3512930" y="4480964"/>
            <a:ext cx="958683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bumpedStorage</a:t>
            </a:r>
            <a:r>
              <a:rPr kumimoji="0" lang="en-US" altLang="en-US" sz="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 for bees in contact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1"/>
          <p:cNvSpPr>
            <a:spLocks noChangeArrowheads="1"/>
          </p:cNvSpPr>
          <p:nvPr/>
        </p:nvSpPr>
        <p:spPr bwMode="auto">
          <a:xfrm>
            <a:off x="1025139" y="4480965"/>
            <a:ext cx="960120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bumpedStorage</a:t>
            </a:r>
            <a:r>
              <a:rPr lang="en-US" altLang="en-US" sz="800" b="1" i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0 for isolated bees</a:t>
            </a:r>
          </a:p>
        </p:txBody>
      </p:sp>
      <p:sp>
        <p:nvSpPr>
          <p:cNvPr id="370" name="Flowchart: Data 369"/>
          <p:cNvSpPr/>
          <p:nvPr/>
        </p:nvSpPr>
        <p:spPr>
          <a:xfrm>
            <a:off x="2094706" y="501339"/>
            <a:ext cx="1296988" cy="461665"/>
          </a:xfrm>
          <a:prstGeom prst="flowChartInputOutpu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variables &amp; parameters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1" name="Elbow Connector 370"/>
          <p:cNvCxnSpPr>
            <a:stCxn id="358" idx="2"/>
            <a:endCxn id="370" idx="1"/>
          </p:cNvCxnSpPr>
          <p:nvPr/>
        </p:nvCxnSpPr>
        <p:spPr>
          <a:xfrm rot="5400000">
            <a:off x="2675171" y="430810"/>
            <a:ext cx="138558" cy="25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370" idx="4"/>
            <a:endCxn id="355" idx="0"/>
          </p:cNvCxnSpPr>
          <p:nvPr/>
        </p:nvCxnSpPr>
        <p:spPr>
          <a:xfrm rot="16200000" flipH="1">
            <a:off x="2676483" y="1029720"/>
            <a:ext cx="133434" cy="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stCxn id="355" idx="2"/>
            <a:endCxn id="356" idx="0"/>
          </p:cNvCxnSpPr>
          <p:nvPr/>
        </p:nvCxnSpPr>
        <p:spPr>
          <a:xfrm rot="5400000">
            <a:off x="2681785" y="1403929"/>
            <a:ext cx="138733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Elbow Connector 373"/>
          <p:cNvCxnSpPr>
            <a:stCxn id="359" idx="2"/>
            <a:endCxn id="357" idx="0"/>
          </p:cNvCxnSpPr>
          <p:nvPr/>
        </p:nvCxnSpPr>
        <p:spPr>
          <a:xfrm rot="5400000">
            <a:off x="508781" y="2783999"/>
            <a:ext cx="136762" cy="95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356" idx="1"/>
            <a:endCxn id="359" idx="0"/>
          </p:cNvCxnSpPr>
          <p:nvPr/>
        </p:nvCxnSpPr>
        <p:spPr>
          <a:xfrm rot="10800000" flipV="1">
            <a:off x="577639" y="2054112"/>
            <a:ext cx="1541673" cy="1857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360" idx="3"/>
            <a:endCxn id="362" idx="1"/>
          </p:cNvCxnSpPr>
          <p:nvPr/>
        </p:nvCxnSpPr>
        <p:spPr>
          <a:xfrm>
            <a:off x="3006020" y="18142086"/>
            <a:ext cx="13382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stCxn id="362" idx="3"/>
            <a:endCxn id="356" idx="3"/>
          </p:cNvCxnSpPr>
          <p:nvPr/>
        </p:nvCxnSpPr>
        <p:spPr>
          <a:xfrm flipH="1" flipV="1">
            <a:off x="3372643" y="2054113"/>
            <a:ext cx="754982" cy="16087974"/>
          </a:xfrm>
          <a:prstGeom prst="bentConnector3">
            <a:avLst>
              <a:gd name="adj1" fmla="val -1635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365" idx="1"/>
            <a:endCxn id="369" idx="0"/>
          </p:cNvCxnSpPr>
          <p:nvPr/>
        </p:nvCxnSpPr>
        <p:spPr>
          <a:xfrm rot="10800000" flipV="1">
            <a:off x="1505200" y="4235399"/>
            <a:ext cx="466461" cy="24556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/>
          <p:cNvCxnSpPr>
            <a:stCxn id="365" idx="3"/>
            <a:endCxn id="368" idx="0"/>
          </p:cNvCxnSpPr>
          <p:nvPr/>
        </p:nvCxnSpPr>
        <p:spPr>
          <a:xfrm>
            <a:off x="3514464" y="4235399"/>
            <a:ext cx="477808" cy="245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>
            <a:stCxn id="356" idx="2"/>
            <a:endCxn id="361" idx="0"/>
          </p:cNvCxnSpPr>
          <p:nvPr/>
        </p:nvCxnSpPr>
        <p:spPr>
          <a:xfrm rot="5400000">
            <a:off x="2609527" y="2771379"/>
            <a:ext cx="272901" cy="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361" idx="2"/>
            <a:endCxn id="365" idx="0"/>
          </p:cNvCxnSpPr>
          <p:nvPr/>
        </p:nvCxnSpPr>
        <p:spPr>
          <a:xfrm rot="5400000">
            <a:off x="2605519" y="3394624"/>
            <a:ext cx="275225" cy="13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14"/>
          <p:cNvSpPr>
            <a:spLocks noChangeArrowheads="1"/>
          </p:cNvSpPr>
          <p:nvPr/>
        </p:nvSpPr>
        <p:spPr bwMode="auto">
          <a:xfrm>
            <a:off x="314325" y="5135996"/>
            <a:ext cx="4867275" cy="34676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Submodel</a:t>
            </a:r>
            <a:r>
              <a:rPr kumimoji="0" lang="en-US" altLang="en-US" sz="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Activity</a:t>
            </a:r>
            <a:endParaRPr kumimoji="0" lang="en-US" alt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14"/>
          <p:cNvSpPr>
            <a:spLocks noChangeArrowheads="1"/>
          </p:cNvSpPr>
          <p:nvPr/>
        </p:nvSpPr>
        <p:spPr bwMode="auto">
          <a:xfrm>
            <a:off x="233363" y="8760632"/>
            <a:ext cx="5033963" cy="729249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Submodel</a:t>
            </a:r>
            <a:r>
              <a:rPr kumimoji="0" lang="en-US" altLang="en-US" sz="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Movement</a:t>
            </a:r>
            <a:endParaRPr kumimoji="0" lang="en-US" alt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4" name="Rectangle 14"/>
          <p:cNvSpPr>
            <a:spLocks noChangeArrowheads="1"/>
          </p:cNvSpPr>
          <p:nvPr/>
        </p:nvSpPr>
        <p:spPr bwMode="auto">
          <a:xfrm>
            <a:off x="975465" y="16148863"/>
            <a:ext cx="3540212" cy="168107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Submodel</a:t>
            </a:r>
            <a:r>
              <a:rPr kumimoji="0" lang="en-US" altLang="en-US" sz="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kumimoji="0" lang="en-US" altLang="en-US" sz="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Truncation</a:t>
            </a:r>
            <a:endParaRPr kumimoji="0" lang="en-US" alt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5" name="Flowchart: Decision 26"/>
          <p:cNvSpPr>
            <a:spLocks noChangeArrowheads="1"/>
          </p:cNvSpPr>
          <p:nvPr/>
        </p:nvSpPr>
        <p:spPr bwMode="auto">
          <a:xfrm>
            <a:off x="2075032" y="16322713"/>
            <a:ext cx="1339162" cy="1161633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position outside of domain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Text Box 27"/>
          <p:cNvSpPr txBox="1">
            <a:spLocks noChangeArrowheads="1"/>
          </p:cNvSpPr>
          <p:nvPr/>
        </p:nvSpPr>
        <p:spPr bwMode="auto">
          <a:xfrm>
            <a:off x="2388165" y="17480255"/>
            <a:ext cx="367380" cy="22813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7" name="Text Box 29"/>
          <p:cNvSpPr txBox="1">
            <a:spLocks noChangeArrowheads="1"/>
          </p:cNvSpPr>
          <p:nvPr/>
        </p:nvSpPr>
        <p:spPr bwMode="auto">
          <a:xfrm>
            <a:off x="3414194" y="16706910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8" name="Rectangle 30"/>
          <p:cNvSpPr>
            <a:spLocks noChangeArrowheads="1"/>
          </p:cNvSpPr>
          <p:nvPr/>
        </p:nvSpPr>
        <p:spPr bwMode="auto">
          <a:xfrm>
            <a:off x="3248508" y="17164902"/>
            <a:ext cx="1186890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exceeded dimension to boundary position 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Elbow Connector 388"/>
          <p:cNvCxnSpPr>
            <a:stCxn id="385" idx="2"/>
            <a:endCxn id="360" idx="0"/>
          </p:cNvCxnSpPr>
          <p:nvPr/>
        </p:nvCxnSpPr>
        <p:spPr>
          <a:xfrm rot="16200000" flipH="1">
            <a:off x="2469735" y="17759223"/>
            <a:ext cx="550018" cy="26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/>
          <p:cNvCxnSpPr>
            <a:stCxn id="385" idx="3"/>
            <a:endCxn id="388" idx="0"/>
          </p:cNvCxnSpPr>
          <p:nvPr/>
        </p:nvCxnSpPr>
        <p:spPr>
          <a:xfrm>
            <a:off x="3414194" y="16903530"/>
            <a:ext cx="427759" cy="26137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stCxn id="454" idx="2"/>
            <a:endCxn id="385" idx="0"/>
          </p:cNvCxnSpPr>
          <p:nvPr/>
        </p:nvCxnSpPr>
        <p:spPr>
          <a:xfrm rot="5400000">
            <a:off x="2563809" y="16140065"/>
            <a:ext cx="363453" cy="184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Elbow Connector 391"/>
          <p:cNvCxnSpPr>
            <a:stCxn id="388" idx="2"/>
            <a:endCxn id="360" idx="0"/>
          </p:cNvCxnSpPr>
          <p:nvPr/>
        </p:nvCxnSpPr>
        <p:spPr>
          <a:xfrm rot="5400000">
            <a:off x="3089517" y="17281927"/>
            <a:ext cx="407797" cy="1097077"/>
          </a:xfrm>
          <a:prstGeom prst="bentConnector3">
            <a:avLst>
              <a:gd name="adj1" fmla="val 302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Flowchart: Decision 26"/>
          <p:cNvSpPr>
            <a:spLocks noChangeArrowheads="1"/>
          </p:cNvSpPr>
          <p:nvPr/>
        </p:nvSpPr>
        <p:spPr bwMode="auto">
          <a:xfrm>
            <a:off x="3446076" y="5303715"/>
            <a:ext cx="1102597" cy="917079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 activity = 1?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 Box 27"/>
          <p:cNvSpPr txBox="1">
            <a:spLocks noChangeArrowheads="1"/>
          </p:cNvSpPr>
          <p:nvPr/>
        </p:nvSpPr>
        <p:spPr bwMode="auto">
          <a:xfrm>
            <a:off x="494582" y="5658658"/>
            <a:ext cx="457200" cy="2512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5" name="Text Box 29"/>
          <p:cNvSpPr txBox="1">
            <a:spLocks noChangeArrowheads="1"/>
          </p:cNvSpPr>
          <p:nvPr/>
        </p:nvSpPr>
        <p:spPr bwMode="auto">
          <a:xfrm>
            <a:off x="2075069" y="5644925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6" name="Rectangle 30"/>
          <p:cNvSpPr>
            <a:spLocks noChangeArrowheads="1"/>
          </p:cNvSpPr>
          <p:nvPr/>
        </p:nvSpPr>
        <p:spPr bwMode="auto">
          <a:xfrm>
            <a:off x="1555356" y="6323594"/>
            <a:ext cx="1023473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probability = </a:t>
            </a:r>
            <a:r>
              <a:rPr lang="en-US" altLang="en-US" sz="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AtoI_Unbumped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ectangle 31"/>
          <p:cNvSpPr>
            <a:spLocks noChangeArrowheads="1"/>
          </p:cNvSpPr>
          <p:nvPr/>
        </p:nvSpPr>
        <p:spPr bwMode="auto">
          <a:xfrm>
            <a:off x="438068" y="6323595"/>
            <a:ext cx="1026454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probability = </a:t>
            </a:r>
            <a:r>
              <a:rPr lang="en-US" altLang="en-US" sz="800" b="1" i="1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ItoA_Unbumped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8" name="Elbow Connector 397"/>
          <p:cNvCxnSpPr>
            <a:stCxn id="408" idx="1"/>
            <a:endCxn id="397" idx="0"/>
          </p:cNvCxnSpPr>
          <p:nvPr/>
        </p:nvCxnSpPr>
        <p:spPr>
          <a:xfrm rot="10800000" flipV="1">
            <a:off x="951295" y="5765155"/>
            <a:ext cx="7418" cy="55844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/>
          <p:cNvCxnSpPr>
            <a:stCxn id="408" idx="3"/>
            <a:endCxn id="396" idx="0"/>
          </p:cNvCxnSpPr>
          <p:nvPr/>
        </p:nvCxnSpPr>
        <p:spPr>
          <a:xfrm>
            <a:off x="2061310" y="5765155"/>
            <a:ext cx="5783" cy="5584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 Box 27"/>
          <p:cNvSpPr txBox="1">
            <a:spLocks noChangeArrowheads="1"/>
          </p:cNvSpPr>
          <p:nvPr/>
        </p:nvSpPr>
        <p:spPr bwMode="auto">
          <a:xfrm>
            <a:off x="2961276" y="5643392"/>
            <a:ext cx="457200" cy="2522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1" name="Text Box 29"/>
          <p:cNvSpPr txBox="1">
            <a:spLocks noChangeArrowheads="1"/>
          </p:cNvSpPr>
          <p:nvPr/>
        </p:nvSpPr>
        <p:spPr bwMode="auto">
          <a:xfrm>
            <a:off x="4566032" y="5643392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2" name="Rectangle 30"/>
          <p:cNvSpPr>
            <a:spLocks noChangeArrowheads="1"/>
          </p:cNvSpPr>
          <p:nvPr/>
        </p:nvSpPr>
        <p:spPr bwMode="auto">
          <a:xfrm>
            <a:off x="4043557" y="6320919"/>
            <a:ext cx="1024128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probability = </a:t>
            </a:r>
            <a:r>
              <a:rPr lang="en-US" altLang="en-US" sz="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AtoI_Bumped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Rectangle 31"/>
          <p:cNvSpPr>
            <a:spLocks noChangeArrowheads="1"/>
          </p:cNvSpPr>
          <p:nvPr/>
        </p:nvSpPr>
        <p:spPr bwMode="auto">
          <a:xfrm>
            <a:off x="2930392" y="6320921"/>
            <a:ext cx="1024128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probability = </a:t>
            </a:r>
            <a:r>
              <a:rPr lang="en-US" altLang="en-US" sz="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ItoA_Bumped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04" name="Elbow Connector 403"/>
          <p:cNvCxnSpPr>
            <a:stCxn id="393" idx="1"/>
            <a:endCxn id="403" idx="0"/>
          </p:cNvCxnSpPr>
          <p:nvPr/>
        </p:nvCxnSpPr>
        <p:spPr>
          <a:xfrm rot="10800000" flipV="1">
            <a:off x="3442456" y="5762255"/>
            <a:ext cx="3620" cy="55866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393" idx="3"/>
            <a:endCxn id="402" idx="0"/>
          </p:cNvCxnSpPr>
          <p:nvPr/>
        </p:nvCxnSpPr>
        <p:spPr>
          <a:xfrm>
            <a:off x="4548673" y="5762255"/>
            <a:ext cx="6948" cy="55866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369" idx="2"/>
            <a:endCxn id="408" idx="0"/>
          </p:cNvCxnSpPr>
          <p:nvPr/>
        </p:nvCxnSpPr>
        <p:spPr>
          <a:xfrm rot="16200000" flipH="1">
            <a:off x="1323207" y="5124621"/>
            <a:ext cx="363985" cy="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406"/>
          <p:cNvCxnSpPr>
            <a:stCxn id="368" idx="2"/>
            <a:endCxn id="393" idx="0"/>
          </p:cNvCxnSpPr>
          <p:nvPr/>
        </p:nvCxnSpPr>
        <p:spPr>
          <a:xfrm rot="16200000" flipH="1">
            <a:off x="3811729" y="5123171"/>
            <a:ext cx="361086" cy="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26"/>
          <p:cNvSpPr>
            <a:spLocks noChangeArrowheads="1"/>
          </p:cNvSpPr>
          <p:nvPr/>
        </p:nvSpPr>
        <p:spPr bwMode="auto">
          <a:xfrm>
            <a:off x="958713" y="5306615"/>
            <a:ext cx="1102597" cy="917079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 activity = 1?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Flowchart: Decision 26"/>
          <p:cNvSpPr>
            <a:spLocks noChangeArrowheads="1"/>
          </p:cNvSpPr>
          <p:nvPr/>
        </p:nvSpPr>
        <p:spPr bwMode="auto">
          <a:xfrm>
            <a:off x="1918301" y="7054613"/>
            <a:ext cx="1646783" cy="1161633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</a:t>
            </a: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number [0,1]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transition probability?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" name="Elbow Connector 409"/>
          <p:cNvCxnSpPr>
            <a:stCxn id="397" idx="2"/>
            <a:endCxn id="409" idx="0"/>
          </p:cNvCxnSpPr>
          <p:nvPr/>
        </p:nvCxnSpPr>
        <p:spPr>
          <a:xfrm rot="16200000" flipH="1">
            <a:off x="1711818" y="6024737"/>
            <a:ext cx="269353" cy="179039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stCxn id="396" idx="2"/>
            <a:endCxn id="409" idx="0"/>
          </p:cNvCxnSpPr>
          <p:nvPr/>
        </p:nvCxnSpPr>
        <p:spPr>
          <a:xfrm rot="16200000" flipH="1">
            <a:off x="2269716" y="6582636"/>
            <a:ext cx="269354" cy="6746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403" idx="2"/>
            <a:endCxn id="409" idx="0"/>
          </p:cNvCxnSpPr>
          <p:nvPr/>
        </p:nvCxnSpPr>
        <p:spPr>
          <a:xfrm rot="5400000">
            <a:off x="2956062" y="6568218"/>
            <a:ext cx="272027" cy="70076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Elbow Connector 412"/>
          <p:cNvCxnSpPr>
            <a:stCxn id="402" idx="2"/>
            <a:endCxn id="409" idx="0"/>
          </p:cNvCxnSpPr>
          <p:nvPr/>
        </p:nvCxnSpPr>
        <p:spPr>
          <a:xfrm rot="5400000">
            <a:off x="3512643" y="6011634"/>
            <a:ext cx="272029" cy="181392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 Box 27"/>
          <p:cNvSpPr txBox="1">
            <a:spLocks noChangeArrowheads="1"/>
          </p:cNvSpPr>
          <p:nvPr/>
        </p:nvSpPr>
        <p:spPr bwMode="auto">
          <a:xfrm>
            <a:off x="1444470" y="7503224"/>
            <a:ext cx="457200" cy="2512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5" name="Text Box 29"/>
          <p:cNvSpPr txBox="1">
            <a:spLocks noChangeArrowheads="1"/>
          </p:cNvSpPr>
          <p:nvPr/>
        </p:nvSpPr>
        <p:spPr bwMode="auto">
          <a:xfrm>
            <a:off x="3571103" y="7504225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16" name="Elbow Connector 415"/>
          <p:cNvCxnSpPr>
            <a:stCxn id="409" idx="1"/>
            <a:endCxn id="418" idx="0"/>
          </p:cNvCxnSpPr>
          <p:nvPr/>
        </p:nvCxnSpPr>
        <p:spPr>
          <a:xfrm rot="10800000" flipV="1">
            <a:off x="1912959" y="7635429"/>
            <a:ext cx="5343" cy="54438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>
            <a:stCxn id="409" idx="3"/>
            <a:endCxn id="419" idx="0"/>
          </p:cNvCxnSpPr>
          <p:nvPr/>
        </p:nvCxnSpPr>
        <p:spPr>
          <a:xfrm>
            <a:off x="3565084" y="7635430"/>
            <a:ext cx="3843" cy="54710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30"/>
          <p:cNvSpPr>
            <a:spLocks noChangeArrowheads="1"/>
          </p:cNvSpPr>
          <p:nvPr/>
        </p:nvSpPr>
        <p:spPr bwMode="auto">
          <a:xfrm>
            <a:off x="1401221" y="8179817"/>
            <a:ext cx="1023473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activity = current activity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30"/>
          <p:cNvSpPr>
            <a:spLocks noChangeArrowheads="1"/>
          </p:cNvSpPr>
          <p:nvPr/>
        </p:nvSpPr>
        <p:spPr bwMode="auto">
          <a:xfrm>
            <a:off x="3031448" y="8182532"/>
            <a:ext cx="1074958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activity = 1-current activity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Text Box 27"/>
          <p:cNvSpPr txBox="1">
            <a:spLocks noChangeArrowheads="1"/>
          </p:cNvSpPr>
          <p:nvPr/>
        </p:nvSpPr>
        <p:spPr bwMode="auto">
          <a:xfrm>
            <a:off x="1691245" y="9162116"/>
            <a:ext cx="457200" cy="2512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1" name="Text Box 29"/>
          <p:cNvSpPr txBox="1">
            <a:spLocks noChangeArrowheads="1"/>
          </p:cNvSpPr>
          <p:nvPr/>
        </p:nvSpPr>
        <p:spPr bwMode="auto">
          <a:xfrm>
            <a:off x="2744846" y="9805684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2" name="Elbow Connector 421"/>
          <p:cNvCxnSpPr>
            <a:stCxn id="424" idx="1"/>
            <a:endCxn id="427" idx="1"/>
          </p:cNvCxnSpPr>
          <p:nvPr/>
        </p:nvCxnSpPr>
        <p:spPr>
          <a:xfrm rot="10800000" flipV="1">
            <a:off x="423047" y="9342242"/>
            <a:ext cx="1724960" cy="8795087"/>
          </a:xfrm>
          <a:prstGeom prst="bentConnector3">
            <a:avLst>
              <a:gd name="adj1" fmla="val 1169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>
            <a:stCxn id="424" idx="2"/>
            <a:endCxn id="429" idx="0"/>
          </p:cNvCxnSpPr>
          <p:nvPr/>
        </p:nvCxnSpPr>
        <p:spPr>
          <a:xfrm rot="16200000" flipH="1">
            <a:off x="2607474" y="9939277"/>
            <a:ext cx="27699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owchart: Decision 26"/>
          <p:cNvSpPr>
            <a:spLocks noChangeArrowheads="1"/>
          </p:cNvSpPr>
          <p:nvPr/>
        </p:nvSpPr>
        <p:spPr bwMode="auto">
          <a:xfrm>
            <a:off x="2148007" y="8883703"/>
            <a:ext cx="1195924" cy="917079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activity = 1?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5" name="Elbow Connector 424"/>
          <p:cNvCxnSpPr>
            <a:stCxn id="418" idx="2"/>
            <a:endCxn id="424" idx="0"/>
          </p:cNvCxnSpPr>
          <p:nvPr/>
        </p:nvCxnSpPr>
        <p:spPr>
          <a:xfrm rot="16200000" flipH="1">
            <a:off x="2146797" y="8284531"/>
            <a:ext cx="365332" cy="833011"/>
          </a:xfrm>
          <a:prstGeom prst="bentConnector3">
            <a:avLst>
              <a:gd name="adj1" fmla="val 4478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419" idx="2"/>
            <a:endCxn id="424" idx="0"/>
          </p:cNvCxnSpPr>
          <p:nvPr/>
        </p:nvCxnSpPr>
        <p:spPr>
          <a:xfrm rot="5400000">
            <a:off x="2976140" y="8290915"/>
            <a:ext cx="362617" cy="822958"/>
          </a:xfrm>
          <a:prstGeom prst="bentConnector3">
            <a:avLst>
              <a:gd name="adj1" fmla="val 443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13"/>
          <p:cNvSpPr>
            <a:spLocks noChangeArrowheads="1"/>
          </p:cNvSpPr>
          <p:nvPr/>
        </p:nvSpPr>
        <p:spPr bwMode="auto">
          <a:xfrm>
            <a:off x="423047" y="17906497"/>
            <a:ext cx="1922280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velocity</a:t>
            </a: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= current position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angle = current angle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8" name="Elbow Connector 427"/>
          <p:cNvCxnSpPr>
            <a:stCxn id="427" idx="3"/>
            <a:endCxn id="360" idx="1"/>
          </p:cNvCxnSpPr>
          <p:nvPr/>
        </p:nvCxnSpPr>
        <p:spPr>
          <a:xfrm>
            <a:off x="2345327" y="18137330"/>
            <a:ext cx="138405" cy="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30"/>
          <p:cNvSpPr>
            <a:spLocks noChangeArrowheads="1"/>
          </p:cNvSpPr>
          <p:nvPr/>
        </p:nvSpPr>
        <p:spPr bwMode="auto">
          <a:xfrm>
            <a:off x="1509894" y="10077772"/>
            <a:ext cx="2476557" cy="21544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Proposed velocity sampled from </a:t>
            </a:r>
            <a:r>
              <a:rPr lang="en-US" altLang="en-US" sz="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velocityPDF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Rectangle 30"/>
          <p:cNvSpPr>
            <a:spLocks noChangeArrowheads="1"/>
          </p:cNvSpPr>
          <p:nvPr/>
        </p:nvSpPr>
        <p:spPr bwMode="auto">
          <a:xfrm>
            <a:off x="2133656" y="14550608"/>
            <a:ext cx="1228310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Movement distance = updated velocity * </a:t>
            </a:r>
            <a:r>
              <a:rPr lang="en-US" altLang="en-US" sz="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Rectangle 30"/>
          <p:cNvSpPr>
            <a:spLocks noChangeArrowheads="1"/>
          </p:cNvSpPr>
          <p:nvPr/>
        </p:nvSpPr>
        <p:spPr bwMode="auto">
          <a:xfrm>
            <a:off x="630345" y="13940853"/>
            <a:ext cx="1115568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velocity = current velocity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angle 30"/>
          <p:cNvSpPr>
            <a:spLocks noChangeArrowheads="1"/>
          </p:cNvSpPr>
          <p:nvPr/>
        </p:nvSpPr>
        <p:spPr bwMode="auto">
          <a:xfrm>
            <a:off x="3750134" y="13940853"/>
            <a:ext cx="1116491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velocity = proposed velocity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Elbow Connector 432"/>
          <p:cNvCxnSpPr>
            <a:stCxn id="431" idx="2"/>
            <a:endCxn id="430" idx="0"/>
          </p:cNvCxnSpPr>
          <p:nvPr/>
        </p:nvCxnSpPr>
        <p:spPr>
          <a:xfrm rot="16200000" flipH="1">
            <a:off x="1832370" y="13635166"/>
            <a:ext cx="271201" cy="1559682"/>
          </a:xfrm>
          <a:prstGeom prst="bentConnector3">
            <a:avLst>
              <a:gd name="adj1" fmla="val 3680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432" idx="2"/>
            <a:endCxn id="430" idx="0"/>
          </p:cNvCxnSpPr>
          <p:nvPr/>
        </p:nvCxnSpPr>
        <p:spPr>
          <a:xfrm rot="5400000">
            <a:off x="3392496" y="13634723"/>
            <a:ext cx="271201" cy="1560569"/>
          </a:xfrm>
          <a:prstGeom prst="bentConnector3">
            <a:avLst>
              <a:gd name="adj1" fmla="val 3680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Flowchart: Decision 26"/>
          <p:cNvSpPr>
            <a:spLocks noChangeArrowheads="1"/>
          </p:cNvSpPr>
          <p:nvPr/>
        </p:nvSpPr>
        <p:spPr bwMode="auto">
          <a:xfrm>
            <a:off x="2052634" y="10432320"/>
            <a:ext cx="1391566" cy="1161633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 inactive</a:t>
            </a: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previous time step?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6" name="Elbow Connector 435"/>
          <p:cNvCxnSpPr>
            <a:stCxn id="429" idx="2"/>
            <a:endCxn id="435" idx="0"/>
          </p:cNvCxnSpPr>
          <p:nvPr/>
        </p:nvCxnSpPr>
        <p:spPr>
          <a:xfrm rot="16200000" flipH="1">
            <a:off x="2678743" y="10362646"/>
            <a:ext cx="139104" cy="24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 Box 29"/>
          <p:cNvSpPr txBox="1">
            <a:spLocks noChangeArrowheads="1"/>
          </p:cNvSpPr>
          <p:nvPr/>
        </p:nvSpPr>
        <p:spPr bwMode="auto">
          <a:xfrm>
            <a:off x="3448531" y="10809040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8" name="Elbow Connector 437"/>
          <p:cNvCxnSpPr>
            <a:stCxn id="435" idx="3"/>
            <a:endCxn id="432" idx="0"/>
          </p:cNvCxnSpPr>
          <p:nvPr/>
        </p:nvCxnSpPr>
        <p:spPr>
          <a:xfrm>
            <a:off x="3444200" y="11013137"/>
            <a:ext cx="864180" cy="29277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Flowchart: Decision 26"/>
          <p:cNvSpPr>
            <a:spLocks noChangeArrowheads="1"/>
          </p:cNvSpPr>
          <p:nvPr/>
        </p:nvSpPr>
        <p:spPr bwMode="auto">
          <a:xfrm>
            <a:off x="1191595" y="11286852"/>
            <a:ext cx="1712552" cy="1406188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Proposed</a:t>
            </a: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velocity</a:t>
            </a:r>
            <a:b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+/- P % of current velocity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" name="Elbow Connector 439"/>
          <p:cNvCxnSpPr>
            <a:stCxn id="435" idx="1"/>
            <a:endCxn id="439" idx="0"/>
          </p:cNvCxnSpPr>
          <p:nvPr/>
        </p:nvCxnSpPr>
        <p:spPr>
          <a:xfrm rot="10800000" flipV="1">
            <a:off x="2052634" y="11013136"/>
            <a:ext cx="0" cy="27371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 Box 29"/>
          <p:cNvSpPr txBox="1">
            <a:spLocks noChangeArrowheads="1"/>
          </p:cNvSpPr>
          <p:nvPr/>
        </p:nvSpPr>
        <p:spPr bwMode="auto">
          <a:xfrm>
            <a:off x="1615391" y="11030427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2" name="Text Box 29"/>
          <p:cNvSpPr txBox="1">
            <a:spLocks noChangeArrowheads="1"/>
          </p:cNvSpPr>
          <p:nvPr/>
        </p:nvSpPr>
        <p:spPr bwMode="auto">
          <a:xfrm>
            <a:off x="2908348" y="11811968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3" name="Elbow Connector 442"/>
          <p:cNvCxnSpPr>
            <a:stCxn id="439" idx="3"/>
            <a:endCxn id="432" idx="0"/>
          </p:cNvCxnSpPr>
          <p:nvPr/>
        </p:nvCxnSpPr>
        <p:spPr>
          <a:xfrm>
            <a:off x="2904147" y="11989946"/>
            <a:ext cx="1404233" cy="195090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Flowchart: Decision 26"/>
          <p:cNvSpPr>
            <a:spLocks noChangeArrowheads="1"/>
          </p:cNvSpPr>
          <p:nvPr/>
        </p:nvSpPr>
        <p:spPr bwMode="auto">
          <a:xfrm>
            <a:off x="328264" y="12267219"/>
            <a:ext cx="1712552" cy="1406188"/>
          </a:xfrm>
          <a:prstGeom prst="flowChartDecision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number [0,1] &lt; </a:t>
            </a: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velocity perturbation probability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Elbow Connector 444"/>
          <p:cNvCxnSpPr>
            <a:stCxn id="439" idx="1"/>
            <a:endCxn id="444" idx="0"/>
          </p:cNvCxnSpPr>
          <p:nvPr/>
        </p:nvCxnSpPr>
        <p:spPr>
          <a:xfrm rot="10800000" flipV="1">
            <a:off x="1191595" y="11989945"/>
            <a:ext cx="0" cy="27727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 Box 29"/>
          <p:cNvSpPr txBox="1">
            <a:spLocks noChangeArrowheads="1"/>
          </p:cNvSpPr>
          <p:nvPr/>
        </p:nvSpPr>
        <p:spPr bwMode="auto">
          <a:xfrm>
            <a:off x="742190" y="11971667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7" name="Text Box 29"/>
          <p:cNvSpPr txBox="1">
            <a:spLocks noChangeArrowheads="1"/>
          </p:cNvSpPr>
          <p:nvPr/>
        </p:nvSpPr>
        <p:spPr bwMode="auto">
          <a:xfrm>
            <a:off x="2047911" y="12788777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8" name="Elbow Connector 447"/>
          <p:cNvCxnSpPr>
            <a:stCxn id="444" idx="3"/>
            <a:endCxn id="432" idx="0"/>
          </p:cNvCxnSpPr>
          <p:nvPr/>
        </p:nvCxnSpPr>
        <p:spPr>
          <a:xfrm>
            <a:off x="2040816" y="12970313"/>
            <a:ext cx="2267564" cy="97054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endCxn id="431" idx="0"/>
          </p:cNvCxnSpPr>
          <p:nvPr/>
        </p:nvCxnSpPr>
        <p:spPr>
          <a:xfrm rot="16200000" flipH="1">
            <a:off x="1048826" y="13801550"/>
            <a:ext cx="277358" cy="124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 Box 29"/>
          <p:cNvSpPr txBox="1">
            <a:spLocks noChangeArrowheads="1"/>
          </p:cNvSpPr>
          <p:nvPr/>
        </p:nvSpPr>
        <p:spPr bwMode="auto">
          <a:xfrm>
            <a:off x="737477" y="13645217"/>
            <a:ext cx="457200" cy="274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1" name="Elbow Connector 450"/>
          <p:cNvCxnSpPr>
            <a:stCxn id="430" idx="2"/>
            <a:endCxn id="452" idx="0"/>
          </p:cNvCxnSpPr>
          <p:nvPr/>
        </p:nvCxnSpPr>
        <p:spPr>
          <a:xfrm rot="16200000" flipH="1">
            <a:off x="2680128" y="14956844"/>
            <a:ext cx="135596" cy="23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30"/>
          <p:cNvSpPr>
            <a:spLocks noChangeArrowheads="1"/>
          </p:cNvSpPr>
          <p:nvPr/>
        </p:nvSpPr>
        <p:spPr bwMode="auto">
          <a:xfrm>
            <a:off x="1600279" y="15024758"/>
            <a:ext cx="2295526" cy="338554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angle = weighted average of angle toward nest attractors and a random walk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53" name="Elbow Connector 452"/>
          <p:cNvCxnSpPr>
            <a:stCxn id="452" idx="2"/>
            <a:endCxn id="454" idx="0"/>
          </p:cNvCxnSpPr>
          <p:nvPr/>
        </p:nvCxnSpPr>
        <p:spPr>
          <a:xfrm rot="5400000">
            <a:off x="2680108" y="15429660"/>
            <a:ext cx="134283" cy="158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30"/>
          <p:cNvSpPr>
            <a:spLocks noChangeArrowheads="1"/>
          </p:cNvSpPr>
          <p:nvPr/>
        </p:nvSpPr>
        <p:spPr bwMode="auto">
          <a:xfrm>
            <a:off x="1200642" y="15497595"/>
            <a:ext cx="3091628" cy="461665"/>
          </a:xfrm>
          <a:prstGeom prst="rect">
            <a:avLst/>
          </a:prstGeom>
          <a:solidFill>
            <a:srgbClr val="5B9BD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Delta x = movement distance * cos(updated angle)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Delta y =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movement distance * </a:t>
            </a: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sin(updated </a:t>
            </a:r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angle</a:t>
            </a: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position = [current x + Delta x, current y + Delta y]</a:t>
            </a:r>
            <a:endParaRPr lang="en-US" altLang="en-US" sz="800" b="1" i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250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 Versypt, Ashlee</dc:creator>
  <cp:lastModifiedBy>Ashlee</cp:lastModifiedBy>
  <cp:revision>43</cp:revision>
  <dcterms:created xsi:type="dcterms:W3CDTF">2018-08-13T02:29:06Z</dcterms:created>
  <dcterms:modified xsi:type="dcterms:W3CDTF">2018-08-14T18:16:25Z</dcterms:modified>
</cp:coreProperties>
</file>