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jMDP0HQCh/ihhA+VMsXrWeVYgp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customschemas.google.com/relationships/presentationmetadata" Target="meta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AFV</a:t>
            </a:r>
            <a:endParaRPr/>
          </a:p>
        </p:txBody>
      </p:sp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Robert, ~10min</a:t>
            </a:r>
            <a:endParaRPr/>
          </a:p>
        </p:txBody>
      </p:sp>
      <p:sp>
        <p:nvSpPr>
          <p:cNvPr id="323" name="Google Shape;3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“Computational Thinking” is not a well-defined taxonomy, but (according to Shute et al. 2017) most sources agree on five major cognitive processes that computational thinkers engage: problem reformulation, recursion, problem decomposition, abstraction, and systematic testing. The core competency model for computational thinking consists of decomposition, abstraction, algorithms, debugging, iteration, and generalization.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overall idea is not that exceptional problem solvers are trained to think computationally, and this does not require a computer.</a:t>
            </a:r>
            <a:endParaRPr/>
          </a:p>
        </p:txBody>
      </p:sp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</p:txBody>
      </p:sp>
      <p:sp>
        <p:nvSpPr>
          <p:cNvPr id="337" name="Google Shape;3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</p:txBody>
      </p:sp>
      <p:sp>
        <p:nvSpPr>
          <p:cNvPr id="345" name="Google Shape;3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</p:txBody>
      </p:sp>
      <p:sp>
        <p:nvSpPr>
          <p:cNvPr id="354" name="Google Shape;35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</p:txBody>
      </p:sp>
      <p:sp>
        <p:nvSpPr>
          <p:cNvPr id="363" name="Google Shape;36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r>
              <a:rPr lang="en-US"/>
              <a:t>, ~20min</a:t>
            </a:r>
            <a:endParaRPr/>
          </a:p>
        </p:txBody>
      </p:sp>
      <p:sp>
        <p:nvSpPr>
          <p:cNvPr id="369" name="Google Shape;36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AFV</a:t>
            </a:r>
            <a:r>
              <a:rPr lang="en-US"/>
              <a:t>, ~30min</a:t>
            </a:r>
            <a:endParaRPr/>
          </a:p>
        </p:txBody>
      </p:sp>
      <p:sp>
        <p:nvSpPr>
          <p:cNvPr id="375" name="Google Shape;37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AFV</a:t>
            </a:r>
            <a:endParaRPr/>
          </a:p>
        </p:txBody>
      </p:sp>
      <p:sp>
        <p:nvSpPr>
          <p:cNvPr id="381" name="Google Shape;38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AFV</a:t>
            </a:r>
            <a:endParaRPr/>
          </a:p>
        </p:txBody>
      </p:sp>
      <p:sp>
        <p:nvSpPr>
          <p:cNvPr id="387" name="Google Shape;38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ea986a78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AFV</a:t>
            </a:r>
            <a:endParaRPr/>
          </a:p>
        </p:txBody>
      </p:sp>
      <p:sp>
        <p:nvSpPr>
          <p:cNvPr id="246" name="Google Shape;246;g13ea986a78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AFV</a:t>
            </a:r>
            <a:endParaRPr/>
          </a:p>
        </p:txBody>
      </p:sp>
      <p:sp>
        <p:nvSpPr>
          <p:cNvPr id="393" name="Google Shape;39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Robert</a:t>
            </a:r>
            <a:endParaRPr/>
          </a:p>
        </p:txBody>
      </p:sp>
      <p:sp>
        <p:nvSpPr>
          <p:cNvPr id="254" name="Google Shape;25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Robert</a:t>
            </a:r>
            <a:endParaRPr/>
          </a:p>
        </p:txBody>
      </p:sp>
      <p:sp>
        <p:nvSpPr>
          <p:cNvPr id="265" name="Google Shape;2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Robert</a:t>
            </a:r>
            <a:endParaRPr/>
          </a:p>
        </p:txBody>
      </p:sp>
      <p:sp>
        <p:nvSpPr>
          <p:cNvPr id="277" name="Google Shape;2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Matthew</a:t>
            </a:r>
            <a:endParaRPr/>
          </a:p>
        </p:txBody>
      </p:sp>
      <p:sp>
        <p:nvSpPr>
          <p:cNvPr id="284" name="Google Shape;28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AFV</a:t>
            </a:r>
            <a:endParaRPr/>
          </a:p>
        </p:txBody>
      </p:sp>
      <p:sp>
        <p:nvSpPr>
          <p:cNvPr id="300" name="Google Shape;3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AFV</a:t>
            </a:r>
            <a:endParaRPr/>
          </a:p>
        </p:txBody>
      </p:sp>
      <p:sp>
        <p:nvSpPr>
          <p:cNvPr id="309" name="Google Shape;30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AFV</a:t>
            </a:r>
            <a:endParaRPr/>
          </a:p>
        </p:txBody>
      </p:sp>
      <p:sp>
        <p:nvSpPr>
          <p:cNvPr id="317" name="Google Shape;3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5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4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4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4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7" name="Google Shape;137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8" name="Google Shape;16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1" name="Google Shape;211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2" name="Google Shape;212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48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4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9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49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9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4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2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13.jpg"/><Relationship Id="rId6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hyperlink" Target="https://en.wikipedia.org/wiki/Literate_programming" TargetMode="External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document/d/1GjQtpBxlgUMarbHRJj2kbCPelaowceHa/edit?usp=sharing&amp;ouid=107713380664754832267&amp;rtpof=true&amp;sd=tru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youtu.be/u5YkzFl6FbE" TargetMode="External"/><Relationship Id="rId4" Type="http://schemas.openxmlformats.org/officeDocument/2006/relationships/hyperlink" Target="https://github.com/ashleefv/ApplNumComp" TargetMode="External"/><Relationship Id="rId5" Type="http://schemas.openxmlformats.org/officeDocument/2006/relationships/hyperlink" Target="https://github.com/heskethrp" TargetMode="External"/><Relationship Id="rId6" Type="http://schemas.openxmlformats.org/officeDocument/2006/relationships/hyperlink" Target="https://github.com/PSORLab/Chemical_Engineering_Analysis_Notebooks" TargetMode="External"/><Relationship Id="rId7" Type="http://schemas.openxmlformats.org/officeDocument/2006/relationships/hyperlink" Target="https://drive.google.com/file/d/1gJQl7PaGk7_JhN4i3hY2F159oGVgaNAQ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u/0/d/1oio-7sMkXD4A6F8VbFF6pxeAe-C_lq7R/edit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u/0/d/1LYvdzfGc6q9tRGEsx3paHHT2JXNnkT1bQOjniB986xE/edit" TargetMode="External"/><Relationship Id="rId4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9.jpg"/><Relationship Id="rId5" Type="http://schemas.openxmlformats.org/officeDocument/2006/relationships/image" Target="../media/image19.png"/><Relationship Id="rId6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7.png"/><Relationship Id="rId5" Type="http://schemas.openxmlformats.org/officeDocument/2006/relationships/image" Target="../media/image10.jpg"/><Relationship Id="rId6" Type="http://schemas.openxmlformats.org/officeDocument/2006/relationships/image" Target="../media/image8.jpg"/><Relationship Id="rId7" Type="http://schemas.openxmlformats.org/officeDocument/2006/relationships/image" Target="../media/image3.jp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11" Type="http://schemas.openxmlformats.org/officeDocument/2006/relationships/image" Target="../media/image23.png"/><Relationship Id="rId10" Type="http://schemas.openxmlformats.org/officeDocument/2006/relationships/image" Target="../media/image21.png"/><Relationship Id="rId9" Type="http://schemas.openxmlformats.org/officeDocument/2006/relationships/image" Target="../media/image27.jpg"/><Relationship Id="rId5" Type="http://schemas.openxmlformats.org/officeDocument/2006/relationships/image" Target="../media/image18.png"/><Relationship Id="rId6" Type="http://schemas.openxmlformats.org/officeDocument/2006/relationships/image" Target="../media/image6.jpg"/><Relationship Id="rId7" Type="http://schemas.openxmlformats.org/officeDocument/2006/relationships/image" Target="../media/image29.png"/><Relationship Id="rId8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jpg"/><Relationship Id="rId4" Type="http://schemas.openxmlformats.org/officeDocument/2006/relationships/image" Target="../media/image35.jpg"/><Relationship Id="rId5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3.png"/><Relationship Id="rId4" Type="http://schemas.openxmlformats.org/officeDocument/2006/relationships/hyperlink" Target="https://cache.org/computational-tools-developmen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/>
          <p:nvPr>
            <p:ph type="ctrTitle"/>
          </p:nvPr>
        </p:nvSpPr>
        <p:spPr>
          <a:xfrm>
            <a:off x="346228" y="0"/>
            <a:ext cx="11845771" cy="3446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US"/>
            </a:br>
            <a:r>
              <a:rPr b="1" lang="en-US"/>
              <a:t>Numerical Problem Solving </a:t>
            </a:r>
            <a:br>
              <a:rPr b="1" lang="en-US"/>
            </a:br>
            <a:r>
              <a:rPr b="1" lang="en-US"/>
              <a:t>across the Curriculum </a:t>
            </a:r>
            <a:br>
              <a:rPr b="1" lang="en-US"/>
            </a:br>
            <a:r>
              <a:rPr b="1" lang="en-US"/>
              <a:t>with Python and MATLAB </a:t>
            </a:r>
            <a:br>
              <a:rPr b="1" lang="en-US"/>
            </a:br>
            <a:r>
              <a:rPr b="1" lang="en-US"/>
              <a:t>Using Interactive Coding Templates</a:t>
            </a:r>
            <a:br>
              <a:rPr lang="en-US"/>
            </a:br>
            <a:endParaRPr/>
          </a:p>
        </p:txBody>
      </p:sp>
      <p:sp>
        <p:nvSpPr>
          <p:cNvPr id="239" name="Google Shape;239;p1"/>
          <p:cNvSpPr txBox="1"/>
          <p:nvPr>
            <p:ph idx="1" type="subTitle"/>
          </p:nvPr>
        </p:nvSpPr>
        <p:spPr>
          <a:xfrm>
            <a:off x="2895600" y="3446206"/>
            <a:ext cx="6400800" cy="3217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b="1" lang="en-US" sz="1800"/>
              <a:t>Presenters: 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 sz="1800"/>
              <a:t>Ashlee N. Ford Versypt, University at Buffalo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 sz="1800"/>
              <a:t>Matthew D. Stuber, University of Connecticut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 sz="1800"/>
              <a:t>Robert P. Hesketh, Rowan University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 sz="1800"/>
              <a:t>ashleefv@buffalo.edu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 sz="1800"/>
              <a:t>matthew.stuber@uconn.edu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 sz="1800"/>
              <a:t>hesketh@rowan.edu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 sz="1800"/>
              <a:t>Assisted by Austin Johns, anjohns@buffalo.edu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b="25691" l="0" r="0" t="0"/>
          <a:stretch/>
        </p:blipFill>
        <p:spPr>
          <a:xfrm>
            <a:off x="8332659" y="935724"/>
            <a:ext cx="1873105" cy="1948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628" y="5789653"/>
            <a:ext cx="2519241" cy="839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wearing glasses&#10;&#10;Description automatically generated with medium confidence" id="242" name="Google Shape;24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5764" y="935723"/>
            <a:ext cx="1948608" cy="19486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book, shelf, person&#10;&#10;Description automatically generated" id="243" name="Google Shape;24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090923" y="2884331"/>
            <a:ext cx="2154425" cy="2695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"/>
          <p:cNvSpPr txBox="1"/>
          <p:nvPr>
            <p:ph type="title"/>
          </p:nvPr>
        </p:nvSpPr>
        <p:spPr>
          <a:xfrm>
            <a:off x="145742" y="1343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Example interactive coding templates</a:t>
            </a:r>
            <a:endParaRPr/>
          </a:p>
        </p:txBody>
      </p:sp>
      <p:sp>
        <p:nvSpPr>
          <p:cNvPr id="326" name="Google Shape;326;p9"/>
          <p:cNvSpPr txBox="1"/>
          <p:nvPr>
            <p:ph idx="1" type="body"/>
          </p:nvPr>
        </p:nvSpPr>
        <p:spPr>
          <a:xfrm>
            <a:off x="145742" y="1239975"/>
            <a:ext cx="11208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800"/>
              <a:buChar char="•"/>
            </a:pPr>
            <a:r>
              <a:rPr b="0" i="0" lang="en-US" u="none" strike="noStrike">
                <a:solidFill>
                  <a:srgbClr val="424242"/>
                </a:solidFill>
              </a:rPr>
              <a:t>Ex. 10.2-1 from MEB book by Felder, Rousseau, &amp; Bullard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Char char="•"/>
            </a:pPr>
            <a:r>
              <a:rPr lang="en-US">
                <a:solidFill>
                  <a:srgbClr val="424242"/>
                </a:solidFill>
              </a:rPr>
              <a:t>Jupyter Notebook (P</a:t>
            </a:r>
            <a:r>
              <a:rPr b="0" i="0" lang="en-US" u="none" strike="noStrike">
                <a:solidFill>
                  <a:srgbClr val="424242"/>
                </a:solidFill>
              </a:rPr>
              <a:t>ython) version: </a:t>
            </a:r>
            <a:r>
              <a:rPr lang="en-US">
                <a:solidFill>
                  <a:srgbClr val="424242"/>
                </a:solidFill>
              </a:rPr>
              <a:t>J6_TankDrainage.ipynb</a:t>
            </a:r>
            <a:r>
              <a:rPr b="0" i="0" lang="en-US" u="none" strike="noStrike">
                <a:solidFill>
                  <a:srgbClr val="424242"/>
                </a:solidFill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Char char="•"/>
            </a:pPr>
            <a:r>
              <a:rPr b="0" i="0" lang="en-US" u="none" strike="noStrike">
                <a:solidFill>
                  <a:srgbClr val="424242"/>
                </a:solidFill>
              </a:rPr>
              <a:t>MATLAB version: </a:t>
            </a:r>
            <a:r>
              <a:rPr lang="en-US">
                <a:solidFill>
                  <a:srgbClr val="424242"/>
                </a:solidFill>
              </a:rPr>
              <a:t>M6_TankDrainage.mlx</a:t>
            </a:r>
            <a:endParaRPr b="0" i="0" u="none" strike="noStrike">
              <a:solidFill>
                <a:srgbClr val="42424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27" name="Google Shape;32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50" y="2909499"/>
            <a:ext cx="8673852" cy="394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26" y="4534175"/>
            <a:ext cx="3204339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is Computational Thinking? — Rob-Bot Teaching Resources - Teaching  Resources for Computing" id="333" name="Google Shape;3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1495425"/>
            <a:ext cx="9525000" cy="53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0"/>
          <p:cNvSpPr txBox="1"/>
          <p:nvPr/>
        </p:nvSpPr>
        <p:spPr>
          <a:xfrm>
            <a:off x="145742" y="1343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Educational goal: computational thinking for problem solving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9307" y="5254025"/>
            <a:ext cx="5317730" cy="155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1"/>
          <p:cNvSpPr txBox="1"/>
          <p:nvPr>
            <p:ph idx="1" type="body"/>
          </p:nvPr>
        </p:nvSpPr>
        <p:spPr>
          <a:xfrm>
            <a:off x="566928" y="2185416"/>
            <a:ext cx="4805172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Focus on natural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Text and code blocks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Formatting for clear documentation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Alternative to extensive commenting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Educational applications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Markup language vs programming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Literate Programming - Wikipedia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341" name="Google Shape;34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3375" y="1285779"/>
            <a:ext cx="7329589" cy="396824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1"/>
          <p:cNvSpPr txBox="1"/>
          <p:nvPr/>
        </p:nvSpPr>
        <p:spPr>
          <a:xfrm>
            <a:off x="145751" y="134300"/>
            <a:ext cx="11987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Literate programming</a:t>
            </a:r>
            <a:b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making code human readable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"/>
          <p:cNvSpPr txBox="1"/>
          <p:nvPr>
            <p:ph idx="1" type="body"/>
          </p:nvPr>
        </p:nvSpPr>
        <p:spPr>
          <a:xfrm>
            <a:off x="261802" y="1554737"/>
            <a:ext cx="4983298" cy="3744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MathWorks literate programming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Works using online and standalone client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MATLAB code + Simplified Markdown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LaTeX available for equations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Functions defined at end of document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Interactive elements</a:t>
            </a:r>
            <a:endParaRPr/>
          </a:p>
        </p:txBody>
      </p:sp>
      <p:pic>
        <p:nvPicPr>
          <p:cNvPr id="348" name="Google Shape;3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8460" y="2185417"/>
            <a:ext cx="2926567" cy="3300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5027" y="1795081"/>
            <a:ext cx="3715429" cy="359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802" y="5480395"/>
            <a:ext cx="102774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2"/>
          <p:cNvSpPr txBox="1"/>
          <p:nvPr/>
        </p:nvSpPr>
        <p:spPr>
          <a:xfrm>
            <a:off x="145742" y="1343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MATLAB Live Script (.mlx)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3"/>
          <p:cNvSpPr txBox="1"/>
          <p:nvPr>
            <p:ph idx="1" type="body"/>
          </p:nvPr>
        </p:nvSpPr>
        <p:spPr>
          <a:xfrm>
            <a:off x="196981" y="1459868"/>
            <a:ext cx="5626769" cy="5080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Open-source literate programming option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Works using online and standalone client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Google Colab opens directly from Google Drive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Python code + Markdown default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&gt;40 programming languages available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Functions must run before called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Notebooks render directly on GitHub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Non-interactive / Read-only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57" name="Google Shape;3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4443" y="1410012"/>
            <a:ext cx="5185656" cy="1513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5683" y="2937468"/>
            <a:ext cx="5870575" cy="1364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0798" y="4357157"/>
            <a:ext cx="4932945" cy="223310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3"/>
          <p:cNvSpPr txBox="1"/>
          <p:nvPr/>
        </p:nvSpPr>
        <p:spPr>
          <a:xfrm>
            <a:off x="145742" y="1343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 (.ipynb)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type="title"/>
          </p:nvPr>
        </p:nvSpPr>
        <p:spPr>
          <a:xfrm>
            <a:off x="145742" y="134305"/>
            <a:ext cx="1204625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Ways to use these interactive coding templates </a:t>
            </a:r>
            <a:br>
              <a:rPr b="1" lang="en-US"/>
            </a:br>
            <a:r>
              <a:rPr b="1" lang="en-US"/>
              <a:t>in ChE classrooms across the curriculum</a:t>
            </a:r>
            <a:endParaRPr/>
          </a:p>
        </p:txBody>
      </p:sp>
      <p:sp>
        <p:nvSpPr>
          <p:cNvPr id="366" name="Google Shape;366;p14"/>
          <p:cNvSpPr txBox="1"/>
          <p:nvPr>
            <p:ph idx="1" type="body"/>
          </p:nvPr>
        </p:nvSpPr>
        <p:spPr>
          <a:xfrm>
            <a:off x="145742" y="1384917"/>
            <a:ext cx="11208058" cy="4792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Reinforce computational thinking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Introduce/enhance familiarity with MATLAB and/or Python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Student use cases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Lecture notes with in-class activities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Pre-class readings with embedded activities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Worked example case studies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In-class problems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Homework or project problems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"/>
          <p:cNvSpPr txBox="1"/>
          <p:nvPr>
            <p:ph type="title"/>
          </p:nvPr>
        </p:nvSpPr>
        <p:spPr>
          <a:xfrm>
            <a:off x="145742" y="1343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Modeling a student use case: reading with embedded interactive activities</a:t>
            </a:r>
            <a:endParaRPr/>
          </a:p>
        </p:txBody>
      </p:sp>
      <p:sp>
        <p:nvSpPr>
          <p:cNvPr id="372" name="Google Shape;372;p15"/>
          <p:cNvSpPr txBox="1"/>
          <p:nvPr>
            <p:ph idx="1" type="body"/>
          </p:nvPr>
        </p:nvSpPr>
        <p:spPr>
          <a:xfrm>
            <a:off x="145742" y="1825625"/>
            <a:ext cx="112080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Choose either MATLAB Live Script or Jupyter Notebook (Google Colab)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u="none" strike="noStrike"/>
              <a:t>Open </a:t>
            </a:r>
            <a:r>
              <a:rPr lang="en-US"/>
              <a:t>M0_HowToCreate.mlx</a:t>
            </a:r>
            <a:r>
              <a:rPr b="0" i="0" lang="en-US" u="none" strike="noStrike"/>
              <a:t> or </a:t>
            </a:r>
            <a:r>
              <a:rPr lang="en-US"/>
              <a:t>J0_HowToCreate.ipynb</a:t>
            </a:r>
            <a:r>
              <a:rPr b="0" i="0" lang="en-US" u="none" strike="noStrike"/>
              <a:t> file on How to create a MATLAB Live Script/How to create a Jupyter Notebook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 through the file and complete the interactive activities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circulate to answer your questions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/>
          <p:nvPr>
            <p:ph type="title"/>
          </p:nvPr>
        </p:nvSpPr>
        <p:spPr>
          <a:xfrm>
            <a:off x="145742" y="1343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Your turn to build your own interactive coding template</a:t>
            </a:r>
            <a:endParaRPr/>
          </a:p>
        </p:txBody>
      </p:sp>
      <p:sp>
        <p:nvSpPr>
          <p:cNvPr id="378" name="Google Shape;378;p16"/>
          <p:cNvSpPr txBox="1"/>
          <p:nvPr>
            <p:ph idx="1" type="body"/>
          </p:nvPr>
        </p:nvSpPr>
        <p:spPr>
          <a:xfrm>
            <a:off x="145742" y="1825625"/>
            <a:ext cx="112080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Choose either MATLAB Live Script or Jupyter Notebook (Google Colab)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a partner who is interested in using the same language (MATLAB or Python)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Work together to build a notebook for students to solve an equation of your choice. The notebook must include code blocks for numerical computation (solving) and the following text blocks (in any order)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learning objectives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problem statement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mathematical equation(s)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an image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 txBox="1"/>
          <p:nvPr>
            <p:ph type="title"/>
          </p:nvPr>
        </p:nvSpPr>
        <p:spPr>
          <a:xfrm>
            <a:off x="145742" y="1343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Going further: case study examples to explore in groups</a:t>
            </a:r>
            <a:endParaRPr/>
          </a:p>
        </p:txBody>
      </p:sp>
      <p:sp>
        <p:nvSpPr>
          <p:cNvPr id="384" name="Google Shape;384;p17"/>
          <p:cNvSpPr txBox="1"/>
          <p:nvPr>
            <p:ph idx="1" type="body"/>
          </p:nvPr>
        </p:nvSpPr>
        <p:spPr>
          <a:xfrm>
            <a:off x="145742" y="1825625"/>
            <a:ext cx="112080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have prepared a set of interactive coding templates that correspond to mathematical topics and chemical engineering topics across the curriculum.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Pick a file from our set of templates. Play with the interface and reflect on how to adapt for your purposes: lecture/in-class activity, homework, group projects, other.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Workshop Table of Contents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"/>
          <p:cNvSpPr txBox="1"/>
          <p:nvPr>
            <p:ph type="title"/>
          </p:nvPr>
        </p:nvSpPr>
        <p:spPr>
          <a:xfrm>
            <a:off x="145742" y="1343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More computational educational materials from us</a:t>
            </a:r>
            <a:endParaRPr/>
          </a:p>
        </p:txBody>
      </p:sp>
      <p:sp>
        <p:nvSpPr>
          <p:cNvPr id="390" name="Google Shape;390;p18"/>
          <p:cNvSpPr txBox="1"/>
          <p:nvPr>
            <p:ph idx="1" type="body"/>
          </p:nvPr>
        </p:nvSpPr>
        <p:spPr>
          <a:xfrm>
            <a:off x="145742" y="1825625"/>
            <a:ext cx="112080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Video highlighting key features of MATLAB Live Scripts and Jupyter Notebooks (Austin Johns, Ford Versypt Lab):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https://youtu.be/u5YkzFl6FbE</a:t>
            </a:r>
            <a:r>
              <a:rPr lang="en-US"/>
              <a:t> 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Ford Versypt: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https://github.com/ashleefv/ApplNumComp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Hesketh: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https://github.com/heskethrp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Stuber: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https://github.com/PSORLab/Chemical_Engineering_Analysis_Notebooks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Shareable Handout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ea986a785_0_0"/>
          <p:cNvSpPr txBox="1"/>
          <p:nvPr>
            <p:ph type="title"/>
          </p:nvPr>
        </p:nvSpPr>
        <p:spPr>
          <a:xfrm>
            <a:off x="145742" y="13430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Pre-Workshop Set-Up</a:t>
            </a:r>
            <a:endParaRPr/>
          </a:p>
        </p:txBody>
      </p:sp>
      <p:sp>
        <p:nvSpPr>
          <p:cNvPr id="249" name="Google Shape;249;g13ea986a785_0_0"/>
          <p:cNvSpPr txBox="1"/>
          <p:nvPr>
            <p:ph idx="1" type="body"/>
          </p:nvPr>
        </p:nvSpPr>
        <p:spPr>
          <a:xfrm>
            <a:off x="145747" y="1825625"/>
            <a:ext cx="7630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Pre-Workshop Set-Up Link</a:t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Access workshop Google Drive folder</a:t>
            </a:r>
            <a:endParaRPr/>
          </a:p>
          <a:p>
            <a:pPr indent="-22860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Open interactive coding templates</a:t>
            </a:r>
            <a:endParaRPr/>
          </a:p>
          <a:p>
            <a:pPr indent="-228600" lvl="1" marL="685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Obtain MATLAB license (.mlx)</a:t>
            </a:r>
            <a:endParaRPr/>
          </a:p>
          <a:p>
            <a:pPr indent="0" lvl="0" marL="685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OR</a:t>
            </a:r>
            <a:endParaRPr b="1"/>
          </a:p>
          <a:p>
            <a:pPr indent="-228600" lvl="1" marL="685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Google Colab (.ipynb)</a:t>
            </a:r>
            <a:endParaRPr/>
          </a:p>
        </p:txBody>
      </p:sp>
      <p:pic>
        <p:nvPicPr>
          <p:cNvPr id="250" name="Google Shape;250;g13ea986a78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3872" y="1460005"/>
            <a:ext cx="3429000" cy="41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13ea986a785_0_0"/>
          <p:cNvSpPr/>
          <p:nvPr/>
        </p:nvSpPr>
        <p:spPr>
          <a:xfrm>
            <a:off x="8275075" y="3297800"/>
            <a:ext cx="3429000" cy="472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/>
          <p:nvPr>
            <p:ph type="title"/>
          </p:nvPr>
        </p:nvSpPr>
        <p:spPr>
          <a:xfrm>
            <a:off x="145742" y="1343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More related computational educational materials from others</a:t>
            </a:r>
            <a:endParaRPr/>
          </a:p>
        </p:txBody>
      </p:sp>
      <p:sp>
        <p:nvSpPr>
          <p:cNvPr id="396" name="Google Shape;396;p19"/>
          <p:cNvSpPr txBox="1"/>
          <p:nvPr/>
        </p:nvSpPr>
        <p:spPr>
          <a:xfrm>
            <a:off x="145742" y="6152226"/>
            <a:ext cx="11208058" cy="585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Additional Resources</a:t>
            </a:r>
            <a:endParaRPr/>
          </a:p>
        </p:txBody>
      </p:sp>
      <p:pic>
        <p:nvPicPr>
          <p:cNvPr id="397" name="Google Shape;3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025" y="1548150"/>
            <a:ext cx="8755499" cy="460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/>
          <p:nvPr>
            <p:ph type="title"/>
          </p:nvPr>
        </p:nvSpPr>
        <p:spPr>
          <a:xfrm>
            <a:off x="609600" y="208677"/>
            <a:ext cx="41148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Robert Hesketh</a:t>
            </a:r>
            <a:endParaRPr/>
          </a:p>
        </p:txBody>
      </p:sp>
      <p:sp>
        <p:nvSpPr>
          <p:cNvPr id="257" name="Google Shape;257;p2"/>
          <p:cNvSpPr txBox="1"/>
          <p:nvPr>
            <p:ph idx="1" type="body"/>
          </p:nvPr>
        </p:nvSpPr>
        <p:spPr>
          <a:xfrm>
            <a:off x="381000" y="1091982"/>
            <a:ext cx="822960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B.S. University of Illinois, Champaign-Urbana, May 1982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University of Delaware, May 1987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Postdoc University of Cambridge, 1987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of Tulsa, 1990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Rowan University, 1996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ext, book, shelf, person&#10;&#10;Description automatically generated" id="258" name="Google Shape;2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2454240"/>
            <a:ext cx="3505200" cy="43847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omas William Fraser Russell Obituary - The News Journal" id="259" name="Google Shape;25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3654" y="4749085"/>
            <a:ext cx="1481138" cy="190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2169" y="3550086"/>
            <a:ext cx="17716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descr="Professor John  Davidson" id="261" name="Google Shape;261;p2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John Davidson, 1926–2019 - Features - The Chemical Engineer" id="262" name="Google Shape;26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38738" y="4274716"/>
            <a:ext cx="191452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SCN1444tygon high" id="267" name="Google Shape;2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5518" y="3213021"/>
            <a:ext cx="2019826" cy="279828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"/>
          <p:cNvSpPr txBox="1"/>
          <p:nvPr>
            <p:ph idx="1" type="body"/>
          </p:nvPr>
        </p:nvSpPr>
        <p:spPr>
          <a:xfrm>
            <a:off x="257451" y="381000"/>
            <a:ext cx="5838549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CACHE Trustee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ASEE Chester F. Carlson 2006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ASEE Robert G. Quinn 2002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AIChE Gary Leach 2007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ASEE Chester F. Carlson 2006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Featured Educator, Chemical Engineering Education, 37(1) 2003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ASEE Robert G. Quinn 2002 Award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ASEE Ray W. Fahien Award 1999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ASEE Joseph J. Martin Awards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Dow Outstanding New Faculty Award ASEE</a:t>
            </a:r>
            <a:endParaRPr/>
          </a:p>
        </p:txBody>
      </p:sp>
      <p:pic>
        <p:nvPicPr>
          <p:cNvPr id="269" name="Google Shape;2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2"/>
            <a:ext cx="3502914" cy="1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"/>
          <p:cNvSpPr txBox="1"/>
          <p:nvPr/>
        </p:nvSpPr>
        <p:spPr>
          <a:xfrm>
            <a:off x="7165086" y="564715"/>
            <a:ext cx="35029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Vol. 37 No. 1 (2003): Winter 2003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text, conference room&#10;&#10;Description automatically generated" id="271" name="Google Shape;27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93184" y="1498762"/>
            <a:ext cx="1866557" cy="253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"/>
          <p:cNvPicPr preferRelativeResize="0"/>
          <p:nvPr/>
        </p:nvPicPr>
        <p:blipFill rotWithShape="1">
          <a:blip r:embed="rId6">
            <a:alphaModFix/>
          </a:blip>
          <a:srcRect b="0" l="0" r="6208" t="0"/>
          <a:stretch/>
        </p:blipFill>
        <p:spPr>
          <a:xfrm>
            <a:off x="6690211" y="1536620"/>
            <a:ext cx="2096999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"/>
          <p:cNvPicPr preferRelativeResize="0"/>
          <p:nvPr/>
        </p:nvPicPr>
        <p:blipFill rotWithShape="1">
          <a:blip r:embed="rId7">
            <a:alphaModFix/>
          </a:blip>
          <a:srcRect b="0" l="19531" r="0" t="0"/>
          <a:stretch/>
        </p:blipFill>
        <p:spPr>
          <a:xfrm>
            <a:off x="8626922" y="3023243"/>
            <a:ext cx="1989555" cy="18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94857" y="4895661"/>
            <a:ext cx="2490196" cy="187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Robert’s Use of Python in the Classroom</a:t>
            </a:r>
            <a:endParaRPr/>
          </a:p>
        </p:txBody>
      </p:sp>
      <p:sp>
        <p:nvSpPr>
          <p:cNvPr id="280" name="Google Shape;280;p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Mass &amp; Energy Balance </a:t>
            </a:r>
            <a:r>
              <a:rPr lang="en-US" sz="1600"/>
              <a:t>(Felder, Rousseau, Bullard)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ChE Fluid Mechanics (fluids 1)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Process Fluid Transport (fluids 2)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Separations 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Chemical Reaction Engineering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Transport Phenomena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Grad Classes</a:t>
            </a:r>
            <a:endParaRPr/>
          </a:p>
        </p:txBody>
      </p:sp>
      <p:pic>
        <p:nvPicPr>
          <p:cNvPr id="281" name="Google Shape;281;p4"/>
          <p:cNvPicPr preferRelativeResize="0"/>
          <p:nvPr/>
        </p:nvPicPr>
        <p:blipFill rotWithShape="1">
          <a:blip r:embed="rId3">
            <a:alphaModFix/>
          </a:blip>
          <a:srcRect b="7692" l="38750" r="30000" t="15385"/>
          <a:stretch/>
        </p:blipFill>
        <p:spPr>
          <a:xfrm>
            <a:off x="9814214" y="3695699"/>
            <a:ext cx="23431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"/>
          <p:cNvSpPr txBox="1"/>
          <p:nvPr/>
        </p:nvSpPr>
        <p:spPr>
          <a:xfrm>
            <a:off x="381000" y="215900"/>
            <a:ext cx="74295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Matthew D. Stuber</a:t>
            </a:r>
            <a:endParaRPr/>
          </a:p>
        </p:txBody>
      </p:sp>
      <p:sp>
        <p:nvSpPr>
          <p:cNvPr id="287" name="Google Shape;287;p5"/>
          <p:cNvSpPr txBox="1"/>
          <p:nvPr/>
        </p:nvSpPr>
        <p:spPr>
          <a:xfrm>
            <a:off x="381000" y="862231"/>
            <a:ext cx="67691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Academics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PhD MIT, 2013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BChE UMN-TC, 2007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Professional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Asst. Prof., University of Connecticut, 2016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Entrepreneurial, 2012 </a:t>
            </a:r>
            <a:endParaRPr/>
          </a:p>
          <a:p>
            <a:pPr indent="-107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0" i="0" lang="en-US" sz="2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Teaching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Optimization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Numerical Analysis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Robust Design</a:t>
            </a:r>
            <a:endParaRPr/>
          </a:p>
        </p:txBody>
      </p:sp>
      <p:pic>
        <p:nvPicPr>
          <p:cNvPr id="288" name="Google Shape;2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133" y="1206500"/>
            <a:ext cx="876417" cy="49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0283" y="1562707"/>
            <a:ext cx="838367" cy="563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m the Beaver" id="290" name="Google Shape;29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57600" y="951717"/>
            <a:ext cx="580850" cy="7468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wearing glasses&#10;&#10;Description automatically generated with medium confidence" id="291" name="Google Shape;29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61433" y="3351"/>
            <a:ext cx="2330098" cy="23300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sign&#10;&#10;Description automatically generated" id="292" name="Google Shape;29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88606" y="2231541"/>
            <a:ext cx="1485906" cy="45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861433" y="2332185"/>
            <a:ext cx="2335368" cy="2330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61433" y="4604896"/>
            <a:ext cx="2343267" cy="2276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Qr code&#10;&#10;Description automatically generated" id="295" name="Google Shape;295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21139" y="1593"/>
            <a:ext cx="2140294" cy="21402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296" name="Google Shape;296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548926" y="149048"/>
            <a:ext cx="3251173" cy="10040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5"/>
          <p:cNvSpPr txBox="1"/>
          <p:nvPr/>
        </p:nvSpPr>
        <p:spPr>
          <a:xfrm>
            <a:off x="3918619" y="4343810"/>
            <a:ext cx="6125027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MIT Teaching Certificate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UConn CETL Online Course Design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UConn CETL Mini-Grant Competition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CACHE Grant Award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"/>
          <p:cNvSpPr txBox="1"/>
          <p:nvPr>
            <p:ph idx="1" type="subTitle"/>
          </p:nvPr>
        </p:nvSpPr>
        <p:spPr>
          <a:xfrm>
            <a:off x="0" y="2800766"/>
            <a:ext cx="11611991" cy="4057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Why I am teaching this course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Have taught kinetics, fluids, heat transfer, process control, </a:t>
            </a:r>
            <a:br>
              <a:rPr lang="en-US"/>
            </a:br>
            <a:r>
              <a:rPr lang="en-US"/>
              <a:t>mass and energy balances, grad math (analytical &amp; numerical methods), and a hands-on elective “applied numerical computing” featuring MATLAB &amp; Python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I’m very passionate about engineering education and computing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 use math and computing applied to ChE principles for my research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CACHE Trustee, AIChE CAST &amp; ASEE CHED Exec Comm member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AIChE CAST Himmelblau Award for Innovations in Computer-Based Chemical Engineering Education, UIUC Teaching Certificate, ASEE Fahien Award, NSF CAREER, DOE CSGF, </a:t>
            </a:r>
            <a:br>
              <a:rPr lang="en-US"/>
            </a:br>
            <a:r>
              <a:rPr lang="en-US"/>
              <a:t>CACHE minigrant</a:t>
            </a:r>
            <a:endParaRPr/>
          </a:p>
        </p:txBody>
      </p:sp>
      <p:pic>
        <p:nvPicPr>
          <p:cNvPr descr="A person smiling for the camera&#10;&#10;Description automatically generated with medium confidence" id="303" name="Google Shape;30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71600" cy="19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37792" y="0"/>
            <a:ext cx="2954208" cy="221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6"/>
          <p:cNvPicPr preferRelativeResize="0"/>
          <p:nvPr/>
        </p:nvPicPr>
        <p:blipFill rotWithShape="1">
          <a:blip r:embed="rId5">
            <a:alphaModFix/>
          </a:blip>
          <a:srcRect b="0" l="0" r="0" t="18977"/>
          <a:stretch/>
        </p:blipFill>
        <p:spPr>
          <a:xfrm>
            <a:off x="9237790" y="2178038"/>
            <a:ext cx="2954208" cy="300651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6"/>
          <p:cNvSpPr txBox="1"/>
          <p:nvPr/>
        </p:nvSpPr>
        <p:spPr>
          <a:xfrm>
            <a:off x="1371600" y="0"/>
            <a:ext cx="7866190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Ashlee N. Ford Versypt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(Pronounced: Ford Vurr-SIPPED)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Pronouns: she/her/hers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Professor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Chemical &amp; Biological Engineering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at Buffalo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9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year as faculty, 15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semester of teaching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PhD UIUC 2012 (ChE + Computational Science &amp; Engineering)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 OU 2005, postdoc MIT 2012-2014, Asst Prof OK State 2014-2021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"/>
          <p:cNvSpPr txBox="1"/>
          <p:nvPr>
            <p:ph type="title"/>
          </p:nvPr>
        </p:nvSpPr>
        <p:spPr>
          <a:xfrm>
            <a:off x="838199" y="365125"/>
            <a:ext cx="109694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CACHE Development of Computational-Based Tools &amp; Modules for Chemical Engineering Education RFP</a:t>
            </a:r>
            <a:endParaRPr/>
          </a:p>
        </p:txBody>
      </p:sp>
      <p:pic>
        <p:nvPicPr>
          <p:cNvPr id="312" name="Google Shape;31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2" y="624045"/>
            <a:ext cx="737618" cy="80772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7"/>
          <p:cNvSpPr/>
          <p:nvPr/>
        </p:nvSpPr>
        <p:spPr>
          <a:xfrm>
            <a:off x="838199" y="1949609"/>
            <a:ext cx="1090587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Goal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program seeks to fund 12-month-long projects (maximum budget of $5000 per project) that focus on the development of novel computational-based educational modules or tools.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Proposals are due by 5 pm EDST, August 31, 2022 and awards will be made by October 1, 2022. Details related to proposal preparation and submission can be found at </a:t>
            </a: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https://cache.org/computational-tools-development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14" name="Google Shape;314;p7"/>
          <p:cNvSpPr/>
          <p:nvPr/>
        </p:nvSpPr>
        <p:spPr>
          <a:xfrm>
            <a:off x="0" y="5147362"/>
            <a:ext cx="1219199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Past Projects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Modernizing the ChE Curriculum via Interactive Visual Aids for Traditional Courses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of Open Access Version of Applied Numerical Computing Course (Ford Versypt)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Concepts and Chemical Engineering Analysis With Interactive Jupyter Notebooks (Stuber)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"/>
          <p:cNvSpPr txBox="1"/>
          <p:nvPr>
            <p:ph type="title"/>
          </p:nvPr>
        </p:nvSpPr>
        <p:spPr>
          <a:xfrm>
            <a:off x="145742" y="1343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Learning objectives for the workshop</a:t>
            </a:r>
            <a:endParaRPr/>
          </a:p>
        </p:txBody>
      </p:sp>
      <p:sp>
        <p:nvSpPr>
          <p:cNvPr id="320" name="Google Shape;320;p8"/>
          <p:cNvSpPr txBox="1"/>
          <p:nvPr>
            <p:ph idx="1" type="body"/>
          </p:nvPr>
        </p:nvSpPr>
        <p:spPr>
          <a:xfrm>
            <a:off x="145742" y="1825625"/>
            <a:ext cx="112080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By the end of this workshop, participants will be able 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interactive coding templates (MATLAB Live Scripts or Jupyter Notebooks using Python) for teaching chemical engineering concepts and problem-solving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Select, run, and interact with a MATLAB Live Script or Jupyter Notebook template applied to a chemical engineering topic of their choice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2020-08-02T21:24:21Z</dcterms:created>
  <dc:creator>Ford Versypt, Ashlee</dc:creator>
</cp:coreProperties>
</file>