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9456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23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6568E3-556F-47DE-88ED-5C5177E10FE6}" type="doc">
      <dgm:prSet loTypeId="urn:microsoft.com/office/officeart/2005/8/layout/venn1" loCatId="relationship" qsTypeId="urn:microsoft.com/office/officeart/2005/8/quickstyle/3d5" qsCatId="3D" csTypeId="urn:microsoft.com/office/officeart/2005/8/colors/colorful1" csCatId="colorful" phldr="1"/>
      <dgm:spPr/>
    </dgm:pt>
    <dgm:pt modelId="{7E99077D-00B1-4ABB-8167-8AA7D370E7AB}">
      <dgm:prSet phldrT="[Text]"/>
      <dgm:spPr/>
      <dgm:t>
        <a:bodyPr/>
        <a:lstStyle/>
        <a:p>
          <a:r>
            <a:rPr lang="en-US" dirty="0"/>
            <a:t>Diabetic kidney disease</a:t>
          </a:r>
        </a:p>
      </dgm:t>
    </dgm:pt>
    <dgm:pt modelId="{C32A907F-2DD0-4692-998E-44217B64D5EB}" type="parTrans" cxnId="{7879A42E-1DEC-427E-BE71-EF0ADFF4D32D}">
      <dgm:prSet/>
      <dgm:spPr/>
      <dgm:t>
        <a:bodyPr/>
        <a:lstStyle/>
        <a:p>
          <a:endParaRPr lang="en-US"/>
        </a:p>
      </dgm:t>
    </dgm:pt>
    <dgm:pt modelId="{2552AA09-FFCB-4F8B-84A8-44EEF02DF802}" type="sibTrans" cxnId="{7879A42E-1DEC-427E-BE71-EF0ADFF4D32D}">
      <dgm:prSet/>
      <dgm:spPr/>
      <dgm:t>
        <a:bodyPr/>
        <a:lstStyle/>
        <a:p>
          <a:endParaRPr lang="en-US"/>
        </a:p>
      </dgm:t>
    </dgm:pt>
    <dgm:pt modelId="{6A5CEAE8-CFE2-44E8-86D8-C23B74B9582E}">
      <dgm:prSet phldrT="[Text]"/>
      <dgm:spPr/>
      <dgm:t>
        <a:bodyPr/>
        <a:lstStyle/>
        <a:p>
          <a:r>
            <a:rPr lang="en-US" dirty="0"/>
            <a:t>Immune response</a:t>
          </a:r>
        </a:p>
      </dgm:t>
    </dgm:pt>
    <dgm:pt modelId="{8C2D392F-77E3-4833-8310-415E5CF7510A}" type="parTrans" cxnId="{1830B19C-5B4A-4D8D-9E42-6805736A5BDE}">
      <dgm:prSet/>
      <dgm:spPr/>
      <dgm:t>
        <a:bodyPr/>
        <a:lstStyle/>
        <a:p>
          <a:endParaRPr lang="en-US"/>
        </a:p>
      </dgm:t>
    </dgm:pt>
    <dgm:pt modelId="{25845873-F35D-4D6C-BA0D-F41856E59009}" type="sibTrans" cxnId="{1830B19C-5B4A-4D8D-9E42-6805736A5BDE}">
      <dgm:prSet/>
      <dgm:spPr/>
      <dgm:t>
        <a:bodyPr/>
        <a:lstStyle/>
        <a:p>
          <a:endParaRPr lang="en-US"/>
        </a:p>
      </dgm:t>
    </dgm:pt>
    <dgm:pt modelId="{675375FE-CFEE-4BFC-A65C-4F2022783CD7}">
      <dgm:prSet phldrT="[Text]"/>
      <dgm:spPr/>
      <dgm:t>
        <a:bodyPr/>
        <a:lstStyle/>
        <a:p>
          <a:r>
            <a:rPr lang="en-US" dirty="0"/>
            <a:t>Glomerular endothelial cells</a:t>
          </a:r>
        </a:p>
      </dgm:t>
    </dgm:pt>
    <dgm:pt modelId="{8B3268DA-C97C-4635-9D7D-022FA449DE5D}" type="parTrans" cxnId="{35FCB98A-51FD-419B-A2D9-8F7167AFAF0B}">
      <dgm:prSet/>
      <dgm:spPr/>
      <dgm:t>
        <a:bodyPr/>
        <a:lstStyle/>
        <a:p>
          <a:endParaRPr lang="en-US"/>
        </a:p>
      </dgm:t>
    </dgm:pt>
    <dgm:pt modelId="{8A0F5C00-7ED8-4E0D-BD05-14F043D9916A}" type="sibTrans" cxnId="{35FCB98A-51FD-419B-A2D9-8F7167AFAF0B}">
      <dgm:prSet/>
      <dgm:spPr/>
      <dgm:t>
        <a:bodyPr/>
        <a:lstStyle/>
        <a:p>
          <a:endParaRPr lang="en-US"/>
        </a:p>
      </dgm:t>
    </dgm:pt>
    <dgm:pt modelId="{73DF3E2C-0688-4BC1-B05E-2D1B5440983C}" type="pres">
      <dgm:prSet presAssocID="{1E6568E3-556F-47DE-88ED-5C5177E10FE6}" presName="compositeShape" presStyleCnt="0">
        <dgm:presLayoutVars>
          <dgm:chMax val="7"/>
          <dgm:dir/>
          <dgm:resizeHandles val="exact"/>
        </dgm:presLayoutVars>
      </dgm:prSet>
      <dgm:spPr/>
    </dgm:pt>
    <dgm:pt modelId="{0C8DDDAB-38E7-45AB-AED7-093F1B1C899B}" type="pres">
      <dgm:prSet presAssocID="{7E99077D-00B1-4ABB-8167-8AA7D370E7AB}" presName="circ1" presStyleLbl="vennNode1" presStyleIdx="0" presStyleCnt="3"/>
      <dgm:spPr/>
    </dgm:pt>
    <dgm:pt modelId="{47A3F572-ED93-4B29-B144-957C45117028}" type="pres">
      <dgm:prSet presAssocID="{7E99077D-00B1-4ABB-8167-8AA7D370E7A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274D181-D1E4-4A8F-A611-A877AC7507CA}" type="pres">
      <dgm:prSet presAssocID="{6A5CEAE8-CFE2-44E8-86D8-C23B74B9582E}" presName="circ2" presStyleLbl="vennNode1" presStyleIdx="1" presStyleCnt="3"/>
      <dgm:spPr/>
    </dgm:pt>
    <dgm:pt modelId="{72A17610-3CF5-40E3-9819-852BEF6077DC}" type="pres">
      <dgm:prSet presAssocID="{6A5CEAE8-CFE2-44E8-86D8-C23B74B9582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69E51D1-B1E9-4982-96F8-027D211E02B1}" type="pres">
      <dgm:prSet presAssocID="{675375FE-CFEE-4BFC-A65C-4F2022783CD7}" presName="circ3" presStyleLbl="vennNode1" presStyleIdx="2" presStyleCnt="3"/>
      <dgm:spPr/>
    </dgm:pt>
    <dgm:pt modelId="{FDDDE417-68A7-4117-85B9-A41E9B660975}" type="pres">
      <dgm:prSet presAssocID="{675375FE-CFEE-4BFC-A65C-4F2022783CD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329AD09-DBA9-4EAC-9A23-6D288CECF1FC}" type="presOf" srcId="{7E99077D-00B1-4ABB-8167-8AA7D370E7AB}" destId="{47A3F572-ED93-4B29-B144-957C45117028}" srcOrd="1" destOrd="0" presId="urn:microsoft.com/office/officeart/2005/8/layout/venn1"/>
    <dgm:cxn modelId="{7879A42E-1DEC-427E-BE71-EF0ADFF4D32D}" srcId="{1E6568E3-556F-47DE-88ED-5C5177E10FE6}" destId="{7E99077D-00B1-4ABB-8167-8AA7D370E7AB}" srcOrd="0" destOrd="0" parTransId="{C32A907F-2DD0-4692-998E-44217B64D5EB}" sibTransId="{2552AA09-FFCB-4F8B-84A8-44EEF02DF802}"/>
    <dgm:cxn modelId="{7A772931-1D74-4DC1-9EC4-DB00E617127C}" type="presOf" srcId="{1E6568E3-556F-47DE-88ED-5C5177E10FE6}" destId="{73DF3E2C-0688-4BC1-B05E-2D1B5440983C}" srcOrd="0" destOrd="0" presId="urn:microsoft.com/office/officeart/2005/8/layout/venn1"/>
    <dgm:cxn modelId="{7EEB6E6B-7ECE-493B-870D-2F44EA892A06}" type="presOf" srcId="{675375FE-CFEE-4BFC-A65C-4F2022783CD7}" destId="{869E51D1-B1E9-4982-96F8-027D211E02B1}" srcOrd="0" destOrd="0" presId="urn:microsoft.com/office/officeart/2005/8/layout/venn1"/>
    <dgm:cxn modelId="{33B25D8A-842F-4B10-9491-B944FF6FFF80}" type="presOf" srcId="{6A5CEAE8-CFE2-44E8-86D8-C23B74B9582E}" destId="{7274D181-D1E4-4A8F-A611-A877AC7507CA}" srcOrd="0" destOrd="0" presId="urn:microsoft.com/office/officeart/2005/8/layout/venn1"/>
    <dgm:cxn modelId="{35FCB98A-51FD-419B-A2D9-8F7167AFAF0B}" srcId="{1E6568E3-556F-47DE-88ED-5C5177E10FE6}" destId="{675375FE-CFEE-4BFC-A65C-4F2022783CD7}" srcOrd="2" destOrd="0" parTransId="{8B3268DA-C97C-4635-9D7D-022FA449DE5D}" sibTransId="{8A0F5C00-7ED8-4E0D-BD05-14F043D9916A}"/>
    <dgm:cxn modelId="{A0A41E96-C5D6-40F2-AC56-2C81FF096589}" type="presOf" srcId="{6A5CEAE8-CFE2-44E8-86D8-C23B74B9582E}" destId="{72A17610-3CF5-40E3-9819-852BEF6077DC}" srcOrd="1" destOrd="0" presId="urn:microsoft.com/office/officeart/2005/8/layout/venn1"/>
    <dgm:cxn modelId="{1830B19C-5B4A-4D8D-9E42-6805736A5BDE}" srcId="{1E6568E3-556F-47DE-88ED-5C5177E10FE6}" destId="{6A5CEAE8-CFE2-44E8-86D8-C23B74B9582E}" srcOrd="1" destOrd="0" parTransId="{8C2D392F-77E3-4833-8310-415E5CF7510A}" sibTransId="{25845873-F35D-4D6C-BA0D-F41856E59009}"/>
    <dgm:cxn modelId="{04D072CE-5283-4DB6-A3DF-027C725E60DD}" type="presOf" srcId="{675375FE-CFEE-4BFC-A65C-4F2022783CD7}" destId="{FDDDE417-68A7-4117-85B9-A41E9B660975}" srcOrd="1" destOrd="0" presId="urn:microsoft.com/office/officeart/2005/8/layout/venn1"/>
    <dgm:cxn modelId="{75A2CAF9-C80A-4372-A556-F6ABF8C0DA1A}" type="presOf" srcId="{7E99077D-00B1-4ABB-8167-8AA7D370E7AB}" destId="{0C8DDDAB-38E7-45AB-AED7-093F1B1C899B}" srcOrd="0" destOrd="0" presId="urn:microsoft.com/office/officeart/2005/8/layout/venn1"/>
    <dgm:cxn modelId="{BE84414E-B476-4BF9-B89C-DAF0AC3B6598}" type="presParOf" srcId="{73DF3E2C-0688-4BC1-B05E-2D1B5440983C}" destId="{0C8DDDAB-38E7-45AB-AED7-093F1B1C899B}" srcOrd="0" destOrd="0" presId="urn:microsoft.com/office/officeart/2005/8/layout/venn1"/>
    <dgm:cxn modelId="{92419146-5234-4257-9F8A-A0F40C73CC89}" type="presParOf" srcId="{73DF3E2C-0688-4BC1-B05E-2D1B5440983C}" destId="{47A3F572-ED93-4B29-B144-957C45117028}" srcOrd="1" destOrd="0" presId="urn:microsoft.com/office/officeart/2005/8/layout/venn1"/>
    <dgm:cxn modelId="{D77A8C40-E910-4801-8EB6-16E0F88B895B}" type="presParOf" srcId="{73DF3E2C-0688-4BC1-B05E-2D1B5440983C}" destId="{7274D181-D1E4-4A8F-A611-A877AC7507CA}" srcOrd="2" destOrd="0" presId="urn:microsoft.com/office/officeart/2005/8/layout/venn1"/>
    <dgm:cxn modelId="{2F3DF35E-AD8D-40CE-A5A4-9CC2B562F0EA}" type="presParOf" srcId="{73DF3E2C-0688-4BC1-B05E-2D1B5440983C}" destId="{72A17610-3CF5-40E3-9819-852BEF6077DC}" srcOrd="3" destOrd="0" presId="urn:microsoft.com/office/officeart/2005/8/layout/venn1"/>
    <dgm:cxn modelId="{D466F380-DE76-48A2-A02F-EF360450A403}" type="presParOf" srcId="{73DF3E2C-0688-4BC1-B05E-2D1B5440983C}" destId="{869E51D1-B1E9-4982-96F8-027D211E02B1}" srcOrd="4" destOrd="0" presId="urn:microsoft.com/office/officeart/2005/8/layout/venn1"/>
    <dgm:cxn modelId="{B99844E8-6248-4203-9F78-4C424CDBE160}" type="presParOf" srcId="{73DF3E2C-0688-4BC1-B05E-2D1B5440983C}" destId="{FDDDE417-68A7-4117-85B9-A41E9B66097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DDDAB-38E7-45AB-AED7-093F1B1C899B}">
      <dsp:nvSpPr>
        <dsp:cNvPr id="0" name=""/>
        <dsp:cNvSpPr/>
      </dsp:nvSpPr>
      <dsp:spPr>
        <a:xfrm>
          <a:off x="3236780" y="96724"/>
          <a:ext cx="4642756" cy="464275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Diabetic kidney disease</a:t>
          </a:r>
        </a:p>
      </dsp:txBody>
      <dsp:txXfrm>
        <a:off x="3855814" y="909206"/>
        <a:ext cx="3404688" cy="2089240"/>
      </dsp:txXfrm>
    </dsp:sp>
    <dsp:sp modelId="{7274D181-D1E4-4A8F-A611-A877AC7507CA}">
      <dsp:nvSpPr>
        <dsp:cNvPr id="0" name=""/>
        <dsp:cNvSpPr/>
      </dsp:nvSpPr>
      <dsp:spPr>
        <a:xfrm>
          <a:off x="4912042" y="2998447"/>
          <a:ext cx="4642756" cy="464275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Immune response</a:t>
          </a:r>
        </a:p>
      </dsp:txBody>
      <dsp:txXfrm>
        <a:off x="6331951" y="4197825"/>
        <a:ext cx="2785654" cy="2553516"/>
      </dsp:txXfrm>
    </dsp:sp>
    <dsp:sp modelId="{869E51D1-B1E9-4982-96F8-027D211E02B1}">
      <dsp:nvSpPr>
        <dsp:cNvPr id="0" name=""/>
        <dsp:cNvSpPr/>
      </dsp:nvSpPr>
      <dsp:spPr>
        <a:xfrm>
          <a:off x="1561519" y="2998447"/>
          <a:ext cx="4642756" cy="464275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Glomerular endothelial cells</a:t>
          </a:r>
        </a:p>
      </dsp:txBody>
      <dsp:txXfrm>
        <a:off x="1998712" y="4197825"/>
        <a:ext cx="2785654" cy="2553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870605"/>
            <a:ext cx="16459200" cy="3979333"/>
          </a:xfrm>
        </p:spPr>
        <p:txBody>
          <a:bodyPr anchor="b"/>
          <a:lstStyle>
            <a:lvl1pPr algn="ctr">
              <a:defRPr sz="1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003397"/>
            <a:ext cx="16459200" cy="2759603"/>
          </a:xfrm>
        </p:spPr>
        <p:txBody>
          <a:bodyPr/>
          <a:lstStyle>
            <a:lvl1pPr marL="0" indent="0" algn="ctr">
              <a:buNone/>
              <a:defRPr sz="4000"/>
            </a:lvl1pPr>
            <a:lvl2pPr marL="762015" indent="0" algn="ctr">
              <a:buNone/>
              <a:defRPr sz="3333"/>
            </a:lvl2pPr>
            <a:lvl3pPr marL="1524030" indent="0" algn="ctr">
              <a:buNone/>
              <a:defRPr sz="3000"/>
            </a:lvl3pPr>
            <a:lvl4pPr marL="2286046" indent="0" algn="ctr">
              <a:buNone/>
              <a:defRPr sz="2667"/>
            </a:lvl4pPr>
            <a:lvl5pPr marL="3048061" indent="0" algn="ctr">
              <a:buNone/>
              <a:defRPr sz="2667"/>
            </a:lvl5pPr>
            <a:lvl6pPr marL="3810076" indent="0" algn="ctr">
              <a:buNone/>
              <a:defRPr sz="2667"/>
            </a:lvl6pPr>
            <a:lvl7pPr marL="4572091" indent="0" algn="ctr">
              <a:buNone/>
              <a:defRPr sz="2667"/>
            </a:lvl7pPr>
            <a:lvl8pPr marL="5334107" indent="0" algn="ctr">
              <a:buNone/>
              <a:defRPr sz="2667"/>
            </a:lvl8pPr>
            <a:lvl9pPr marL="6096122" indent="0" algn="ctr">
              <a:buNone/>
              <a:defRPr sz="26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9269-045E-4FE6-BB22-E74FD0C06C7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F965-52CD-4C5A-9460-E1E4C8E6D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2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9269-045E-4FE6-BB22-E74FD0C06C7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F965-52CD-4C5A-9460-E1E4C8E6D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9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0" y="608542"/>
            <a:ext cx="4732020" cy="968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608542"/>
            <a:ext cx="13921740" cy="96863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9269-045E-4FE6-BB22-E74FD0C06C7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F965-52CD-4C5A-9460-E1E4C8E6D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9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9269-045E-4FE6-BB22-E74FD0C06C7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F965-52CD-4C5A-9460-E1E4C8E6D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1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0" y="2849564"/>
            <a:ext cx="18928080" cy="4754562"/>
          </a:xfrm>
        </p:spPr>
        <p:txBody>
          <a:bodyPr anchor="b"/>
          <a:lstStyle>
            <a:lvl1pPr>
              <a:defRPr sz="1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0" y="7649106"/>
            <a:ext cx="18928080" cy="2500312"/>
          </a:xfrm>
        </p:spPr>
        <p:txBody>
          <a:bodyPr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762015" indent="0">
              <a:buNone/>
              <a:defRPr sz="3333">
                <a:solidFill>
                  <a:schemeClr val="tx1">
                    <a:tint val="75000"/>
                  </a:schemeClr>
                </a:solidFill>
              </a:defRPr>
            </a:lvl2pPr>
            <a:lvl3pPr marL="152403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228604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4pPr>
            <a:lvl5pPr marL="3048061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5pPr>
            <a:lvl6pPr marL="38100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6pPr>
            <a:lvl7pPr marL="4572091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7pPr>
            <a:lvl8pPr marL="5334107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8pPr>
            <a:lvl9pPr marL="6096122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9269-045E-4FE6-BB22-E74FD0C06C7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F965-52CD-4C5A-9460-E1E4C8E6D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9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3042708"/>
            <a:ext cx="9326880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3042708"/>
            <a:ext cx="9326880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9269-045E-4FE6-BB22-E74FD0C06C7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F965-52CD-4C5A-9460-E1E4C8E6D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5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608542"/>
            <a:ext cx="18928080" cy="2209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19" y="2801938"/>
            <a:ext cx="9284017" cy="1373187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15" indent="0">
              <a:buNone/>
              <a:defRPr sz="3333" b="1"/>
            </a:lvl2pPr>
            <a:lvl3pPr marL="1524030" indent="0">
              <a:buNone/>
              <a:defRPr sz="3000" b="1"/>
            </a:lvl3pPr>
            <a:lvl4pPr marL="2286046" indent="0">
              <a:buNone/>
              <a:defRPr sz="2667" b="1"/>
            </a:lvl4pPr>
            <a:lvl5pPr marL="3048061" indent="0">
              <a:buNone/>
              <a:defRPr sz="2667" b="1"/>
            </a:lvl5pPr>
            <a:lvl6pPr marL="3810076" indent="0">
              <a:buNone/>
              <a:defRPr sz="2667" b="1"/>
            </a:lvl6pPr>
            <a:lvl7pPr marL="4572091" indent="0">
              <a:buNone/>
              <a:defRPr sz="2667" b="1"/>
            </a:lvl7pPr>
            <a:lvl8pPr marL="5334107" indent="0">
              <a:buNone/>
              <a:defRPr sz="2667" b="1"/>
            </a:lvl8pPr>
            <a:lvl9pPr marL="6096122" indent="0">
              <a:buNone/>
              <a:defRPr sz="2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19" y="4175125"/>
            <a:ext cx="9284017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0" y="2801938"/>
            <a:ext cx="9329738" cy="1373187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15" indent="0">
              <a:buNone/>
              <a:defRPr sz="3333" b="1"/>
            </a:lvl2pPr>
            <a:lvl3pPr marL="1524030" indent="0">
              <a:buNone/>
              <a:defRPr sz="3000" b="1"/>
            </a:lvl3pPr>
            <a:lvl4pPr marL="2286046" indent="0">
              <a:buNone/>
              <a:defRPr sz="2667" b="1"/>
            </a:lvl4pPr>
            <a:lvl5pPr marL="3048061" indent="0">
              <a:buNone/>
              <a:defRPr sz="2667" b="1"/>
            </a:lvl5pPr>
            <a:lvl6pPr marL="3810076" indent="0">
              <a:buNone/>
              <a:defRPr sz="2667" b="1"/>
            </a:lvl6pPr>
            <a:lvl7pPr marL="4572091" indent="0">
              <a:buNone/>
              <a:defRPr sz="2667" b="1"/>
            </a:lvl7pPr>
            <a:lvl8pPr marL="5334107" indent="0">
              <a:buNone/>
              <a:defRPr sz="2667" b="1"/>
            </a:lvl8pPr>
            <a:lvl9pPr marL="6096122" indent="0">
              <a:buNone/>
              <a:defRPr sz="2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0" y="4175125"/>
            <a:ext cx="9329738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9269-045E-4FE6-BB22-E74FD0C06C7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F965-52CD-4C5A-9460-E1E4C8E6D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6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9269-045E-4FE6-BB22-E74FD0C06C7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F965-52CD-4C5A-9460-E1E4C8E6D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0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9269-045E-4FE6-BB22-E74FD0C06C7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F965-52CD-4C5A-9460-E1E4C8E6D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0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762000"/>
            <a:ext cx="7078027" cy="2667000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1645709"/>
            <a:ext cx="11109960" cy="8122708"/>
          </a:xfrm>
        </p:spPr>
        <p:txBody>
          <a:bodyPr/>
          <a:lstStyle>
            <a:lvl1pPr>
              <a:defRPr sz="5333"/>
            </a:lvl1pPr>
            <a:lvl2pPr>
              <a:defRPr sz="4667"/>
            </a:lvl2pPr>
            <a:lvl3pPr>
              <a:defRPr sz="4000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3429000"/>
            <a:ext cx="7078027" cy="6352647"/>
          </a:xfrm>
        </p:spPr>
        <p:txBody>
          <a:bodyPr/>
          <a:lstStyle>
            <a:lvl1pPr marL="0" indent="0">
              <a:buNone/>
              <a:defRPr sz="2667"/>
            </a:lvl1pPr>
            <a:lvl2pPr marL="762015" indent="0">
              <a:buNone/>
              <a:defRPr sz="2333"/>
            </a:lvl2pPr>
            <a:lvl3pPr marL="1524030" indent="0">
              <a:buNone/>
              <a:defRPr sz="2000"/>
            </a:lvl3pPr>
            <a:lvl4pPr marL="2286046" indent="0">
              <a:buNone/>
              <a:defRPr sz="1667"/>
            </a:lvl4pPr>
            <a:lvl5pPr marL="3048061" indent="0">
              <a:buNone/>
              <a:defRPr sz="1667"/>
            </a:lvl5pPr>
            <a:lvl6pPr marL="3810076" indent="0">
              <a:buNone/>
              <a:defRPr sz="1667"/>
            </a:lvl6pPr>
            <a:lvl7pPr marL="4572091" indent="0">
              <a:buNone/>
              <a:defRPr sz="1667"/>
            </a:lvl7pPr>
            <a:lvl8pPr marL="5334107" indent="0">
              <a:buNone/>
              <a:defRPr sz="1667"/>
            </a:lvl8pPr>
            <a:lvl9pPr marL="6096122" indent="0">
              <a:buNone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9269-045E-4FE6-BB22-E74FD0C06C7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F965-52CD-4C5A-9460-E1E4C8E6D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9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762000"/>
            <a:ext cx="7078027" cy="2667000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1645709"/>
            <a:ext cx="11109960" cy="8122708"/>
          </a:xfrm>
        </p:spPr>
        <p:txBody>
          <a:bodyPr anchor="t"/>
          <a:lstStyle>
            <a:lvl1pPr marL="0" indent="0">
              <a:buNone/>
              <a:defRPr sz="5333"/>
            </a:lvl1pPr>
            <a:lvl2pPr marL="762015" indent="0">
              <a:buNone/>
              <a:defRPr sz="4667"/>
            </a:lvl2pPr>
            <a:lvl3pPr marL="1524030" indent="0">
              <a:buNone/>
              <a:defRPr sz="4000"/>
            </a:lvl3pPr>
            <a:lvl4pPr marL="2286046" indent="0">
              <a:buNone/>
              <a:defRPr sz="3333"/>
            </a:lvl4pPr>
            <a:lvl5pPr marL="3048061" indent="0">
              <a:buNone/>
              <a:defRPr sz="3333"/>
            </a:lvl5pPr>
            <a:lvl6pPr marL="3810076" indent="0">
              <a:buNone/>
              <a:defRPr sz="3333"/>
            </a:lvl6pPr>
            <a:lvl7pPr marL="4572091" indent="0">
              <a:buNone/>
              <a:defRPr sz="3333"/>
            </a:lvl7pPr>
            <a:lvl8pPr marL="5334107" indent="0">
              <a:buNone/>
              <a:defRPr sz="3333"/>
            </a:lvl8pPr>
            <a:lvl9pPr marL="6096122" indent="0">
              <a:buNone/>
              <a:defRPr sz="3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3429000"/>
            <a:ext cx="7078027" cy="6352647"/>
          </a:xfrm>
        </p:spPr>
        <p:txBody>
          <a:bodyPr/>
          <a:lstStyle>
            <a:lvl1pPr marL="0" indent="0">
              <a:buNone/>
              <a:defRPr sz="2667"/>
            </a:lvl1pPr>
            <a:lvl2pPr marL="762015" indent="0">
              <a:buNone/>
              <a:defRPr sz="2333"/>
            </a:lvl2pPr>
            <a:lvl3pPr marL="1524030" indent="0">
              <a:buNone/>
              <a:defRPr sz="2000"/>
            </a:lvl3pPr>
            <a:lvl4pPr marL="2286046" indent="0">
              <a:buNone/>
              <a:defRPr sz="1667"/>
            </a:lvl4pPr>
            <a:lvl5pPr marL="3048061" indent="0">
              <a:buNone/>
              <a:defRPr sz="1667"/>
            </a:lvl5pPr>
            <a:lvl6pPr marL="3810076" indent="0">
              <a:buNone/>
              <a:defRPr sz="1667"/>
            </a:lvl6pPr>
            <a:lvl7pPr marL="4572091" indent="0">
              <a:buNone/>
              <a:defRPr sz="1667"/>
            </a:lvl7pPr>
            <a:lvl8pPr marL="5334107" indent="0">
              <a:buNone/>
              <a:defRPr sz="1667"/>
            </a:lvl8pPr>
            <a:lvl9pPr marL="6096122" indent="0">
              <a:buNone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9269-045E-4FE6-BB22-E74FD0C06C7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F965-52CD-4C5A-9460-E1E4C8E6D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608542"/>
            <a:ext cx="18928080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3042708"/>
            <a:ext cx="18928080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0593917"/>
            <a:ext cx="493776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59269-045E-4FE6-BB22-E74FD0C06C7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0593917"/>
            <a:ext cx="740664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0593917"/>
            <a:ext cx="493776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DF965-52CD-4C5A-9460-E1E4C8E6D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9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24030" rtl="0" eaLnBrk="1" latinLnBrk="0" hangingPunct="1">
        <a:lnSpc>
          <a:spcPct val="90000"/>
        </a:lnSpc>
        <a:spcBef>
          <a:spcPct val="0"/>
        </a:spcBef>
        <a:buNone/>
        <a:defRPr sz="7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008" indent="-381008" algn="l" defTabSz="152403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4667" kern="1200">
          <a:solidFill>
            <a:schemeClr val="tx1"/>
          </a:solidFill>
          <a:latin typeface="+mn-lt"/>
          <a:ea typeface="+mn-ea"/>
          <a:cs typeface="+mn-cs"/>
        </a:defRPr>
      </a:lvl1pPr>
      <a:lvl2pPr marL="1143023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905038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3pPr>
      <a:lvl4pPr marL="2667053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429069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4191084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953099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114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477130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15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3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04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06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07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09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4107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6122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CC5D49A2-7FCF-5DB6-6C16-7FC8B173BAE7}"/>
              </a:ext>
            </a:extLst>
          </p:cNvPr>
          <p:cNvGrpSpPr/>
          <p:nvPr/>
        </p:nvGrpSpPr>
        <p:grpSpPr>
          <a:xfrm>
            <a:off x="233835" y="76679"/>
            <a:ext cx="23040032" cy="11353321"/>
            <a:chOff x="268286" y="0"/>
            <a:chExt cx="23040032" cy="11353321"/>
          </a:xfrm>
        </p:grpSpPr>
        <p:graphicFrame>
          <p:nvGraphicFramePr>
            <p:cNvPr id="49" name="Diagram 48">
              <a:extLst>
                <a:ext uri="{FF2B5EF4-FFF2-40B4-BE49-F238E27FC236}">
                  <a16:creationId xmlns:a16="http://schemas.microsoft.com/office/drawing/2014/main" id="{C66D5BDB-B665-6879-0FA9-261A5957DDE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30491291"/>
                </p:ext>
              </p:extLst>
            </p:nvPr>
          </p:nvGraphicFramePr>
          <p:xfrm>
            <a:off x="12192000" y="1399246"/>
            <a:ext cx="11116318" cy="773792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25B99987-623C-A6E1-9D0F-A3671B035C09}"/>
                </a:ext>
              </a:extLst>
            </p:cNvPr>
            <p:cNvSpPr/>
            <p:nvPr/>
          </p:nvSpPr>
          <p:spPr>
            <a:xfrm>
              <a:off x="268286" y="0"/>
              <a:ext cx="2580640" cy="262128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sz="2000" b="1" dirty="0"/>
                <a:t>ANGPT-2, VEGFA, CCL11, EPHB4, ITGB1, REN, IL27</a:t>
              </a:r>
            </a:p>
            <a:p>
              <a:pPr algn="ctr"/>
              <a:endParaRPr lang="en-US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1D6E988F-B98B-5189-EFA2-F6358E9152DA}"/>
                </a:ext>
              </a:extLst>
            </p:cNvPr>
            <p:cNvSpPr/>
            <p:nvPr/>
          </p:nvSpPr>
          <p:spPr>
            <a:xfrm>
              <a:off x="3008774" y="0"/>
              <a:ext cx="2580640" cy="262128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sz="2000" b="1" dirty="0"/>
                <a:t>GZMA, NR3C1, CTLA4, ITGB1, LGALS1, RIPK2</a:t>
              </a:r>
            </a:p>
            <a:p>
              <a:pPr algn="ctr"/>
              <a:endParaRPr lang="en-US" dirty="0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5E3F811-8BAD-BD30-61C1-B47A692C7068}"/>
                </a:ext>
              </a:extLst>
            </p:cNvPr>
            <p:cNvSpPr/>
            <p:nvPr/>
          </p:nvSpPr>
          <p:spPr>
            <a:xfrm>
              <a:off x="268286" y="2880360"/>
              <a:ext cx="2580640" cy="2621280"/>
            </a:xfrm>
            <a:prstGeom prst="roundRect">
              <a:avLst/>
            </a:prstGeom>
            <a:solidFill>
              <a:srgbClr val="B0E36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  <a:p>
              <a:pPr algn="ctr"/>
              <a:endParaRPr lang="en-US" dirty="0"/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ANGPT-2, SPI1, EGFR, FGF20, VEGFA, HK1, CCN5, GLYPICAN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52F64CC9-5A24-6223-19CA-46E1F656178A}"/>
                </a:ext>
              </a:extLst>
            </p:cNvPr>
            <p:cNvSpPr/>
            <p:nvPr/>
          </p:nvSpPr>
          <p:spPr>
            <a:xfrm>
              <a:off x="5778312" y="6205"/>
              <a:ext cx="2580640" cy="262128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sz="2800" b="1" dirty="0"/>
            </a:p>
            <a:p>
              <a:pPr algn="ctr"/>
              <a:endParaRPr lang="en-US" sz="2800" b="1" dirty="0"/>
            </a:p>
            <a:p>
              <a:pPr algn="ctr"/>
              <a:endParaRPr lang="en-US" sz="2800" b="1" dirty="0"/>
            </a:p>
            <a:p>
              <a:pPr algn="ctr"/>
              <a:r>
                <a:rPr lang="en-US" sz="2000" b="1" dirty="0"/>
                <a:t>SNAP23, ITGB1, VEGFA</a:t>
              </a:r>
            </a:p>
            <a:p>
              <a:pPr algn="ctr"/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E8FB9CC6-B418-6D41-F75B-411F928C4EA8}"/>
                </a:ext>
              </a:extLst>
            </p:cNvPr>
            <p:cNvSpPr/>
            <p:nvPr/>
          </p:nvSpPr>
          <p:spPr>
            <a:xfrm>
              <a:off x="3004426" y="2880360"/>
              <a:ext cx="2580640" cy="2621280"/>
            </a:xfrm>
            <a:prstGeom prst="roundRect">
              <a:avLst/>
            </a:prstGeom>
            <a:solidFill>
              <a:srgbClr val="F39FA5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VEGFA, NR3C1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9B25DEAF-8759-E973-CC29-0AD35DF716D9}"/>
                </a:ext>
              </a:extLst>
            </p:cNvPr>
            <p:cNvSpPr/>
            <p:nvPr/>
          </p:nvSpPr>
          <p:spPr>
            <a:xfrm>
              <a:off x="5778312" y="2886565"/>
              <a:ext cx="2580640" cy="2621280"/>
            </a:xfrm>
            <a:prstGeom prst="roundRect">
              <a:avLst/>
            </a:prstGeom>
            <a:solidFill>
              <a:srgbClr val="CAACE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  <a:p>
              <a:pPr algn="ctr"/>
              <a:endParaRPr lang="en-US" dirty="0"/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IL-10, EGFR, FCER2, VEGFA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32F541F-E9F0-00FC-6969-4063044C4543}"/>
                </a:ext>
              </a:extLst>
            </p:cNvPr>
            <p:cNvSpPr/>
            <p:nvPr/>
          </p:nvSpPr>
          <p:spPr>
            <a:xfrm>
              <a:off x="8498968" y="5760720"/>
              <a:ext cx="2580640" cy="2621280"/>
            </a:xfrm>
            <a:prstGeom prst="roundRect">
              <a:avLst/>
            </a:prstGeom>
            <a:solidFill>
              <a:srgbClr val="ADA7F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  <a:p>
              <a:pPr algn="ctr"/>
              <a:endParaRPr lang="en-US" dirty="0"/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HK1, SUCNR1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818B06BF-F419-1AE9-8102-211A90BDB3DD}"/>
                </a:ext>
              </a:extLst>
            </p:cNvPr>
            <p:cNvSpPr/>
            <p:nvPr/>
          </p:nvSpPr>
          <p:spPr>
            <a:xfrm>
              <a:off x="8498968" y="0"/>
              <a:ext cx="2580640" cy="262128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sz="2000" b="1" dirty="0"/>
                <a:t>CCN5, SNAI2, CD226, CD80, EGFR, FOXF1, ITGB1, VEGFA, ABL2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FBD20917-E27F-CE5D-AC66-B9A225330383}"/>
                </a:ext>
              </a:extLst>
            </p:cNvPr>
            <p:cNvSpPr/>
            <p:nvPr/>
          </p:nvSpPr>
          <p:spPr>
            <a:xfrm>
              <a:off x="11250592" y="20320"/>
              <a:ext cx="2580640" cy="2621280"/>
            </a:xfrm>
            <a:prstGeom prst="roundRect">
              <a:avLst/>
            </a:prstGeom>
            <a:solidFill>
              <a:srgbClr val="F2BCE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  <a:p>
              <a:pPr algn="ctr"/>
              <a:endParaRPr lang="en-US" sz="2000" u="sng" dirty="0"/>
            </a:p>
            <a:p>
              <a:pPr algn="ctr"/>
              <a:endParaRPr lang="en-US" sz="2000" u="sng" dirty="0"/>
            </a:p>
            <a:p>
              <a:pPr algn="ctr"/>
              <a:endParaRPr lang="en-US" sz="2000" u="sng" dirty="0"/>
            </a:p>
            <a:p>
              <a:pPr algn="ctr"/>
              <a:endParaRPr lang="en-US" dirty="0"/>
            </a:p>
            <a:p>
              <a:pPr algn="ctr"/>
              <a:r>
                <a:rPr lang="en-US" sz="2000" b="1" dirty="0"/>
                <a:t>ANGPT-2, CCL11, CCL1, CCL22, ITGB1, RIPK2, SUCNR1, SNAI2, VEGFA</a:t>
              </a:r>
            </a:p>
            <a:p>
              <a:pPr algn="ctr"/>
              <a:endParaRPr lang="en-US" dirty="0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684C36AB-8304-58B2-9FE4-E402533A66F9}"/>
                </a:ext>
              </a:extLst>
            </p:cNvPr>
            <p:cNvSpPr/>
            <p:nvPr/>
          </p:nvSpPr>
          <p:spPr>
            <a:xfrm>
              <a:off x="8498968" y="2880360"/>
              <a:ext cx="2580640" cy="26212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  <a:p>
              <a:pPr algn="ctr"/>
              <a:endParaRPr lang="en-US" dirty="0"/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GZMA, EGFR, SUV39H2, PRDX3, ABL2, GPX3</a:t>
              </a:r>
            </a:p>
            <a:p>
              <a:pPr algn="ctr"/>
              <a:endParaRPr lang="en-US" dirty="0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3C4B0BAA-0D2C-B1E3-1A17-79DE6ACC512D}"/>
                </a:ext>
              </a:extLst>
            </p:cNvPr>
            <p:cNvSpPr/>
            <p:nvPr/>
          </p:nvSpPr>
          <p:spPr>
            <a:xfrm>
              <a:off x="11250592" y="2880360"/>
              <a:ext cx="2580640" cy="2621280"/>
            </a:xfrm>
            <a:prstGeom prst="roundRect">
              <a:avLst/>
            </a:prstGeom>
            <a:solidFill>
              <a:srgbClr val="FFDC6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b="1" dirty="0"/>
                <a:t>CCL11, CCL1, CCL22, DDX58, GSDMD, HK1, SPI1, CD226, IL10, NFKBIA, SERPINB1, RIPK2,  SUCNR1, IRF3, ZBTB7B, IL27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EBF8DA36-72DC-D9FD-2D2C-5F7B533186CD}"/>
                </a:ext>
              </a:extLst>
            </p:cNvPr>
            <p:cNvSpPr/>
            <p:nvPr/>
          </p:nvSpPr>
          <p:spPr>
            <a:xfrm>
              <a:off x="11250592" y="5760720"/>
              <a:ext cx="2580640" cy="2621280"/>
            </a:xfrm>
            <a:prstGeom prst="roundRect">
              <a:avLst/>
            </a:prstGeom>
            <a:solidFill>
              <a:srgbClr val="9AD2C3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sz="1601" b="1" dirty="0"/>
                <a:t>ARG1, CCL11, DDX58, GSDMD, HK1, NLCR5, CCL1, CCL22, LGALS1, NFKBIA, SUCNR1, SERPINB1, IRF3, IL27, IL10, FOXF1, IL12, SARM1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2E74E70D-0429-7E92-810B-DF00494260CC}"/>
                </a:ext>
              </a:extLst>
            </p:cNvPr>
            <p:cNvSpPr/>
            <p:nvPr/>
          </p:nvSpPr>
          <p:spPr>
            <a:xfrm>
              <a:off x="320040" y="5760720"/>
              <a:ext cx="2580640" cy="2621280"/>
            </a:xfrm>
            <a:prstGeom prst="roundRect">
              <a:avLst/>
            </a:prstGeom>
            <a:solidFill>
              <a:srgbClr val="FBB5B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  <a:p>
              <a:pPr algn="ctr"/>
              <a:endParaRPr lang="en-US" dirty="0"/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NFKBIA, VEGFA, FCER2, SPI1, IL-10</a:t>
              </a:r>
            </a:p>
            <a:p>
              <a:pPr algn="ctr"/>
              <a:endParaRPr lang="en-US" dirty="0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94D5DCC3-9770-3621-87F9-14B1F626D653}"/>
                </a:ext>
              </a:extLst>
            </p:cNvPr>
            <p:cNvSpPr/>
            <p:nvPr/>
          </p:nvSpPr>
          <p:spPr>
            <a:xfrm>
              <a:off x="3037840" y="5760720"/>
              <a:ext cx="2580640" cy="2621280"/>
            </a:xfrm>
            <a:prstGeom prst="roundRect">
              <a:avLst/>
            </a:prstGeom>
            <a:solidFill>
              <a:srgbClr val="A6E5F4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sz="2000" b="1" dirty="0"/>
                <a:t>NLRC5, SPI1, TRIM59, NFKBIA, RIPK2, EGFR, PRDX3, ABL2, IRF3, PSMD10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18D56DAE-3D85-E87B-C324-9801F5D29FB9}"/>
                </a:ext>
              </a:extLst>
            </p:cNvPr>
            <p:cNvSpPr/>
            <p:nvPr/>
          </p:nvSpPr>
          <p:spPr>
            <a:xfrm>
              <a:off x="5699181" y="5760720"/>
              <a:ext cx="2580640" cy="262128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  <a:p>
              <a:pPr algn="ctr"/>
              <a:endParaRPr lang="en-US" sz="2000" u="sng" dirty="0"/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SARM1, NFKBIA, RIPK2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BFB7EF0A-C3CA-B996-5674-864FBCCC52BC}"/>
                </a:ext>
              </a:extLst>
            </p:cNvPr>
            <p:cNvSpPr/>
            <p:nvPr/>
          </p:nvSpPr>
          <p:spPr>
            <a:xfrm>
              <a:off x="3410244" y="471120"/>
              <a:ext cx="1915641" cy="55558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APOPTOSIS</a:t>
              </a:r>
              <a:endPara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B7C33E58-59DF-95DA-9C75-4F9718B6CD13}"/>
                </a:ext>
              </a:extLst>
            </p:cNvPr>
            <p:cNvSpPr/>
            <p:nvPr/>
          </p:nvSpPr>
          <p:spPr>
            <a:xfrm>
              <a:off x="600785" y="464914"/>
              <a:ext cx="1915641" cy="55558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B4C7E7"/>
                  </a:solidFill>
                </a:rPr>
                <a:t>ANGIOGENESIS</a:t>
              </a:r>
              <a:endParaRPr lang="en-US" b="1" dirty="0">
                <a:solidFill>
                  <a:srgbClr val="B4C7E7"/>
                </a:solidFill>
              </a:endParaRP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5BED1BC2-DBF1-6E5A-E19F-386782164A98}"/>
                </a:ext>
              </a:extLst>
            </p:cNvPr>
            <p:cNvSpPr/>
            <p:nvPr/>
          </p:nvSpPr>
          <p:spPr>
            <a:xfrm>
              <a:off x="6110811" y="471118"/>
              <a:ext cx="1915641" cy="55558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b="1" dirty="0">
                  <a:solidFill>
                    <a:schemeClr val="bg1">
                      <a:lumMod val="65000"/>
                    </a:schemeClr>
                  </a:solidFill>
                </a:rPr>
                <a:t>CELL-CELL JUNCTION</a:t>
              </a:r>
              <a:endParaRPr 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89AFA38B-4253-C2E4-3FEE-D36FF949B92B}"/>
                </a:ext>
              </a:extLst>
            </p:cNvPr>
            <p:cNvSpPr/>
            <p:nvPr/>
          </p:nvSpPr>
          <p:spPr>
            <a:xfrm>
              <a:off x="8829868" y="464912"/>
              <a:ext cx="1918840" cy="55558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F4B183"/>
                  </a:solidFill>
                </a:rPr>
                <a:t>CELL ADHESION</a:t>
              </a:r>
              <a:endParaRPr lang="en-US" b="1" dirty="0">
                <a:solidFill>
                  <a:srgbClr val="F4B183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9B081A6A-0609-8295-8E37-2F32D0A6FE42}"/>
                </a:ext>
              </a:extLst>
            </p:cNvPr>
            <p:cNvSpPr/>
            <p:nvPr/>
          </p:nvSpPr>
          <p:spPr>
            <a:xfrm>
              <a:off x="11581492" y="485231"/>
              <a:ext cx="1918840" cy="55558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F2BCE0"/>
                  </a:solidFill>
                </a:rPr>
                <a:t>CHEMOTAXIS</a:t>
              </a:r>
              <a:endParaRPr lang="en-US" b="1" dirty="0">
                <a:solidFill>
                  <a:srgbClr val="F2BCE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2E9AF740-B5D0-B535-00CA-C43312339BF8}"/>
                </a:ext>
              </a:extLst>
            </p:cNvPr>
            <p:cNvSpPr/>
            <p:nvPr/>
          </p:nvSpPr>
          <p:spPr>
            <a:xfrm>
              <a:off x="3289791" y="3290875"/>
              <a:ext cx="1915641" cy="6715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F39FA5"/>
                  </a:solidFill>
                </a:rPr>
                <a:t>VASCULAR PERMEABILITY</a:t>
              </a:r>
              <a:endParaRPr lang="en-US" b="1" dirty="0">
                <a:solidFill>
                  <a:srgbClr val="F39FA5"/>
                </a:solidFill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02E809DD-7FCE-EB4D-73E9-7AF3A2815027}"/>
                </a:ext>
              </a:extLst>
            </p:cNvPr>
            <p:cNvSpPr/>
            <p:nvPr/>
          </p:nvSpPr>
          <p:spPr>
            <a:xfrm>
              <a:off x="590625" y="3290874"/>
              <a:ext cx="1915641" cy="67152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b="1" dirty="0">
                  <a:solidFill>
                    <a:srgbClr val="B0E26C"/>
                  </a:solidFill>
                </a:rPr>
                <a:t>GROWTH FACTOR SIGNALING</a:t>
              </a:r>
              <a:endParaRPr lang="en-US" sz="1400" b="1" dirty="0">
                <a:solidFill>
                  <a:srgbClr val="B0E26C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26F9434A-E1CD-966C-7FAF-BDCC99B107D9}"/>
                </a:ext>
              </a:extLst>
            </p:cNvPr>
            <p:cNvSpPr/>
            <p:nvPr/>
          </p:nvSpPr>
          <p:spPr>
            <a:xfrm>
              <a:off x="6110811" y="3297079"/>
              <a:ext cx="1915641" cy="67152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CAACE2"/>
                  </a:solidFill>
                </a:rPr>
                <a:t>NITRIC OXIDE RESPONSE</a:t>
              </a:r>
              <a:endParaRPr lang="en-US" b="1" dirty="0">
                <a:solidFill>
                  <a:srgbClr val="CAACE2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C6A3B4C-49BD-D18C-171D-2C0A42C37002}"/>
                </a:ext>
              </a:extLst>
            </p:cNvPr>
            <p:cNvSpPr/>
            <p:nvPr/>
          </p:nvSpPr>
          <p:spPr>
            <a:xfrm>
              <a:off x="8831467" y="3290873"/>
              <a:ext cx="1915641" cy="67152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C5E0B4"/>
                  </a:solidFill>
                </a:rPr>
                <a:t>OXIDATIVE STRESS</a:t>
              </a:r>
              <a:endParaRPr lang="en-US" b="1" dirty="0">
                <a:solidFill>
                  <a:srgbClr val="C5E0B4"/>
                </a:solidFill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ADD83EDC-3CC1-2B57-AF80-692E2208C1C8}"/>
                </a:ext>
              </a:extLst>
            </p:cNvPr>
            <p:cNvSpPr/>
            <p:nvPr/>
          </p:nvSpPr>
          <p:spPr>
            <a:xfrm>
              <a:off x="11583091" y="3093236"/>
              <a:ext cx="1915641" cy="67152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FFDC6D"/>
                  </a:solidFill>
                </a:rPr>
                <a:t>CYTOKINE RESPONSE</a:t>
              </a:r>
              <a:endParaRPr lang="en-US" b="1" dirty="0">
                <a:solidFill>
                  <a:srgbClr val="FFDC6D"/>
                </a:solidFill>
              </a:endParaRP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9B48B3FF-FC77-9125-115E-A79078597546}"/>
                </a:ext>
              </a:extLst>
            </p:cNvPr>
            <p:cNvSpPr/>
            <p:nvPr/>
          </p:nvSpPr>
          <p:spPr>
            <a:xfrm>
              <a:off x="652539" y="6119150"/>
              <a:ext cx="1915641" cy="6499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FBABB6"/>
                  </a:solidFill>
                </a:rPr>
                <a:t>MACROPHAGE SIGNALING</a:t>
              </a:r>
              <a:endParaRPr lang="en-US" b="1" dirty="0">
                <a:solidFill>
                  <a:srgbClr val="FBABB6"/>
                </a:solidFill>
              </a:endParaRP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58E8653E-503A-E52B-AB63-448AB91B3E1F}"/>
                </a:ext>
              </a:extLst>
            </p:cNvPr>
            <p:cNvSpPr/>
            <p:nvPr/>
          </p:nvSpPr>
          <p:spPr>
            <a:xfrm>
              <a:off x="3370339" y="6119150"/>
              <a:ext cx="1915641" cy="6499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A6E5F4"/>
                  </a:solidFill>
                </a:rPr>
                <a:t>NFkB FACTOR ACTIVITY</a:t>
              </a:r>
              <a:endParaRPr lang="en-US" b="1" dirty="0">
                <a:solidFill>
                  <a:srgbClr val="A6E5F4"/>
                </a:solidFill>
              </a:endParaRP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7E5118E2-4F63-AD43-A3BC-340CF1214099}"/>
                </a:ext>
              </a:extLst>
            </p:cNvPr>
            <p:cNvSpPr/>
            <p:nvPr/>
          </p:nvSpPr>
          <p:spPr>
            <a:xfrm>
              <a:off x="6103924" y="6119150"/>
              <a:ext cx="1915641" cy="6499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F8CBAD"/>
                  </a:solidFill>
                </a:rPr>
                <a:t>TLR</a:t>
              </a:r>
              <a:r>
                <a:rPr lang="en-US" sz="2000" b="1" dirty="0">
                  <a:solidFill>
                    <a:srgbClr val="A6E5F4"/>
                  </a:solidFill>
                </a:rPr>
                <a:t> </a:t>
              </a:r>
              <a:r>
                <a:rPr lang="en-US" sz="2000" b="1" dirty="0">
                  <a:solidFill>
                    <a:srgbClr val="F8CBAD"/>
                  </a:solidFill>
                </a:rPr>
                <a:t>SIGNALING</a:t>
              </a:r>
              <a:endParaRPr lang="en-US" b="1" dirty="0">
                <a:solidFill>
                  <a:srgbClr val="F8CBAD"/>
                </a:solidFill>
              </a:endParaRP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F78372E6-3AAC-21CE-4BD6-574F5C0BA34A}"/>
                </a:ext>
              </a:extLst>
            </p:cNvPr>
            <p:cNvSpPr/>
            <p:nvPr/>
          </p:nvSpPr>
          <p:spPr>
            <a:xfrm>
              <a:off x="8831466" y="6119150"/>
              <a:ext cx="1915641" cy="6499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ADA7FB"/>
                  </a:solidFill>
                </a:rPr>
                <a:t>GLUCOSE METABOLISM</a:t>
              </a:r>
              <a:endParaRPr lang="en-US" b="1" dirty="0">
                <a:solidFill>
                  <a:srgbClr val="ADA7FB"/>
                </a:solidFill>
              </a:endParaRP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E65F10F3-EAF4-5392-D312-396B0E369D81}"/>
                </a:ext>
              </a:extLst>
            </p:cNvPr>
            <p:cNvSpPr/>
            <p:nvPr/>
          </p:nvSpPr>
          <p:spPr>
            <a:xfrm>
              <a:off x="11583091" y="6119150"/>
              <a:ext cx="1915641" cy="6499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9AD2C3"/>
                  </a:solidFill>
                </a:rPr>
                <a:t>INFLAMMATORY RESPONSE</a:t>
              </a:r>
              <a:endParaRPr lang="en-US" sz="1601" b="1" dirty="0">
                <a:solidFill>
                  <a:srgbClr val="9AD2C3"/>
                </a:solidFill>
              </a:endParaRP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AF9A8C0-C0DA-D31D-857D-9E372E21D167}"/>
                </a:ext>
              </a:extLst>
            </p:cNvPr>
            <p:cNvSpPr/>
            <p:nvPr/>
          </p:nvSpPr>
          <p:spPr>
            <a:xfrm>
              <a:off x="309174" y="8641080"/>
              <a:ext cx="2580640" cy="2621280"/>
            </a:xfrm>
            <a:prstGeom prst="roundRect">
              <a:avLst/>
            </a:prstGeom>
            <a:solidFill>
              <a:srgbClr val="C7DEA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CCL11, SPI1, CCL22, CCL1, EGFR, RIPK2, VEGFA, ABL2, REN, PSMD10, IL27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B154B59-6E3C-33F4-0312-BB6E8EEFF052}"/>
                </a:ext>
              </a:extLst>
            </p:cNvPr>
            <p:cNvSpPr/>
            <p:nvPr/>
          </p:nvSpPr>
          <p:spPr>
            <a:xfrm>
              <a:off x="641673" y="8999510"/>
              <a:ext cx="1915641" cy="6905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C7DEA2"/>
                  </a:solidFill>
                </a:rPr>
                <a:t>ERK/MAPK SIGNALING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8E3722B1-84B9-70B2-ADD7-EF8ED17ACA9E}"/>
                </a:ext>
              </a:extLst>
            </p:cNvPr>
            <p:cNvSpPr/>
            <p:nvPr/>
          </p:nvSpPr>
          <p:spPr>
            <a:xfrm>
              <a:off x="3037840" y="8641080"/>
              <a:ext cx="2580640" cy="2621280"/>
            </a:xfrm>
            <a:prstGeom prst="roundRect">
              <a:avLst/>
            </a:prstGeom>
            <a:solidFill>
              <a:srgbClr val="D7B3A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IL10, TYK2</a:t>
              </a: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239C8D6F-3CED-0B07-D289-B755E525486D}"/>
                </a:ext>
              </a:extLst>
            </p:cNvPr>
            <p:cNvSpPr/>
            <p:nvPr/>
          </p:nvSpPr>
          <p:spPr>
            <a:xfrm>
              <a:off x="3370339" y="8999510"/>
              <a:ext cx="1915641" cy="6905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D7B3A9"/>
                  </a:solidFill>
                </a:rPr>
                <a:t>JAK/STAT SIGNALING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45CA0319-3886-3AE4-A497-035C0A524C39}"/>
                </a:ext>
              </a:extLst>
            </p:cNvPr>
            <p:cNvSpPr/>
            <p:nvPr/>
          </p:nvSpPr>
          <p:spPr>
            <a:xfrm>
              <a:off x="5701726" y="8634875"/>
              <a:ext cx="2580640" cy="262128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r>
                <a:rPr lang="en-US" sz="1400" b="1" dirty="0"/>
                <a:t>SUCNR1, ABL2, ARG1, CCL11, CD226, CD3D, CD8, CD80, CTLA4, EBAG9, EPHB4, GZMA, HK1, IL27, LGALS1, RIPK2, SNAI2, SNAP23, TAP2, TRIM59, VEGFA, TYK2, ZBTB7B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D78EEA99-3954-D789-A53D-53942BD93FE1}"/>
                </a:ext>
              </a:extLst>
            </p:cNvPr>
            <p:cNvSpPr/>
            <p:nvPr/>
          </p:nvSpPr>
          <p:spPr>
            <a:xfrm>
              <a:off x="5950979" y="8993305"/>
              <a:ext cx="2063667" cy="6905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B8C4D6"/>
                  </a:solidFill>
                </a:rPr>
                <a:t>T-CELL MEDIATED RESPONSE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92528450-9894-4FD7-4938-DFE3DE7186A0}"/>
                </a:ext>
              </a:extLst>
            </p:cNvPr>
            <p:cNvSpPr/>
            <p:nvPr/>
          </p:nvSpPr>
          <p:spPr>
            <a:xfrm>
              <a:off x="11250591" y="8508696"/>
              <a:ext cx="2580640" cy="1400079"/>
            </a:xfrm>
            <a:prstGeom prst="roundRect">
              <a:avLst/>
            </a:prstGeom>
            <a:solidFill>
              <a:srgbClr val="B7D1E3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REN</a:t>
              </a:r>
              <a:endParaRPr lang="en-US" sz="1400" b="1" dirty="0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0CA3154D-604A-3996-BBB1-C0906E513E0A}"/>
                </a:ext>
              </a:extLst>
            </p:cNvPr>
            <p:cNvSpPr/>
            <p:nvPr/>
          </p:nvSpPr>
          <p:spPr>
            <a:xfrm>
              <a:off x="11409506" y="8648010"/>
              <a:ext cx="2262811" cy="6905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b="1" dirty="0">
                  <a:solidFill>
                    <a:srgbClr val="C2DEF0"/>
                  </a:solidFill>
                </a:rPr>
                <a:t>RENIN ANGIOTENSIN SYSTEM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D8F72AFF-B511-6F6D-B01E-7F6FE6E85F1E}"/>
                </a:ext>
              </a:extLst>
            </p:cNvPr>
            <p:cNvSpPr/>
            <p:nvPr/>
          </p:nvSpPr>
          <p:spPr>
            <a:xfrm>
              <a:off x="11250591" y="9953242"/>
              <a:ext cx="2580640" cy="1400079"/>
            </a:xfrm>
            <a:prstGeom prst="roundRect">
              <a:avLst/>
            </a:prstGeom>
            <a:solidFill>
              <a:srgbClr val="F5C17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SARM1</a:t>
              </a:r>
              <a:endParaRPr lang="en-US" sz="1400" b="1" dirty="0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4B5EE76F-2AF6-6A6E-86BF-87AB8A6B5AB6}"/>
                </a:ext>
              </a:extLst>
            </p:cNvPr>
            <p:cNvSpPr/>
            <p:nvPr/>
          </p:nvSpPr>
          <p:spPr>
            <a:xfrm>
              <a:off x="11409506" y="10063847"/>
              <a:ext cx="2262811" cy="5894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b="1" dirty="0">
                  <a:solidFill>
                    <a:srgbClr val="FFCE84"/>
                  </a:solidFill>
                </a:rPr>
                <a:t>NADPH ACTIVITY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A33F2A1C-FE46-1F55-7294-DED3BF781C1B}"/>
                </a:ext>
              </a:extLst>
            </p:cNvPr>
            <p:cNvSpPr/>
            <p:nvPr/>
          </p:nvSpPr>
          <p:spPr>
            <a:xfrm>
              <a:off x="8498968" y="8634875"/>
              <a:ext cx="2580640" cy="2621280"/>
            </a:xfrm>
            <a:prstGeom prst="roundRect">
              <a:avLst/>
            </a:prstGeom>
            <a:solidFill>
              <a:srgbClr val="DCD9A4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ABL2, EGFR, INVS, SENP2, SNAI2, TCF7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1ADD98B9-6BF3-A88E-0931-1F51C2416A2C}"/>
                </a:ext>
              </a:extLst>
            </p:cNvPr>
            <p:cNvSpPr/>
            <p:nvPr/>
          </p:nvSpPr>
          <p:spPr>
            <a:xfrm>
              <a:off x="8831467" y="8993305"/>
              <a:ext cx="1915641" cy="6905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EAE6AE"/>
                  </a:solidFill>
                </a:rPr>
                <a:t>WNT SIGNALING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7415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</TotalTime>
  <Words>339</Words>
  <Application>Microsoft Office PowerPoint</Application>
  <PresentationFormat>Custom</PresentationFormat>
  <Paragraphs>137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Krutika Patidar</dc:creator>
  <cp:lastModifiedBy>Krutika Patidar</cp:lastModifiedBy>
  <cp:revision>1</cp:revision>
  <dcterms:created xsi:type="dcterms:W3CDTF">2023-05-29T15:21:36Z</dcterms:created>
  <dcterms:modified xsi:type="dcterms:W3CDTF">2023-05-29T15:24:34Z</dcterms:modified>
</cp:coreProperties>
</file>