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p:scale>
          <a:sx n="48" d="100"/>
          <a:sy n="48" d="100"/>
        </p:scale>
        <p:origin x="2030" y="79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ata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4" Type="http://schemas.openxmlformats.org/officeDocument/2006/relationships/image" Target="../media/image15.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4" Type="http://schemas.openxmlformats.org/officeDocument/2006/relationships/image" Target="../media/image15.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data1.xml><?xml version="1.0" encoding="utf-8"?>
<dgm:dataModel xmlns:dgm="http://schemas.openxmlformats.org/drawingml/2006/diagram" xmlns:a="http://schemas.openxmlformats.org/drawingml/2006/main">
  <dgm:ptLst>
    <dgm:pt modelId="{D3E7B1AF-D1E1-48C0-A606-E2AC511F4420}"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736B75ED-22FF-4071-8BFE-7BB7441E4C42}">
      <dgm:prSet/>
      <dgm:spPr/>
      <dgm:t>
        <a:bodyPr/>
        <a:lstStyle/>
        <a:p>
          <a:r>
            <a:rPr lang="en-US"/>
            <a:t>Components are easy to configure – Smooth operations</a:t>
          </a:r>
        </a:p>
      </dgm:t>
    </dgm:pt>
    <dgm:pt modelId="{28C9C479-D4FD-4103-90D1-D051183FD2F2}" type="parTrans" cxnId="{1AEF9284-EBD6-4E81-9A06-AEC10ED5EA46}">
      <dgm:prSet/>
      <dgm:spPr/>
      <dgm:t>
        <a:bodyPr/>
        <a:lstStyle/>
        <a:p>
          <a:endParaRPr lang="en-US"/>
        </a:p>
      </dgm:t>
    </dgm:pt>
    <dgm:pt modelId="{BD063133-27CA-4D80-9B58-EC3A4891DA15}" type="sibTrans" cxnId="{1AEF9284-EBD6-4E81-9A06-AEC10ED5EA46}">
      <dgm:prSet/>
      <dgm:spPr/>
      <dgm:t>
        <a:bodyPr/>
        <a:lstStyle/>
        <a:p>
          <a:endParaRPr lang="en-US"/>
        </a:p>
      </dgm:t>
    </dgm:pt>
    <dgm:pt modelId="{EEA08098-9BC9-435D-B017-320436523E9F}">
      <dgm:prSet/>
      <dgm:spPr/>
      <dgm:t>
        <a:bodyPr/>
        <a:lstStyle/>
        <a:p>
          <a:r>
            <a:rPr lang="en-US"/>
            <a:t>Flexibility – Ability to assemble different services and mix-and-match</a:t>
          </a:r>
        </a:p>
      </dgm:t>
    </dgm:pt>
    <dgm:pt modelId="{6E197DB0-C549-4FB2-98D4-11851F70D960}" type="parTrans" cxnId="{F4E02112-98BD-4D41-88CE-837156E02475}">
      <dgm:prSet/>
      <dgm:spPr/>
      <dgm:t>
        <a:bodyPr/>
        <a:lstStyle/>
        <a:p>
          <a:endParaRPr lang="en-US"/>
        </a:p>
      </dgm:t>
    </dgm:pt>
    <dgm:pt modelId="{B1B3BC30-DDD2-485C-B03D-2B9FF4868730}" type="sibTrans" cxnId="{F4E02112-98BD-4D41-88CE-837156E02475}">
      <dgm:prSet/>
      <dgm:spPr/>
      <dgm:t>
        <a:bodyPr/>
        <a:lstStyle/>
        <a:p>
          <a:endParaRPr lang="en-US"/>
        </a:p>
      </dgm:t>
    </dgm:pt>
    <dgm:pt modelId="{FFA5EEE1-BADD-431F-9EF3-C489BA7CD0FE}">
      <dgm:prSet/>
      <dgm:spPr/>
      <dgm:t>
        <a:bodyPr/>
        <a:lstStyle/>
        <a:p>
          <a:r>
            <a:rPr lang="en-US"/>
            <a:t>Reuse &amp; reconfiguration – Simple and easy when service needs updated or changed (Hughes, 2018)</a:t>
          </a:r>
        </a:p>
      </dgm:t>
    </dgm:pt>
    <dgm:pt modelId="{BA6960D0-ECFD-4B1A-8766-7D4AADF873A5}" type="parTrans" cxnId="{CFBAD2A4-61DB-485A-8180-0C19CB2B456F}">
      <dgm:prSet/>
      <dgm:spPr/>
      <dgm:t>
        <a:bodyPr/>
        <a:lstStyle/>
        <a:p>
          <a:endParaRPr lang="en-US"/>
        </a:p>
      </dgm:t>
    </dgm:pt>
    <dgm:pt modelId="{BC177D71-B4A8-40D7-B036-052FF1232668}" type="sibTrans" cxnId="{CFBAD2A4-61DB-485A-8180-0C19CB2B456F}">
      <dgm:prSet/>
      <dgm:spPr/>
      <dgm:t>
        <a:bodyPr/>
        <a:lstStyle/>
        <a:p>
          <a:endParaRPr lang="en-US"/>
        </a:p>
      </dgm:t>
    </dgm:pt>
    <dgm:pt modelId="{2E7915A5-A70D-45BA-B712-DF77B689EE57}">
      <dgm:prSet/>
      <dgm:spPr/>
      <dgm:t>
        <a:bodyPr/>
        <a:lstStyle/>
        <a:p>
          <a:r>
            <a:rPr lang="en-US"/>
            <a:t>Scalability – Less interaction between clients and services</a:t>
          </a:r>
        </a:p>
      </dgm:t>
    </dgm:pt>
    <dgm:pt modelId="{8C3DFEEC-BDA4-4E00-95CA-8960CF402A20}" type="parTrans" cxnId="{9031FB67-5385-4B45-9E9C-DF0B69F61A72}">
      <dgm:prSet/>
      <dgm:spPr/>
      <dgm:t>
        <a:bodyPr/>
        <a:lstStyle/>
        <a:p>
          <a:endParaRPr lang="en-US"/>
        </a:p>
      </dgm:t>
    </dgm:pt>
    <dgm:pt modelId="{AF430664-3D2C-43B9-A9A9-5AA0508B2791}" type="sibTrans" cxnId="{9031FB67-5385-4B45-9E9C-DF0B69F61A72}">
      <dgm:prSet/>
      <dgm:spPr/>
      <dgm:t>
        <a:bodyPr/>
        <a:lstStyle/>
        <a:p>
          <a:endParaRPr lang="en-US"/>
        </a:p>
      </dgm:t>
    </dgm:pt>
    <dgm:pt modelId="{BAE7CE0B-87E5-425B-B9F5-C14D7127C599}">
      <dgm:prSet/>
      <dgm:spPr/>
      <dgm:t>
        <a:bodyPr/>
        <a:lstStyle/>
        <a:p>
          <a:r>
            <a:rPr lang="en-US"/>
            <a:t>Location flexibility– Services can be published from anywhere and even on several different ones </a:t>
          </a:r>
        </a:p>
      </dgm:t>
    </dgm:pt>
    <dgm:pt modelId="{AB636501-AFC9-4C48-A956-D415BF4DAE97}" type="parTrans" cxnId="{AB449915-6F73-493D-8974-BAF20C9783B8}">
      <dgm:prSet/>
      <dgm:spPr/>
      <dgm:t>
        <a:bodyPr/>
        <a:lstStyle/>
        <a:p>
          <a:endParaRPr lang="en-US"/>
        </a:p>
      </dgm:t>
    </dgm:pt>
    <dgm:pt modelId="{6B3B6605-1085-4C0E-9D80-B27C62E594D1}" type="sibTrans" cxnId="{AB449915-6F73-493D-8974-BAF20C9783B8}">
      <dgm:prSet/>
      <dgm:spPr/>
      <dgm:t>
        <a:bodyPr/>
        <a:lstStyle/>
        <a:p>
          <a:endParaRPr lang="en-US"/>
        </a:p>
      </dgm:t>
    </dgm:pt>
    <dgm:pt modelId="{194BFFDD-90CF-439F-9F2A-C1A5A06F82B3}" type="pres">
      <dgm:prSet presAssocID="{D3E7B1AF-D1E1-48C0-A606-E2AC511F4420}" presName="root" presStyleCnt="0">
        <dgm:presLayoutVars>
          <dgm:dir/>
          <dgm:resizeHandles val="exact"/>
        </dgm:presLayoutVars>
      </dgm:prSet>
      <dgm:spPr/>
    </dgm:pt>
    <dgm:pt modelId="{E4A7E3A4-707B-4F5E-A44F-497D2194FFD8}" type="pres">
      <dgm:prSet presAssocID="{736B75ED-22FF-4071-8BFE-7BB7441E4C42}" presName="compNode" presStyleCnt="0"/>
      <dgm:spPr/>
    </dgm:pt>
    <dgm:pt modelId="{C7F60DDD-F8B6-40B1-8528-AC090275840F}" type="pres">
      <dgm:prSet presAssocID="{736B75ED-22FF-4071-8BFE-7BB7441E4C42}" presName="bgRect" presStyleLbl="bgShp" presStyleIdx="0" presStyleCnt="5"/>
      <dgm:spPr/>
    </dgm:pt>
    <dgm:pt modelId="{9D184058-73AD-407B-B5BF-366E0A872EA8}" type="pres">
      <dgm:prSet presAssocID="{736B75ED-22FF-4071-8BFE-7BB7441E4C42}"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Gears"/>
        </a:ext>
      </dgm:extLst>
    </dgm:pt>
    <dgm:pt modelId="{F31AE7BF-B7E8-45FA-B5B8-8B1421A836E9}" type="pres">
      <dgm:prSet presAssocID="{736B75ED-22FF-4071-8BFE-7BB7441E4C42}" presName="spaceRect" presStyleCnt="0"/>
      <dgm:spPr/>
    </dgm:pt>
    <dgm:pt modelId="{C3882E7A-F02F-4309-880B-5632743030EF}" type="pres">
      <dgm:prSet presAssocID="{736B75ED-22FF-4071-8BFE-7BB7441E4C42}" presName="parTx" presStyleLbl="revTx" presStyleIdx="0" presStyleCnt="5">
        <dgm:presLayoutVars>
          <dgm:chMax val="0"/>
          <dgm:chPref val="0"/>
        </dgm:presLayoutVars>
      </dgm:prSet>
      <dgm:spPr/>
    </dgm:pt>
    <dgm:pt modelId="{ECFE98D7-AC2D-4B89-8003-F9F216991040}" type="pres">
      <dgm:prSet presAssocID="{BD063133-27CA-4D80-9B58-EC3A4891DA15}" presName="sibTrans" presStyleCnt="0"/>
      <dgm:spPr/>
    </dgm:pt>
    <dgm:pt modelId="{B16B2AF5-641C-4F02-A3E4-183129BE4995}" type="pres">
      <dgm:prSet presAssocID="{EEA08098-9BC9-435D-B017-320436523E9F}" presName="compNode" presStyleCnt="0"/>
      <dgm:spPr/>
    </dgm:pt>
    <dgm:pt modelId="{73A8E9A5-DE7E-43AE-A05E-8D31F5099D48}" type="pres">
      <dgm:prSet presAssocID="{EEA08098-9BC9-435D-B017-320436523E9F}" presName="bgRect" presStyleLbl="bgShp" presStyleIdx="1" presStyleCnt="5"/>
      <dgm:spPr/>
    </dgm:pt>
    <dgm:pt modelId="{2E531E11-0921-4FE0-81A0-4682A5E33642}" type="pres">
      <dgm:prSet presAssocID="{EEA08098-9BC9-435D-B017-320436523E9F}"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uscle Arm"/>
        </a:ext>
      </dgm:extLst>
    </dgm:pt>
    <dgm:pt modelId="{DA4127AC-13E1-4A43-AAFD-BB179460D2CF}" type="pres">
      <dgm:prSet presAssocID="{EEA08098-9BC9-435D-B017-320436523E9F}" presName="spaceRect" presStyleCnt="0"/>
      <dgm:spPr/>
    </dgm:pt>
    <dgm:pt modelId="{B5C9B99A-38D7-413D-8075-6F0DC6D8DEF7}" type="pres">
      <dgm:prSet presAssocID="{EEA08098-9BC9-435D-B017-320436523E9F}" presName="parTx" presStyleLbl="revTx" presStyleIdx="1" presStyleCnt="5">
        <dgm:presLayoutVars>
          <dgm:chMax val="0"/>
          <dgm:chPref val="0"/>
        </dgm:presLayoutVars>
      </dgm:prSet>
      <dgm:spPr/>
    </dgm:pt>
    <dgm:pt modelId="{FE49E2E1-4ACF-4E3C-911D-AADA4A35141A}" type="pres">
      <dgm:prSet presAssocID="{B1B3BC30-DDD2-485C-B03D-2B9FF4868730}" presName="sibTrans" presStyleCnt="0"/>
      <dgm:spPr/>
    </dgm:pt>
    <dgm:pt modelId="{06B6AD6A-A63C-432F-AB75-C36B8AA0E78E}" type="pres">
      <dgm:prSet presAssocID="{FFA5EEE1-BADD-431F-9EF3-C489BA7CD0FE}" presName="compNode" presStyleCnt="0"/>
      <dgm:spPr/>
    </dgm:pt>
    <dgm:pt modelId="{5668F80C-8AB9-4835-81E3-17C5FA3317FE}" type="pres">
      <dgm:prSet presAssocID="{FFA5EEE1-BADD-431F-9EF3-C489BA7CD0FE}" presName="bgRect" presStyleLbl="bgShp" presStyleIdx="2" presStyleCnt="5"/>
      <dgm:spPr/>
    </dgm:pt>
    <dgm:pt modelId="{25C50F2D-C538-4881-9261-CE017FF2FA10}" type="pres">
      <dgm:prSet presAssocID="{FFA5EEE1-BADD-431F-9EF3-C489BA7CD0FE}"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yncing Cloud"/>
        </a:ext>
      </dgm:extLst>
    </dgm:pt>
    <dgm:pt modelId="{6F759A5F-BCDB-40D8-8DAC-7464D2A07B82}" type="pres">
      <dgm:prSet presAssocID="{FFA5EEE1-BADD-431F-9EF3-C489BA7CD0FE}" presName="spaceRect" presStyleCnt="0"/>
      <dgm:spPr/>
    </dgm:pt>
    <dgm:pt modelId="{38DE7EFF-81DB-49B8-9FD3-771B550DBB11}" type="pres">
      <dgm:prSet presAssocID="{FFA5EEE1-BADD-431F-9EF3-C489BA7CD0FE}" presName="parTx" presStyleLbl="revTx" presStyleIdx="2" presStyleCnt="5">
        <dgm:presLayoutVars>
          <dgm:chMax val="0"/>
          <dgm:chPref val="0"/>
        </dgm:presLayoutVars>
      </dgm:prSet>
      <dgm:spPr/>
    </dgm:pt>
    <dgm:pt modelId="{91C6BF51-A736-4C13-8B75-BEA6AF81DA76}" type="pres">
      <dgm:prSet presAssocID="{BC177D71-B4A8-40D7-B036-052FF1232668}" presName="sibTrans" presStyleCnt="0"/>
      <dgm:spPr/>
    </dgm:pt>
    <dgm:pt modelId="{8AADFDD5-0294-4B86-8C29-6447556217D0}" type="pres">
      <dgm:prSet presAssocID="{2E7915A5-A70D-45BA-B712-DF77B689EE57}" presName="compNode" presStyleCnt="0"/>
      <dgm:spPr/>
    </dgm:pt>
    <dgm:pt modelId="{8ABA9C0F-84AF-4163-84CE-092724B121EE}" type="pres">
      <dgm:prSet presAssocID="{2E7915A5-A70D-45BA-B712-DF77B689EE57}" presName="bgRect" presStyleLbl="bgShp" presStyleIdx="3" presStyleCnt="5"/>
      <dgm:spPr/>
    </dgm:pt>
    <dgm:pt modelId="{2131A3ED-881F-4197-849F-70BE6A27E9D2}" type="pres">
      <dgm:prSet presAssocID="{2E7915A5-A70D-45BA-B712-DF77B689EE57}"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hare With Person"/>
        </a:ext>
      </dgm:extLst>
    </dgm:pt>
    <dgm:pt modelId="{478AD136-EEDE-4617-9AD7-631C9F33CA9A}" type="pres">
      <dgm:prSet presAssocID="{2E7915A5-A70D-45BA-B712-DF77B689EE57}" presName="spaceRect" presStyleCnt="0"/>
      <dgm:spPr/>
    </dgm:pt>
    <dgm:pt modelId="{0887C619-B5F5-42B3-8C3D-328FEA214165}" type="pres">
      <dgm:prSet presAssocID="{2E7915A5-A70D-45BA-B712-DF77B689EE57}" presName="parTx" presStyleLbl="revTx" presStyleIdx="3" presStyleCnt="5">
        <dgm:presLayoutVars>
          <dgm:chMax val="0"/>
          <dgm:chPref val="0"/>
        </dgm:presLayoutVars>
      </dgm:prSet>
      <dgm:spPr/>
    </dgm:pt>
    <dgm:pt modelId="{C63C79BD-E06B-49A0-A337-E945E2A97602}" type="pres">
      <dgm:prSet presAssocID="{AF430664-3D2C-43B9-A9A9-5AA0508B2791}" presName="sibTrans" presStyleCnt="0"/>
      <dgm:spPr/>
    </dgm:pt>
    <dgm:pt modelId="{4D097C82-F6E4-49B7-822A-288E3E875CA7}" type="pres">
      <dgm:prSet presAssocID="{BAE7CE0B-87E5-425B-B9F5-C14D7127C599}" presName="compNode" presStyleCnt="0"/>
      <dgm:spPr/>
    </dgm:pt>
    <dgm:pt modelId="{09221B70-1006-4F65-BA12-530B0ED1875D}" type="pres">
      <dgm:prSet presAssocID="{BAE7CE0B-87E5-425B-B9F5-C14D7127C599}" presName="bgRect" presStyleLbl="bgShp" presStyleIdx="4" presStyleCnt="5"/>
      <dgm:spPr/>
    </dgm:pt>
    <dgm:pt modelId="{2FAFCBD1-87DC-4FF6-8576-5391F31C4EE0}" type="pres">
      <dgm:prSet presAssocID="{BAE7CE0B-87E5-425B-B9F5-C14D7127C599}"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Marker"/>
        </a:ext>
      </dgm:extLst>
    </dgm:pt>
    <dgm:pt modelId="{1EC7C7AB-EA30-4FC7-894F-E34A2F96D800}" type="pres">
      <dgm:prSet presAssocID="{BAE7CE0B-87E5-425B-B9F5-C14D7127C599}" presName="spaceRect" presStyleCnt="0"/>
      <dgm:spPr/>
    </dgm:pt>
    <dgm:pt modelId="{E4502CD4-F77E-4F11-B57D-B82913592E01}" type="pres">
      <dgm:prSet presAssocID="{BAE7CE0B-87E5-425B-B9F5-C14D7127C599}" presName="parTx" presStyleLbl="revTx" presStyleIdx="4" presStyleCnt="5">
        <dgm:presLayoutVars>
          <dgm:chMax val="0"/>
          <dgm:chPref val="0"/>
        </dgm:presLayoutVars>
      </dgm:prSet>
      <dgm:spPr/>
    </dgm:pt>
  </dgm:ptLst>
  <dgm:cxnLst>
    <dgm:cxn modelId="{F4E02112-98BD-4D41-88CE-837156E02475}" srcId="{D3E7B1AF-D1E1-48C0-A606-E2AC511F4420}" destId="{EEA08098-9BC9-435D-B017-320436523E9F}" srcOrd="1" destOrd="0" parTransId="{6E197DB0-C549-4FB2-98D4-11851F70D960}" sibTransId="{B1B3BC30-DDD2-485C-B03D-2B9FF4868730}"/>
    <dgm:cxn modelId="{AB449915-6F73-493D-8974-BAF20C9783B8}" srcId="{D3E7B1AF-D1E1-48C0-A606-E2AC511F4420}" destId="{BAE7CE0B-87E5-425B-B9F5-C14D7127C599}" srcOrd="4" destOrd="0" parTransId="{AB636501-AFC9-4C48-A956-D415BF4DAE97}" sibTransId="{6B3B6605-1085-4C0E-9D80-B27C62E594D1}"/>
    <dgm:cxn modelId="{19B75E1A-A244-416D-94A1-5F62A99A44A5}" type="presOf" srcId="{EEA08098-9BC9-435D-B017-320436523E9F}" destId="{B5C9B99A-38D7-413D-8075-6F0DC6D8DEF7}" srcOrd="0" destOrd="0" presId="urn:microsoft.com/office/officeart/2018/2/layout/IconVerticalSolidList"/>
    <dgm:cxn modelId="{C90ABF1F-D3E8-4F65-B516-BBB72CC9F959}" type="presOf" srcId="{736B75ED-22FF-4071-8BFE-7BB7441E4C42}" destId="{C3882E7A-F02F-4309-880B-5632743030EF}" srcOrd="0" destOrd="0" presId="urn:microsoft.com/office/officeart/2018/2/layout/IconVerticalSolidList"/>
    <dgm:cxn modelId="{D231F13D-4841-41A3-978F-6A38DE3C390C}" type="presOf" srcId="{BAE7CE0B-87E5-425B-B9F5-C14D7127C599}" destId="{E4502CD4-F77E-4F11-B57D-B82913592E01}" srcOrd="0" destOrd="0" presId="urn:microsoft.com/office/officeart/2018/2/layout/IconVerticalSolidList"/>
    <dgm:cxn modelId="{9031FB67-5385-4B45-9E9C-DF0B69F61A72}" srcId="{D3E7B1AF-D1E1-48C0-A606-E2AC511F4420}" destId="{2E7915A5-A70D-45BA-B712-DF77B689EE57}" srcOrd="3" destOrd="0" parTransId="{8C3DFEEC-BDA4-4E00-95CA-8960CF402A20}" sibTransId="{AF430664-3D2C-43B9-A9A9-5AA0508B2791}"/>
    <dgm:cxn modelId="{1AD3E97C-41B7-4E37-BE35-891C6AD1CEC4}" type="presOf" srcId="{D3E7B1AF-D1E1-48C0-A606-E2AC511F4420}" destId="{194BFFDD-90CF-439F-9F2A-C1A5A06F82B3}" srcOrd="0" destOrd="0" presId="urn:microsoft.com/office/officeart/2018/2/layout/IconVerticalSolidList"/>
    <dgm:cxn modelId="{1AEF9284-EBD6-4E81-9A06-AEC10ED5EA46}" srcId="{D3E7B1AF-D1E1-48C0-A606-E2AC511F4420}" destId="{736B75ED-22FF-4071-8BFE-7BB7441E4C42}" srcOrd="0" destOrd="0" parTransId="{28C9C479-D4FD-4103-90D1-D051183FD2F2}" sibTransId="{BD063133-27CA-4D80-9B58-EC3A4891DA15}"/>
    <dgm:cxn modelId="{62F5F08E-6CD0-4D80-BEE4-0D3BA05067FE}" type="presOf" srcId="{FFA5EEE1-BADD-431F-9EF3-C489BA7CD0FE}" destId="{38DE7EFF-81DB-49B8-9FD3-771B550DBB11}" srcOrd="0" destOrd="0" presId="urn:microsoft.com/office/officeart/2018/2/layout/IconVerticalSolidList"/>
    <dgm:cxn modelId="{B34E4899-B20C-4E53-949B-4C00D839B5CD}" type="presOf" srcId="{2E7915A5-A70D-45BA-B712-DF77B689EE57}" destId="{0887C619-B5F5-42B3-8C3D-328FEA214165}" srcOrd="0" destOrd="0" presId="urn:microsoft.com/office/officeart/2018/2/layout/IconVerticalSolidList"/>
    <dgm:cxn modelId="{CFBAD2A4-61DB-485A-8180-0C19CB2B456F}" srcId="{D3E7B1AF-D1E1-48C0-A606-E2AC511F4420}" destId="{FFA5EEE1-BADD-431F-9EF3-C489BA7CD0FE}" srcOrd="2" destOrd="0" parTransId="{BA6960D0-ECFD-4B1A-8766-7D4AADF873A5}" sibTransId="{BC177D71-B4A8-40D7-B036-052FF1232668}"/>
    <dgm:cxn modelId="{4D0C23AD-B502-47C5-9166-A08DE8328668}" type="presParOf" srcId="{194BFFDD-90CF-439F-9F2A-C1A5A06F82B3}" destId="{E4A7E3A4-707B-4F5E-A44F-497D2194FFD8}" srcOrd="0" destOrd="0" presId="urn:microsoft.com/office/officeart/2018/2/layout/IconVerticalSolidList"/>
    <dgm:cxn modelId="{D7907B96-4B37-4532-9AF8-6E61F557A4DF}" type="presParOf" srcId="{E4A7E3A4-707B-4F5E-A44F-497D2194FFD8}" destId="{C7F60DDD-F8B6-40B1-8528-AC090275840F}" srcOrd="0" destOrd="0" presId="urn:microsoft.com/office/officeart/2018/2/layout/IconVerticalSolidList"/>
    <dgm:cxn modelId="{E7AA5373-3984-43A1-8E32-21B00A759685}" type="presParOf" srcId="{E4A7E3A4-707B-4F5E-A44F-497D2194FFD8}" destId="{9D184058-73AD-407B-B5BF-366E0A872EA8}" srcOrd="1" destOrd="0" presId="urn:microsoft.com/office/officeart/2018/2/layout/IconVerticalSolidList"/>
    <dgm:cxn modelId="{239F130F-6339-4389-BAB4-EB3163C06CD7}" type="presParOf" srcId="{E4A7E3A4-707B-4F5E-A44F-497D2194FFD8}" destId="{F31AE7BF-B7E8-45FA-B5B8-8B1421A836E9}" srcOrd="2" destOrd="0" presId="urn:microsoft.com/office/officeart/2018/2/layout/IconVerticalSolidList"/>
    <dgm:cxn modelId="{C8C897F6-3DE0-42E1-B05C-B4847ACA77AD}" type="presParOf" srcId="{E4A7E3A4-707B-4F5E-A44F-497D2194FFD8}" destId="{C3882E7A-F02F-4309-880B-5632743030EF}" srcOrd="3" destOrd="0" presId="urn:microsoft.com/office/officeart/2018/2/layout/IconVerticalSolidList"/>
    <dgm:cxn modelId="{164C6E12-F344-4DCD-B86F-5BF1F1027932}" type="presParOf" srcId="{194BFFDD-90CF-439F-9F2A-C1A5A06F82B3}" destId="{ECFE98D7-AC2D-4B89-8003-F9F216991040}" srcOrd="1" destOrd="0" presId="urn:microsoft.com/office/officeart/2018/2/layout/IconVerticalSolidList"/>
    <dgm:cxn modelId="{44528655-8049-47D0-9390-93840B4D83EE}" type="presParOf" srcId="{194BFFDD-90CF-439F-9F2A-C1A5A06F82B3}" destId="{B16B2AF5-641C-4F02-A3E4-183129BE4995}" srcOrd="2" destOrd="0" presId="urn:microsoft.com/office/officeart/2018/2/layout/IconVerticalSolidList"/>
    <dgm:cxn modelId="{027FA108-5024-4395-AE58-174BEAB12ED0}" type="presParOf" srcId="{B16B2AF5-641C-4F02-A3E4-183129BE4995}" destId="{73A8E9A5-DE7E-43AE-A05E-8D31F5099D48}" srcOrd="0" destOrd="0" presId="urn:microsoft.com/office/officeart/2018/2/layout/IconVerticalSolidList"/>
    <dgm:cxn modelId="{A2DFB337-EA3F-49D8-A162-B48684C71073}" type="presParOf" srcId="{B16B2AF5-641C-4F02-A3E4-183129BE4995}" destId="{2E531E11-0921-4FE0-81A0-4682A5E33642}" srcOrd="1" destOrd="0" presId="urn:microsoft.com/office/officeart/2018/2/layout/IconVerticalSolidList"/>
    <dgm:cxn modelId="{FC402BA8-E0A7-4CD8-9937-2A30C3726B4D}" type="presParOf" srcId="{B16B2AF5-641C-4F02-A3E4-183129BE4995}" destId="{DA4127AC-13E1-4A43-AAFD-BB179460D2CF}" srcOrd="2" destOrd="0" presId="urn:microsoft.com/office/officeart/2018/2/layout/IconVerticalSolidList"/>
    <dgm:cxn modelId="{F214E065-DA45-4833-9332-9F882D4BA6B0}" type="presParOf" srcId="{B16B2AF5-641C-4F02-A3E4-183129BE4995}" destId="{B5C9B99A-38D7-413D-8075-6F0DC6D8DEF7}" srcOrd="3" destOrd="0" presId="urn:microsoft.com/office/officeart/2018/2/layout/IconVerticalSolidList"/>
    <dgm:cxn modelId="{DA2CD3C2-3521-470C-B917-DE3D20AE74C3}" type="presParOf" srcId="{194BFFDD-90CF-439F-9F2A-C1A5A06F82B3}" destId="{FE49E2E1-4ACF-4E3C-911D-AADA4A35141A}" srcOrd="3" destOrd="0" presId="urn:microsoft.com/office/officeart/2018/2/layout/IconVerticalSolidList"/>
    <dgm:cxn modelId="{0AF1FB1D-9D8D-44F8-AFCE-2BA7DA7C2E31}" type="presParOf" srcId="{194BFFDD-90CF-439F-9F2A-C1A5A06F82B3}" destId="{06B6AD6A-A63C-432F-AB75-C36B8AA0E78E}" srcOrd="4" destOrd="0" presId="urn:microsoft.com/office/officeart/2018/2/layout/IconVerticalSolidList"/>
    <dgm:cxn modelId="{1468638D-C2CF-41F8-A247-3F1B5E1B30C7}" type="presParOf" srcId="{06B6AD6A-A63C-432F-AB75-C36B8AA0E78E}" destId="{5668F80C-8AB9-4835-81E3-17C5FA3317FE}" srcOrd="0" destOrd="0" presId="urn:microsoft.com/office/officeart/2018/2/layout/IconVerticalSolidList"/>
    <dgm:cxn modelId="{60608DBB-4317-47EF-A5B5-A0F2E8EC454C}" type="presParOf" srcId="{06B6AD6A-A63C-432F-AB75-C36B8AA0E78E}" destId="{25C50F2D-C538-4881-9261-CE017FF2FA10}" srcOrd="1" destOrd="0" presId="urn:microsoft.com/office/officeart/2018/2/layout/IconVerticalSolidList"/>
    <dgm:cxn modelId="{3F116F9C-556E-4C6A-9189-0F51DABE11B6}" type="presParOf" srcId="{06B6AD6A-A63C-432F-AB75-C36B8AA0E78E}" destId="{6F759A5F-BCDB-40D8-8DAC-7464D2A07B82}" srcOrd="2" destOrd="0" presId="urn:microsoft.com/office/officeart/2018/2/layout/IconVerticalSolidList"/>
    <dgm:cxn modelId="{8574839B-C5E8-4135-9AA4-3CD674E6A064}" type="presParOf" srcId="{06B6AD6A-A63C-432F-AB75-C36B8AA0E78E}" destId="{38DE7EFF-81DB-49B8-9FD3-771B550DBB11}" srcOrd="3" destOrd="0" presId="urn:microsoft.com/office/officeart/2018/2/layout/IconVerticalSolidList"/>
    <dgm:cxn modelId="{AFBEDB5E-5F11-4ADF-BFD2-87E6F9D7AE4D}" type="presParOf" srcId="{194BFFDD-90CF-439F-9F2A-C1A5A06F82B3}" destId="{91C6BF51-A736-4C13-8B75-BEA6AF81DA76}" srcOrd="5" destOrd="0" presId="urn:microsoft.com/office/officeart/2018/2/layout/IconVerticalSolidList"/>
    <dgm:cxn modelId="{C6B12DEC-DAFC-43AC-A940-BA47CC918A17}" type="presParOf" srcId="{194BFFDD-90CF-439F-9F2A-C1A5A06F82B3}" destId="{8AADFDD5-0294-4B86-8C29-6447556217D0}" srcOrd="6" destOrd="0" presId="urn:microsoft.com/office/officeart/2018/2/layout/IconVerticalSolidList"/>
    <dgm:cxn modelId="{3D6949D8-BCB7-4835-888B-EE2CA9F89D54}" type="presParOf" srcId="{8AADFDD5-0294-4B86-8C29-6447556217D0}" destId="{8ABA9C0F-84AF-4163-84CE-092724B121EE}" srcOrd="0" destOrd="0" presId="urn:microsoft.com/office/officeart/2018/2/layout/IconVerticalSolidList"/>
    <dgm:cxn modelId="{0D793B4A-17B8-4AE5-9533-192BB46E2523}" type="presParOf" srcId="{8AADFDD5-0294-4B86-8C29-6447556217D0}" destId="{2131A3ED-881F-4197-849F-70BE6A27E9D2}" srcOrd="1" destOrd="0" presId="urn:microsoft.com/office/officeart/2018/2/layout/IconVerticalSolidList"/>
    <dgm:cxn modelId="{19C40B72-3650-4438-BE55-795489A5DC9D}" type="presParOf" srcId="{8AADFDD5-0294-4B86-8C29-6447556217D0}" destId="{478AD136-EEDE-4617-9AD7-631C9F33CA9A}" srcOrd="2" destOrd="0" presId="urn:microsoft.com/office/officeart/2018/2/layout/IconVerticalSolidList"/>
    <dgm:cxn modelId="{7F14C823-CB7E-49E3-AA80-D74E53B3F655}" type="presParOf" srcId="{8AADFDD5-0294-4B86-8C29-6447556217D0}" destId="{0887C619-B5F5-42B3-8C3D-328FEA214165}" srcOrd="3" destOrd="0" presId="urn:microsoft.com/office/officeart/2018/2/layout/IconVerticalSolidList"/>
    <dgm:cxn modelId="{B41C3E86-88F5-4EC6-BCE8-83D7CD4F110C}" type="presParOf" srcId="{194BFFDD-90CF-439F-9F2A-C1A5A06F82B3}" destId="{C63C79BD-E06B-49A0-A337-E945E2A97602}" srcOrd="7" destOrd="0" presId="urn:microsoft.com/office/officeart/2018/2/layout/IconVerticalSolidList"/>
    <dgm:cxn modelId="{46803327-3783-4C6F-AB82-A33233B96813}" type="presParOf" srcId="{194BFFDD-90CF-439F-9F2A-C1A5A06F82B3}" destId="{4D097C82-F6E4-49B7-822A-288E3E875CA7}" srcOrd="8" destOrd="0" presId="urn:microsoft.com/office/officeart/2018/2/layout/IconVerticalSolidList"/>
    <dgm:cxn modelId="{BCB297E3-B87C-49EC-A350-00701F39B7A3}" type="presParOf" srcId="{4D097C82-F6E4-49B7-822A-288E3E875CA7}" destId="{09221B70-1006-4F65-BA12-530B0ED1875D}" srcOrd="0" destOrd="0" presId="urn:microsoft.com/office/officeart/2018/2/layout/IconVerticalSolidList"/>
    <dgm:cxn modelId="{3431B037-DBD9-432D-ABD9-72AED849F398}" type="presParOf" srcId="{4D097C82-F6E4-49B7-822A-288E3E875CA7}" destId="{2FAFCBD1-87DC-4FF6-8576-5391F31C4EE0}" srcOrd="1" destOrd="0" presId="urn:microsoft.com/office/officeart/2018/2/layout/IconVerticalSolidList"/>
    <dgm:cxn modelId="{2A3A7BB8-483B-4003-B524-162FB3BF6034}" type="presParOf" srcId="{4D097C82-F6E4-49B7-822A-288E3E875CA7}" destId="{1EC7C7AB-EA30-4FC7-894F-E34A2F96D800}" srcOrd="2" destOrd="0" presId="urn:microsoft.com/office/officeart/2018/2/layout/IconVerticalSolidList"/>
    <dgm:cxn modelId="{5170BB35-1347-4C2C-AFB5-7C6F2AF438C2}" type="presParOf" srcId="{4D097C82-F6E4-49B7-822A-288E3E875CA7}" destId="{E4502CD4-F77E-4F11-B57D-B82913592E01}"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67DA70B-79DA-4C2F-AC68-DFAAE24FC88A}" type="doc">
      <dgm:prSet loTypeId="urn:microsoft.com/office/officeart/2018/5/layout/IconLeafLabel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B6033D05-D1CC-41CA-8326-71262CDC34E7}">
      <dgm:prSet/>
      <dgm:spPr/>
      <dgm:t>
        <a:bodyPr/>
        <a:lstStyle/>
        <a:p>
          <a:pPr>
            <a:defRPr cap="all"/>
          </a:pPr>
          <a:r>
            <a:rPr lang="en-US" dirty="0"/>
            <a:t>Costly initial investment – Can and will save you money down the road, however, it is expensive upon starting up (WATTS, 2017)</a:t>
          </a:r>
        </a:p>
      </dgm:t>
    </dgm:pt>
    <dgm:pt modelId="{7B065CD4-274D-40E7-B9C3-F14E28160B53}" type="parTrans" cxnId="{3CB7C8AA-D95E-410B-A9CE-2366A6A38896}">
      <dgm:prSet/>
      <dgm:spPr/>
      <dgm:t>
        <a:bodyPr/>
        <a:lstStyle/>
        <a:p>
          <a:endParaRPr lang="en-US"/>
        </a:p>
      </dgm:t>
    </dgm:pt>
    <dgm:pt modelId="{3453BD50-53B3-41B9-B2B7-525AED446762}" type="sibTrans" cxnId="{3CB7C8AA-D95E-410B-A9CE-2366A6A38896}">
      <dgm:prSet/>
      <dgm:spPr/>
      <dgm:t>
        <a:bodyPr/>
        <a:lstStyle/>
        <a:p>
          <a:endParaRPr lang="en-US"/>
        </a:p>
      </dgm:t>
    </dgm:pt>
    <dgm:pt modelId="{FDF90D7E-D3ED-4385-A4F3-F1A8B1FE421A}">
      <dgm:prSet/>
      <dgm:spPr/>
      <dgm:t>
        <a:bodyPr/>
        <a:lstStyle/>
        <a:p>
          <a:pPr>
            <a:defRPr cap="all"/>
          </a:pPr>
          <a:r>
            <a:rPr lang="en-US"/>
            <a:t>Heavy loads – Between communication there are validations, which causes longer run times and heavier loads</a:t>
          </a:r>
        </a:p>
      </dgm:t>
    </dgm:pt>
    <dgm:pt modelId="{0709829E-5CA2-42F7-A1F0-4A83A22BA8B1}" type="parTrans" cxnId="{CB323E8F-F7E3-484A-9D7A-DDEAC3CFC0F4}">
      <dgm:prSet/>
      <dgm:spPr/>
      <dgm:t>
        <a:bodyPr/>
        <a:lstStyle/>
        <a:p>
          <a:endParaRPr lang="en-US"/>
        </a:p>
      </dgm:t>
    </dgm:pt>
    <dgm:pt modelId="{9B4D39E2-EB59-4DB0-9CD0-7C096AD42934}" type="sibTrans" cxnId="{CB323E8F-F7E3-484A-9D7A-DDEAC3CFC0F4}">
      <dgm:prSet/>
      <dgm:spPr/>
      <dgm:t>
        <a:bodyPr/>
        <a:lstStyle/>
        <a:p>
          <a:endParaRPr lang="en-US"/>
        </a:p>
      </dgm:t>
    </dgm:pt>
    <dgm:pt modelId="{12C53521-5787-4CF4-873E-A0306BF9D6E7}" type="pres">
      <dgm:prSet presAssocID="{067DA70B-79DA-4C2F-AC68-DFAAE24FC88A}" presName="root" presStyleCnt="0">
        <dgm:presLayoutVars>
          <dgm:dir/>
          <dgm:resizeHandles val="exact"/>
        </dgm:presLayoutVars>
      </dgm:prSet>
      <dgm:spPr/>
    </dgm:pt>
    <dgm:pt modelId="{C32F094D-FEF3-4F80-82E1-811AD3F393BB}" type="pres">
      <dgm:prSet presAssocID="{B6033D05-D1CC-41CA-8326-71262CDC34E7}" presName="compNode" presStyleCnt="0"/>
      <dgm:spPr/>
    </dgm:pt>
    <dgm:pt modelId="{020C0EF0-8A90-4314-B3C9-DCEA67C423D6}" type="pres">
      <dgm:prSet presAssocID="{B6033D05-D1CC-41CA-8326-71262CDC34E7}" presName="iconBgRect" presStyleLbl="bgShp" presStyleIdx="0" presStyleCnt="2"/>
      <dgm:spPr>
        <a:prstGeom prst="round2DiagRect">
          <a:avLst>
            <a:gd name="adj1" fmla="val 29727"/>
            <a:gd name="adj2" fmla="val 0"/>
          </a:avLst>
        </a:prstGeom>
      </dgm:spPr>
    </dgm:pt>
    <dgm:pt modelId="{D28440CF-2AF8-4854-A9DE-6AE55DA656CB}" type="pres">
      <dgm:prSet presAssocID="{B6033D05-D1CC-41CA-8326-71262CDC34E7}"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ollar"/>
        </a:ext>
      </dgm:extLst>
    </dgm:pt>
    <dgm:pt modelId="{C9EF00F9-17A0-421D-A105-12DEEE00DA8D}" type="pres">
      <dgm:prSet presAssocID="{B6033D05-D1CC-41CA-8326-71262CDC34E7}" presName="spaceRect" presStyleCnt="0"/>
      <dgm:spPr/>
    </dgm:pt>
    <dgm:pt modelId="{AD1B8CD6-6B4F-41D9-800F-0DA95E2F1424}" type="pres">
      <dgm:prSet presAssocID="{B6033D05-D1CC-41CA-8326-71262CDC34E7}" presName="textRect" presStyleLbl="revTx" presStyleIdx="0" presStyleCnt="2">
        <dgm:presLayoutVars>
          <dgm:chMax val="1"/>
          <dgm:chPref val="1"/>
        </dgm:presLayoutVars>
      </dgm:prSet>
      <dgm:spPr/>
    </dgm:pt>
    <dgm:pt modelId="{D8873151-1742-4E75-B174-5D9D107BF0CD}" type="pres">
      <dgm:prSet presAssocID="{3453BD50-53B3-41B9-B2B7-525AED446762}" presName="sibTrans" presStyleCnt="0"/>
      <dgm:spPr/>
    </dgm:pt>
    <dgm:pt modelId="{36F17074-8FC6-43FA-A137-ABE82F19BA45}" type="pres">
      <dgm:prSet presAssocID="{FDF90D7E-D3ED-4385-A4F3-F1A8B1FE421A}" presName="compNode" presStyleCnt="0"/>
      <dgm:spPr/>
    </dgm:pt>
    <dgm:pt modelId="{288F9A16-FCF8-4866-86A0-E05FDA6AD132}" type="pres">
      <dgm:prSet presAssocID="{FDF90D7E-D3ED-4385-A4F3-F1A8B1FE421A}" presName="iconBgRect" presStyleLbl="bgShp" presStyleIdx="1" presStyleCnt="2"/>
      <dgm:spPr>
        <a:prstGeom prst="round2DiagRect">
          <a:avLst>
            <a:gd name="adj1" fmla="val 29727"/>
            <a:gd name="adj2" fmla="val 0"/>
          </a:avLst>
        </a:prstGeom>
      </dgm:spPr>
    </dgm:pt>
    <dgm:pt modelId="{89A2C88C-395A-400C-BE97-4FF0B9C706B9}" type="pres">
      <dgm:prSet presAssocID="{FDF90D7E-D3ED-4385-A4F3-F1A8B1FE421A}"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ruck"/>
        </a:ext>
      </dgm:extLst>
    </dgm:pt>
    <dgm:pt modelId="{57CE3EE4-D18D-439F-898E-7EFDE7693909}" type="pres">
      <dgm:prSet presAssocID="{FDF90D7E-D3ED-4385-A4F3-F1A8B1FE421A}" presName="spaceRect" presStyleCnt="0"/>
      <dgm:spPr/>
    </dgm:pt>
    <dgm:pt modelId="{388F5A24-72AC-439D-803C-C54CEB1DF023}" type="pres">
      <dgm:prSet presAssocID="{FDF90D7E-D3ED-4385-A4F3-F1A8B1FE421A}" presName="textRect" presStyleLbl="revTx" presStyleIdx="1" presStyleCnt="2">
        <dgm:presLayoutVars>
          <dgm:chMax val="1"/>
          <dgm:chPref val="1"/>
        </dgm:presLayoutVars>
      </dgm:prSet>
      <dgm:spPr/>
    </dgm:pt>
  </dgm:ptLst>
  <dgm:cxnLst>
    <dgm:cxn modelId="{E9EC9244-897F-4C88-B7F6-48B71C33086C}" type="presOf" srcId="{067DA70B-79DA-4C2F-AC68-DFAAE24FC88A}" destId="{12C53521-5787-4CF4-873E-A0306BF9D6E7}" srcOrd="0" destOrd="0" presId="urn:microsoft.com/office/officeart/2018/5/layout/IconLeafLabelList"/>
    <dgm:cxn modelId="{CB323E8F-F7E3-484A-9D7A-DDEAC3CFC0F4}" srcId="{067DA70B-79DA-4C2F-AC68-DFAAE24FC88A}" destId="{FDF90D7E-D3ED-4385-A4F3-F1A8B1FE421A}" srcOrd="1" destOrd="0" parTransId="{0709829E-5CA2-42F7-A1F0-4A83A22BA8B1}" sibTransId="{9B4D39E2-EB59-4DB0-9CD0-7C096AD42934}"/>
    <dgm:cxn modelId="{3CB7C8AA-D95E-410B-A9CE-2366A6A38896}" srcId="{067DA70B-79DA-4C2F-AC68-DFAAE24FC88A}" destId="{B6033D05-D1CC-41CA-8326-71262CDC34E7}" srcOrd="0" destOrd="0" parTransId="{7B065CD4-274D-40E7-B9C3-F14E28160B53}" sibTransId="{3453BD50-53B3-41B9-B2B7-525AED446762}"/>
    <dgm:cxn modelId="{94DFBDD8-1EDA-4A69-B11D-4211BD5EE1F7}" type="presOf" srcId="{FDF90D7E-D3ED-4385-A4F3-F1A8B1FE421A}" destId="{388F5A24-72AC-439D-803C-C54CEB1DF023}" srcOrd="0" destOrd="0" presId="urn:microsoft.com/office/officeart/2018/5/layout/IconLeafLabelList"/>
    <dgm:cxn modelId="{813E26E0-8BEF-490C-93CC-B8AA129BBB3F}" type="presOf" srcId="{B6033D05-D1CC-41CA-8326-71262CDC34E7}" destId="{AD1B8CD6-6B4F-41D9-800F-0DA95E2F1424}" srcOrd="0" destOrd="0" presId="urn:microsoft.com/office/officeart/2018/5/layout/IconLeafLabelList"/>
    <dgm:cxn modelId="{556691A8-66E4-4152-9C6D-C0641EFE966B}" type="presParOf" srcId="{12C53521-5787-4CF4-873E-A0306BF9D6E7}" destId="{C32F094D-FEF3-4F80-82E1-811AD3F393BB}" srcOrd="0" destOrd="0" presId="urn:microsoft.com/office/officeart/2018/5/layout/IconLeafLabelList"/>
    <dgm:cxn modelId="{09655329-4FBB-4003-B6A3-5993CF34DAF6}" type="presParOf" srcId="{C32F094D-FEF3-4F80-82E1-811AD3F393BB}" destId="{020C0EF0-8A90-4314-B3C9-DCEA67C423D6}" srcOrd="0" destOrd="0" presId="urn:microsoft.com/office/officeart/2018/5/layout/IconLeafLabelList"/>
    <dgm:cxn modelId="{8598B8A3-2630-42F4-A8D2-4C958E199B68}" type="presParOf" srcId="{C32F094D-FEF3-4F80-82E1-811AD3F393BB}" destId="{D28440CF-2AF8-4854-A9DE-6AE55DA656CB}" srcOrd="1" destOrd="0" presId="urn:microsoft.com/office/officeart/2018/5/layout/IconLeafLabelList"/>
    <dgm:cxn modelId="{F4A33A4E-D057-4AEF-882F-D59CE3AE2660}" type="presParOf" srcId="{C32F094D-FEF3-4F80-82E1-811AD3F393BB}" destId="{C9EF00F9-17A0-421D-A105-12DEEE00DA8D}" srcOrd="2" destOrd="0" presId="urn:microsoft.com/office/officeart/2018/5/layout/IconLeafLabelList"/>
    <dgm:cxn modelId="{EDEE45AC-4679-4AD7-B0C4-2BB1435B0C6D}" type="presParOf" srcId="{C32F094D-FEF3-4F80-82E1-811AD3F393BB}" destId="{AD1B8CD6-6B4F-41D9-800F-0DA95E2F1424}" srcOrd="3" destOrd="0" presId="urn:microsoft.com/office/officeart/2018/5/layout/IconLeafLabelList"/>
    <dgm:cxn modelId="{2D403511-E240-49EA-8EA6-32038982FDF1}" type="presParOf" srcId="{12C53521-5787-4CF4-873E-A0306BF9D6E7}" destId="{D8873151-1742-4E75-B174-5D9D107BF0CD}" srcOrd="1" destOrd="0" presId="urn:microsoft.com/office/officeart/2018/5/layout/IconLeafLabelList"/>
    <dgm:cxn modelId="{63A924A4-CB30-4F9A-A683-0EB7A006E67D}" type="presParOf" srcId="{12C53521-5787-4CF4-873E-A0306BF9D6E7}" destId="{36F17074-8FC6-43FA-A137-ABE82F19BA45}" srcOrd="2" destOrd="0" presId="urn:microsoft.com/office/officeart/2018/5/layout/IconLeafLabelList"/>
    <dgm:cxn modelId="{F0EA4809-08C9-47BE-8ADB-9D0BFEFA022F}" type="presParOf" srcId="{36F17074-8FC6-43FA-A137-ABE82F19BA45}" destId="{288F9A16-FCF8-4866-86A0-E05FDA6AD132}" srcOrd="0" destOrd="0" presId="urn:microsoft.com/office/officeart/2018/5/layout/IconLeafLabelList"/>
    <dgm:cxn modelId="{B1788905-20E9-4442-A819-96014644B995}" type="presParOf" srcId="{36F17074-8FC6-43FA-A137-ABE82F19BA45}" destId="{89A2C88C-395A-400C-BE97-4FF0B9C706B9}" srcOrd="1" destOrd="0" presId="urn:microsoft.com/office/officeart/2018/5/layout/IconLeafLabelList"/>
    <dgm:cxn modelId="{ADF8AD42-278F-4359-B467-A0E52112B976}" type="presParOf" srcId="{36F17074-8FC6-43FA-A137-ABE82F19BA45}" destId="{57CE3EE4-D18D-439F-898E-7EFDE7693909}" srcOrd="2" destOrd="0" presId="urn:microsoft.com/office/officeart/2018/5/layout/IconLeafLabelList"/>
    <dgm:cxn modelId="{3052E575-6698-4018-8705-2632E833118F}" type="presParOf" srcId="{36F17074-8FC6-43FA-A137-ABE82F19BA45}" destId="{388F5A24-72AC-439D-803C-C54CEB1DF023}"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F60DDD-F8B6-40B1-8528-AC090275840F}">
      <dsp:nvSpPr>
        <dsp:cNvPr id="0" name=""/>
        <dsp:cNvSpPr/>
      </dsp:nvSpPr>
      <dsp:spPr>
        <a:xfrm>
          <a:off x="0" y="3404"/>
          <a:ext cx="10515600" cy="725119"/>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D184058-73AD-407B-B5BF-366E0A872EA8}">
      <dsp:nvSpPr>
        <dsp:cNvPr id="0" name=""/>
        <dsp:cNvSpPr/>
      </dsp:nvSpPr>
      <dsp:spPr>
        <a:xfrm>
          <a:off x="219348" y="166556"/>
          <a:ext cx="398815" cy="39881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3882E7A-F02F-4309-880B-5632743030EF}">
      <dsp:nvSpPr>
        <dsp:cNvPr id="0" name=""/>
        <dsp:cNvSpPr/>
      </dsp:nvSpPr>
      <dsp:spPr>
        <a:xfrm>
          <a:off x="837512" y="3404"/>
          <a:ext cx="9678087" cy="7251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742" tIns="76742" rIns="76742" bIns="76742" numCol="1" spcCol="1270" anchor="ctr" anchorCtr="0">
          <a:noAutofit/>
        </a:bodyPr>
        <a:lstStyle/>
        <a:p>
          <a:pPr marL="0" lvl="0" indent="0" algn="l" defTabSz="844550">
            <a:lnSpc>
              <a:spcPct val="90000"/>
            </a:lnSpc>
            <a:spcBef>
              <a:spcPct val="0"/>
            </a:spcBef>
            <a:spcAft>
              <a:spcPct val="35000"/>
            </a:spcAft>
            <a:buNone/>
          </a:pPr>
          <a:r>
            <a:rPr lang="en-US" sz="1900" kern="1200"/>
            <a:t>Components are easy to configure – Smooth operations</a:t>
          </a:r>
        </a:p>
      </dsp:txBody>
      <dsp:txXfrm>
        <a:off x="837512" y="3404"/>
        <a:ext cx="9678087" cy="725119"/>
      </dsp:txXfrm>
    </dsp:sp>
    <dsp:sp modelId="{73A8E9A5-DE7E-43AE-A05E-8D31F5099D48}">
      <dsp:nvSpPr>
        <dsp:cNvPr id="0" name=""/>
        <dsp:cNvSpPr/>
      </dsp:nvSpPr>
      <dsp:spPr>
        <a:xfrm>
          <a:off x="0" y="909803"/>
          <a:ext cx="10515600" cy="725119"/>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E531E11-0921-4FE0-81A0-4682A5E33642}">
      <dsp:nvSpPr>
        <dsp:cNvPr id="0" name=""/>
        <dsp:cNvSpPr/>
      </dsp:nvSpPr>
      <dsp:spPr>
        <a:xfrm>
          <a:off x="219348" y="1072955"/>
          <a:ext cx="398815" cy="39881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5C9B99A-38D7-413D-8075-6F0DC6D8DEF7}">
      <dsp:nvSpPr>
        <dsp:cNvPr id="0" name=""/>
        <dsp:cNvSpPr/>
      </dsp:nvSpPr>
      <dsp:spPr>
        <a:xfrm>
          <a:off x="837512" y="909803"/>
          <a:ext cx="9678087" cy="7251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742" tIns="76742" rIns="76742" bIns="76742" numCol="1" spcCol="1270" anchor="ctr" anchorCtr="0">
          <a:noAutofit/>
        </a:bodyPr>
        <a:lstStyle/>
        <a:p>
          <a:pPr marL="0" lvl="0" indent="0" algn="l" defTabSz="844550">
            <a:lnSpc>
              <a:spcPct val="90000"/>
            </a:lnSpc>
            <a:spcBef>
              <a:spcPct val="0"/>
            </a:spcBef>
            <a:spcAft>
              <a:spcPct val="35000"/>
            </a:spcAft>
            <a:buNone/>
          </a:pPr>
          <a:r>
            <a:rPr lang="en-US" sz="1900" kern="1200"/>
            <a:t>Flexibility – Ability to assemble different services and mix-and-match</a:t>
          </a:r>
        </a:p>
      </dsp:txBody>
      <dsp:txXfrm>
        <a:off x="837512" y="909803"/>
        <a:ext cx="9678087" cy="725119"/>
      </dsp:txXfrm>
    </dsp:sp>
    <dsp:sp modelId="{5668F80C-8AB9-4835-81E3-17C5FA3317FE}">
      <dsp:nvSpPr>
        <dsp:cNvPr id="0" name=""/>
        <dsp:cNvSpPr/>
      </dsp:nvSpPr>
      <dsp:spPr>
        <a:xfrm>
          <a:off x="0" y="1816202"/>
          <a:ext cx="10515600" cy="725119"/>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5C50F2D-C538-4881-9261-CE017FF2FA10}">
      <dsp:nvSpPr>
        <dsp:cNvPr id="0" name=""/>
        <dsp:cNvSpPr/>
      </dsp:nvSpPr>
      <dsp:spPr>
        <a:xfrm>
          <a:off x="219348" y="1979354"/>
          <a:ext cx="398815" cy="39881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8DE7EFF-81DB-49B8-9FD3-771B550DBB11}">
      <dsp:nvSpPr>
        <dsp:cNvPr id="0" name=""/>
        <dsp:cNvSpPr/>
      </dsp:nvSpPr>
      <dsp:spPr>
        <a:xfrm>
          <a:off x="837512" y="1816202"/>
          <a:ext cx="9678087" cy="7251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742" tIns="76742" rIns="76742" bIns="76742" numCol="1" spcCol="1270" anchor="ctr" anchorCtr="0">
          <a:noAutofit/>
        </a:bodyPr>
        <a:lstStyle/>
        <a:p>
          <a:pPr marL="0" lvl="0" indent="0" algn="l" defTabSz="844550">
            <a:lnSpc>
              <a:spcPct val="90000"/>
            </a:lnSpc>
            <a:spcBef>
              <a:spcPct val="0"/>
            </a:spcBef>
            <a:spcAft>
              <a:spcPct val="35000"/>
            </a:spcAft>
            <a:buNone/>
          </a:pPr>
          <a:r>
            <a:rPr lang="en-US" sz="1900" kern="1200"/>
            <a:t>Reuse &amp; reconfiguration – Simple and easy when service needs updated or changed (Hughes, 2018)</a:t>
          </a:r>
        </a:p>
      </dsp:txBody>
      <dsp:txXfrm>
        <a:off x="837512" y="1816202"/>
        <a:ext cx="9678087" cy="725119"/>
      </dsp:txXfrm>
    </dsp:sp>
    <dsp:sp modelId="{8ABA9C0F-84AF-4163-84CE-092724B121EE}">
      <dsp:nvSpPr>
        <dsp:cNvPr id="0" name=""/>
        <dsp:cNvSpPr/>
      </dsp:nvSpPr>
      <dsp:spPr>
        <a:xfrm>
          <a:off x="0" y="2722601"/>
          <a:ext cx="10515600" cy="725119"/>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131A3ED-881F-4197-849F-70BE6A27E9D2}">
      <dsp:nvSpPr>
        <dsp:cNvPr id="0" name=""/>
        <dsp:cNvSpPr/>
      </dsp:nvSpPr>
      <dsp:spPr>
        <a:xfrm>
          <a:off x="219348" y="2885753"/>
          <a:ext cx="398815" cy="39881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887C619-B5F5-42B3-8C3D-328FEA214165}">
      <dsp:nvSpPr>
        <dsp:cNvPr id="0" name=""/>
        <dsp:cNvSpPr/>
      </dsp:nvSpPr>
      <dsp:spPr>
        <a:xfrm>
          <a:off x="837512" y="2722601"/>
          <a:ext cx="9678087" cy="7251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742" tIns="76742" rIns="76742" bIns="76742" numCol="1" spcCol="1270" anchor="ctr" anchorCtr="0">
          <a:noAutofit/>
        </a:bodyPr>
        <a:lstStyle/>
        <a:p>
          <a:pPr marL="0" lvl="0" indent="0" algn="l" defTabSz="844550">
            <a:lnSpc>
              <a:spcPct val="90000"/>
            </a:lnSpc>
            <a:spcBef>
              <a:spcPct val="0"/>
            </a:spcBef>
            <a:spcAft>
              <a:spcPct val="35000"/>
            </a:spcAft>
            <a:buNone/>
          </a:pPr>
          <a:r>
            <a:rPr lang="en-US" sz="1900" kern="1200"/>
            <a:t>Scalability – Less interaction between clients and services</a:t>
          </a:r>
        </a:p>
      </dsp:txBody>
      <dsp:txXfrm>
        <a:off x="837512" y="2722601"/>
        <a:ext cx="9678087" cy="725119"/>
      </dsp:txXfrm>
    </dsp:sp>
    <dsp:sp modelId="{09221B70-1006-4F65-BA12-530B0ED1875D}">
      <dsp:nvSpPr>
        <dsp:cNvPr id="0" name=""/>
        <dsp:cNvSpPr/>
      </dsp:nvSpPr>
      <dsp:spPr>
        <a:xfrm>
          <a:off x="0" y="3629000"/>
          <a:ext cx="10515600" cy="725119"/>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FAFCBD1-87DC-4FF6-8576-5391F31C4EE0}">
      <dsp:nvSpPr>
        <dsp:cNvPr id="0" name=""/>
        <dsp:cNvSpPr/>
      </dsp:nvSpPr>
      <dsp:spPr>
        <a:xfrm>
          <a:off x="219348" y="3792152"/>
          <a:ext cx="398815" cy="398815"/>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4502CD4-F77E-4F11-B57D-B82913592E01}">
      <dsp:nvSpPr>
        <dsp:cNvPr id="0" name=""/>
        <dsp:cNvSpPr/>
      </dsp:nvSpPr>
      <dsp:spPr>
        <a:xfrm>
          <a:off x="837512" y="3629000"/>
          <a:ext cx="9678087" cy="7251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742" tIns="76742" rIns="76742" bIns="76742" numCol="1" spcCol="1270" anchor="ctr" anchorCtr="0">
          <a:noAutofit/>
        </a:bodyPr>
        <a:lstStyle/>
        <a:p>
          <a:pPr marL="0" lvl="0" indent="0" algn="l" defTabSz="844550">
            <a:lnSpc>
              <a:spcPct val="90000"/>
            </a:lnSpc>
            <a:spcBef>
              <a:spcPct val="0"/>
            </a:spcBef>
            <a:spcAft>
              <a:spcPct val="35000"/>
            </a:spcAft>
            <a:buNone/>
          </a:pPr>
          <a:r>
            <a:rPr lang="en-US" sz="1900" kern="1200"/>
            <a:t>Location flexibility– Services can be published from anywhere and even on several different ones </a:t>
          </a:r>
        </a:p>
      </dsp:txBody>
      <dsp:txXfrm>
        <a:off x="837512" y="3629000"/>
        <a:ext cx="9678087" cy="72511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0C0EF0-8A90-4314-B3C9-DCEA67C423D6}">
      <dsp:nvSpPr>
        <dsp:cNvPr id="0" name=""/>
        <dsp:cNvSpPr/>
      </dsp:nvSpPr>
      <dsp:spPr>
        <a:xfrm>
          <a:off x="2044800" y="375668"/>
          <a:ext cx="2196000" cy="2196000"/>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28440CF-2AF8-4854-A9DE-6AE55DA656CB}">
      <dsp:nvSpPr>
        <dsp:cNvPr id="0" name=""/>
        <dsp:cNvSpPr/>
      </dsp:nvSpPr>
      <dsp:spPr>
        <a:xfrm>
          <a:off x="2512800" y="843669"/>
          <a:ext cx="1260000" cy="126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D1B8CD6-6B4F-41D9-800F-0DA95E2F1424}">
      <dsp:nvSpPr>
        <dsp:cNvPr id="0" name=""/>
        <dsp:cNvSpPr/>
      </dsp:nvSpPr>
      <dsp:spPr>
        <a:xfrm>
          <a:off x="1342800" y="3255669"/>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defRPr cap="all"/>
          </a:pPr>
          <a:r>
            <a:rPr lang="en-US" sz="1300" kern="1200" dirty="0"/>
            <a:t>Costly initial investment – Can and will save you money down the road, however, it is expensive upon starting up (WATTS, 2017)</a:t>
          </a:r>
        </a:p>
      </dsp:txBody>
      <dsp:txXfrm>
        <a:off x="1342800" y="3255669"/>
        <a:ext cx="3600000" cy="720000"/>
      </dsp:txXfrm>
    </dsp:sp>
    <dsp:sp modelId="{288F9A16-FCF8-4866-86A0-E05FDA6AD132}">
      <dsp:nvSpPr>
        <dsp:cNvPr id="0" name=""/>
        <dsp:cNvSpPr/>
      </dsp:nvSpPr>
      <dsp:spPr>
        <a:xfrm>
          <a:off x="6274800" y="375668"/>
          <a:ext cx="2196000" cy="2196000"/>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9A2C88C-395A-400C-BE97-4FF0B9C706B9}">
      <dsp:nvSpPr>
        <dsp:cNvPr id="0" name=""/>
        <dsp:cNvSpPr/>
      </dsp:nvSpPr>
      <dsp:spPr>
        <a:xfrm>
          <a:off x="6742800" y="843669"/>
          <a:ext cx="1260000" cy="126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88F5A24-72AC-439D-803C-C54CEB1DF023}">
      <dsp:nvSpPr>
        <dsp:cNvPr id="0" name=""/>
        <dsp:cNvSpPr/>
      </dsp:nvSpPr>
      <dsp:spPr>
        <a:xfrm>
          <a:off x="5572800" y="3255669"/>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defRPr cap="all"/>
          </a:pPr>
          <a:r>
            <a:rPr lang="en-US" sz="1300" kern="1200"/>
            <a:t>Heavy loads – Between communication there are validations, which causes longer run times and heavier loads</a:t>
          </a:r>
        </a:p>
      </dsp:txBody>
      <dsp:txXfrm>
        <a:off x="5572800" y="3255669"/>
        <a:ext cx="3600000"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F42A7B-EADF-4846-A13E-FCCA827D2DE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7A0D959-5D82-4F06-805C-0E8BBAD01CE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83EF333-F79A-4E59-AD9F-99BAF91861E3}"/>
              </a:ext>
            </a:extLst>
          </p:cNvPr>
          <p:cNvSpPr>
            <a:spLocks noGrp="1"/>
          </p:cNvSpPr>
          <p:nvPr>
            <p:ph type="dt" sz="half" idx="10"/>
          </p:nvPr>
        </p:nvSpPr>
        <p:spPr/>
        <p:txBody>
          <a:bodyPr/>
          <a:lstStyle/>
          <a:p>
            <a:fld id="{05A29AFB-E088-44D8-8994-CE220FEDEF3E}" type="datetimeFigureOut">
              <a:rPr lang="en-US" smtClean="0"/>
              <a:t>6/13/2020</a:t>
            </a:fld>
            <a:endParaRPr lang="en-US"/>
          </a:p>
        </p:txBody>
      </p:sp>
      <p:sp>
        <p:nvSpPr>
          <p:cNvPr id="5" name="Footer Placeholder 4">
            <a:extLst>
              <a:ext uri="{FF2B5EF4-FFF2-40B4-BE49-F238E27FC236}">
                <a16:creationId xmlns:a16="http://schemas.microsoft.com/office/drawing/2014/main" id="{C33A4A5C-04F6-40E5-B400-BA6AAA8C8D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384C30-F2E6-4245-98ED-DAEE54154DA5}"/>
              </a:ext>
            </a:extLst>
          </p:cNvPr>
          <p:cNvSpPr>
            <a:spLocks noGrp="1"/>
          </p:cNvSpPr>
          <p:nvPr>
            <p:ph type="sldNum" sz="quarter" idx="12"/>
          </p:nvPr>
        </p:nvSpPr>
        <p:spPr/>
        <p:txBody>
          <a:bodyPr/>
          <a:lstStyle/>
          <a:p>
            <a:fld id="{73DC5F6D-6037-4EE0-918A-13B03B8A0A21}" type="slidenum">
              <a:rPr lang="en-US" smtClean="0"/>
              <a:t>‹#›</a:t>
            </a:fld>
            <a:endParaRPr lang="en-US"/>
          </a:p>
        </p:txBody>
      </p:sp>
    </p:spTree>
    <p:extLst>
      <p:ext uri="{BB962C8B-B14F-4D97-AF65-F5344CB8AC3E}">
        <p14:creationId xmlns:p14="http://schemas.microsoft.com/office/powerpoint/2010/main" val="25685654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C0E7D-E83A-4B79-97FF-295C514C608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8523DF8-2DD0-4963-BD3B-16F2600C852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787B44-E219-4401-B74B-5BA8BDF05E88}"/>
              </a:ext>
            </a:extLst>
          </p:cNvPr>
          <p:cNvSpPr>
            <a:spLocks noGrp="1"/>
          </p:cNvSpPr>
          <p:nvPr>
            <p:ph type="dt" sz="half" idx="10"/>
          </p:nvPr>
        </p:nvSpPr>
        <p:spPr/>
        <p:txBody>
          <a:bodyPr/>
          <a:lstStyle/>
          <a:p>
            <a:fld id="{05A29AFB-E088-44D8-8994-CE220FEDEF3E}" type="datetimeFigureOut">
              <a:rPr lang="en-US" smtClean="0"/>
              <a:t>6/13/2020</a:t>
            </a:fld>
            <a:endParaRPr lang="en-US"/>
          </a:p>
        </p:txBody>
      </p:sp>
      <p:sp>
        <p:nvSpPr>
          <p:cNvPr id="5" name="Footer Placeholder 4">
            <a:extLst>
              <a:ext uri="{FF2B5EF4-FFF2-40B4-BE49-F238E27FC236}">
                <a16:creationId xmlns:a16="http://schemas.microsoft.com/office/drawing/2014/main" id="{B70D1A1D-CB4D-4CC2-924C-ED702F1B18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2567A2-5191-4693-8A72-9449F5184799}"/>
              </a:ext>
            </a:extLst>
          </p:cNvPr>
          <p:cNvSpPr>
            <a:spLocks noGrp="1"/>
          </p:cNvSpPr>
          <p:nvPr>
            <p:ph type="sldNum" sz="quarter" idx="12"/>
          </p:nvPr>
        </p:nvSpPr>
        <p:spPr/>
        <p:txBody>
          <a:bodyPr/>
          <a:lstStyle/>
          <a:p>
            <a:fld id="{73DC5F6D-6037-4EE0-918A-13B03B8A0A21}" type="slidenum">
              <a:rPr lang="en-US" smtClean="0"/>
              <a:t>‹#›</a:t>
            </a:fld>
            <a:endParaRPr lang="en-US"/>
          </a:p>
        </p:txBody>
      </p:sp>
    </p:spTree>
    <p:extLst>
      <p:ext uri="{BB962C8B-B14F-4D97-AF65-F5344CB8AC3E}">
        <p14:creationId xmlns:p14="http://schemas.microsoft.com/office/powerpoint/2010/main" val="24997565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0B9FB43-CB78-4BCA-8993-B728A9C4C9B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FC6A08C-D9D9-4E42-A751-350CC5C8F52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1FB930-546B-4BED-ADAA-CCDD9401F9A9}"/>
              </a:ext>
            </a:extLst>
          </p:cNvPr>
          <p:cNvSpPr>
            <a:spLocks noGrp="1"/>
          </p:cNvSpPr>
          <p:nvPr>
            <p:ph type="dt" sz="half" idx="10"/>
          </p:nvPr>
        </p:nvSpPr>
        <p:spPr/>
        <p:txBody>
          <a:bodyPr/>
          <a:lstStyle/>
          <a:p>
            <a:fld id="{05A29AFB-E088-44D8-8994-CE220FEDEF3E}" type="datetimeFigureOut">
              <a:rPr lang="en-US" smtClean="0"/>
              <a:t>6/13/2020</a:t>
            </a:fld>
            <a:endParaRPr lang="en-US"/>
          </a:p>
        </p:txBody>
      </p:sp>
      <p:sp>
        <p:nvSpPr>
          <p:cNvPr id="5" name="Footer Placeholder 4">
            <a:extLst>
              <a:ext uri="{FF2B5EF4-FFF2-40B4-BE49-F238E27FC236}">
                <a16:creationId xmlns:a16="http://schemas.microsoft.com/office/drawing/2014/main" id="{14C2ACF2-CEB8-4EFB-9973-40F8C5E7F7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8CDC40-AB12-4600-A61C-B290BAF077E3}"/>
              </a:ext>
            </a:extLst>
          </p:cNvPr>
          <p:cNvSpPr>
            <a:spLocks noGrp="1"/>
          </p:cNvSpPr>
          <p:nvPr>
            <p:ph type="sldNum" sz="quarter" idx="12"/>
          </p:nvPr>
        </p:nvSpPr>
        <p:spPr/>
        <p:txBody>
          <a:bodyPr/>
          <a:lstStyle/>
          <a:p>
            <a:fld id="{73DC5F6D-6037-4EE0-918A-13B03B8A0A21}" type="slidenum">
              <a:rPr lang="en-US" smtClean="0"/>
              <a:t>‹#›</a:t>
            </a:fld>
            <a:endParaRPr lang="en-US"/>
          </a:p>
        </p:txBody>
      </p:sp>
    </p:spTree>
    <p:extLst>
      <p:ext uri="{BB962C8B-B14F-4D97-AF65-F5344CB8AC3E}">
        <p14:creationId xmlns:p14="http://schemas.microsoft.com/office/powerpoint/2010/main" val="25132405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3BB78-8AF6-42B8-A656-B76503610E3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15F1660-6DD5-44B2-8C7E-B2C361BE900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DA2CD7-E860-4230-B974-6D4CC30C9FF5}"/>
              </a:ext>
            </a:extLst>
          </p:cNvPr>
          <p:cNvSpPr>
            <a:spLocks noGrp="1"/>
          </p:cNvSpPr>
          <p:nvPr>
            <p:ph type="dt" sz="half" idx="10"/>
          </p:nvPr>
        </p:nvSpPr>
        <p:spPr/>
        <p:txBody>
          <a:bodyPr/>
          <a:lstStyle/>
          <a:p>
            <a:fld id="{05A29AFB-E088-44D8-8994-CE220FEDEF3E}" type="datetimeFigureOut">
              <a:rPr lang="en-US" smtClean="0"/>
              <a:t>6/13/2020</a:t>
            </a:fld>
            <a:endParaRPr lang="en-US"/>
          </a:p>
        </p:txBody>
      </p:sp>
      <p:sp>
        <p:nvSpPr>
          <p:cNvPr id="5" name="Footer Placeholder 4">
            <a:extLst>
              <a:ext uri="{FF2B5EF4-FFF2-40B4-BE49-F238E27FC236}">
                <a16:creationId xmlns:a16="http://schemas.microsoft.com/office/drawing/2014/main" id="{FF85BB70-CCC2-42B6-8AC5-937D5485FA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534C8F-74F7-48A3-8DA3-D4BEBE53C936}"/>
              </a:ext>
            </a:extLst>
          </p:cNvPr>
          <p:cNvSpPr>
            <a:spLocks noGrp="1"/>
          </p:cNvSpPr>
          <p:nvPr>
            <p:ph type="sldNum" sz="quarter" idx="12"/>
          </p:nvPr>
        </p:nvSpPr>
        <p:spPr/>
        <p:txBody>
          <a:bodyPr/>
          <a:lstStyle/>
          <a:p>
            <a:fld id="{73DC5F6D-6037-4EE0-918A-13B03B8A0A21}" type="slidenum">
              <a:rPr lang="en-US" smtClean="0"/>
              <a:t>‹#›</a:t>
            </a:fld>
            <a:endParaRPr lang="en-US"/>
          </a:p>
        </p:txBody>
      </p:sp>
    </p:spTree>
    <p:extLst>
      <p:ext uri="{BB962C8B-B14F-4D97-AF65-F5344CB8AC3E}">
        <p14:creationId xmlns:p14="http://schemas.microsoft.com/office/powerpoint/2010/main" val="38541537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6F226-F667-4EB2-8540-D3B243B2BED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69C9685-1E09-40BB-BD6B-C342B8FA310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C2A68B3-FDB2-4DFE-A36E-1992BC438934}"/>
              </a:ext>
            </a:extLst>
          </p:cNvPr>
          <p:cNvSpPr>
            <a:spLocks noGrp="1"/>
          </p:cNvSpPr>
          <p:nvPr>
            <p:ph type="dt" sz="half" idx="10"/>
          </p:nvPr>
        </p:nvSpPr>
        <p:spPr/>
        <p:txBody>
          <a:bodyPr/>
          <a:lstStyle/>
          <a:p>
            <a:fld id="{05A29AFB-E088-44D8-8994-CE220FEDEF3E}" type="datetimeFigureOut">
              <a:rPr lang="en-US" smtClean="0"/>
              <a:t>6/13/2020</a:t>
            </a:fld>
            <a:endParaRPr lang="en-US"/>
          </a:p>
        </p:txBody>
      </p:sp>
      <p:sp>
        <p:nvSpPr>
          <p:cNvPr id="5" name="Footer Placeholder 4">
            <a:extLst>
              <a:ext uri="{FF2B5EF4-FFF2-40B4-BE49-F238E27FC236}">
                <a16:creationId xmlns:a16="http://schemas.microsoft.com/office/drawing/2014/main" id="{256AF4FB-23F5-469E-90F5-CA44EA33B9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D14494-503A-424D-B168-893BBA34406A}"/>
              </a:ext>
            </a:extLst>
          </p:cNvPr>
          <p:cNvSpPr>
            <a:spLocks noGrp="1"/>
          </p:cNvSpPr>
          <p:nvPr>
            <p:ph type="sldNum" sz="quarter" idx="12"/>
          </p:nvPr>
        </p:nvSpPr>
        <p:spPr/>
        <p:txBody>
          <a:bodyPr/>
          <a:lstStyle/>
          <a:p>
            <a:fld id="{73DC5F6D-6037-4EE0-918A-13B03B8A0A21}" type="slidenum">
              <a:rPr lang="en-US" smtClean="0"/>
              <a:t>‹#›</a:t>
            </a:fld>
            <a:endParaRPr lang="en-US"/>
          </a:p>
        </p:txBody>
      </p:sp>
    </p:spTree>
    <p:extLst>
      <p:ext uri="{BB962C8B-B14F-4D97-AF65-F5344CB8AC3E}">
        <p14:creationId xmlns:p14="http://schemas.microsoft.com/office/powerpoint/2010/main" val="11038777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39415-D7C1-466F-A106-D3E52D13EE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51E27D5-D5F1-4073-B9D5-476E03F379B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9422AC8-64FF-4FE9-89EA-9D7712D227E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018A293-1640-4764-9AD0-07C0506549B6}"/>
              </a:ext>
            </a:extLst>
          </p:cNvPr>
          <p:cNvSpPr>
            <a:spLocks noGrp="1"/>
          </p:cNvSpPr>
          <p:nvPr>
            <p:ph type="dt" sz="half" idx="10"/>
          </p:nvPr>
        </p:nvSpPr>
        <p:spPr/>
        <p:txBody>
          <a:bodyPr/>
          <a:lstStyle/>
          <a:p>
            <a:fld id="{05A29AFB-E088-44D8-8994-CE220FEDEF3E}" type="datetimeFigureOut">
              <a:rPr lang="en-US" smtClean="0"/>
              <a:t>6/13/2020</a:t>
            </a:fld>
            <a:endParaRPr lang="en-US"/>
          </a:p>
        </p:txBody>
      </p:sp>
      <p:sp>
        <p:nvSpPr>
          <p:cNvPr id="6" name="Footer Placeholder 5">
            <a:extLst>
              <a:ext uri="{FF2B5EF4-FFF2-40B4-BE49-F238E27FC236}">
                <a16:creationId xmlns:a16="http://schemas.microsoft.com/office/drawing/2014/main" id="{DF9915B1-36B7-44F7-A7F0-CA9F2D696EF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F816BE-D76A-45E1-9168-3114DD2CF454}"/>
              </a:ext>
            </a:extLst>
          </p:cNvPr>
          <p:cNvSpPr>
            <a:spLocks noGrp="1"/>
          </p:cNvSpPr>
          <p:nvPr>
            <p:ph type="sldNum" sz="quarter" idx="12"/>
          </p:nvPr>
        </p:nvSpPr>
        <p:spPr/>
        <p:txBody>
          <a:bodyPr/>
          <a:lstStyle/>
          <a:p>
            <a:fld id="{73DC5F6D-6037-4EE0-918A-13B03B8A0A21}" type="slidenum">
              <a:rPr lang="en-US" smtClean="0"/>
              <a:t>‹#›</a:t>
            </a:fld>
            <a:endParaRPr lang="en-US"/>
          </a:p>
        </p:txBody>
      </p:sp>
    </p:spTree>
    <p:extLst>
      <p:ext uri="{BB962C8B-B14F-4D97-AF65-F5344CB8AC3E}">
        <p14:creationId xmlns:p14="http://schemas.microsoft.com/office/powerpoint/2010/main" val="27532581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1BA238-7FEC-4BDB-92D9-4196A862E24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6421F09-75C0-4B10-837C-8F1A35E7E3B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4E239FD-F81D-4642-9283-22AD1FA7B1E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78A6E8E-D43D-4990-8A70-CC470D37AF8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E827D1B-11A3-45EC-B666-E466BD40419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DF115AD-E037-4EC3-AAA8-A5FF812EF7E4}"/>
              </a:ext>
            </a:extLst>
          </p:cNvPr>
          <p:cNvSpPr>
            <a:spLocks noGrp="1"/>
          </p:cNvSpPr>
          <p:nvPr>
            <p:ph type="dt" sz="half" idx="10"/>
          </p:nvPr>
        </p:nvSpPr>
        <p:spPr/>
        <p:txBody>
          <a:bodyPr/>
          <a:lstStyle/>
          <a:p>
            <a:fld id="{05A29AFB-E088-44D8-8994-CE220FEDEF3E}" type="datetimeFigureOut">
              <a:rPr lang="en-US" smtClean="0"/>
              <a:t>6/13/2020</a:t>
            </a:fld>
            <a:endParaRPr lang="en-US"/>
          </a:p>
        </p:txBody>
      </p:sp>
      <p:sp>
        <p:nvSpPr>
          <p:cNvPr id="8" name="Footer Placeholder 7">
            <a:extLst>
              <a:ext uri="{FF2B5EF4-FFF2-40B4-BE49-F238E27FC236}">
                <a16:creationId xmlns:a16="http://schemas.microsoft.com/office/drawing/2014/main" id="{15B3D559-D362-468D-A98C-D4A23639B7E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55E0B1A-3162-47F5-A61C-F6011FEA1CAB}"/>
              </a:ext>
            </a:extLst>
          </p:cNvPr>
          <p:cNvSpPr>
            <a:spLocks noGrp="1"/>
          </p:cNvSpPr>
          <p:nvPr>
            <p:ph type="sldNum" sz="quarter" idx="12"/>
          </p:nvPr>
        </p:nvSpPr>
        <p:spPr/>
        <p:txBody>
          <a:bodyPr/>
          <a:lstStyle/>
          <a:p>
            <a:fld id="{73DC5F6D-6037-4EE0-918A-13B03B8A0A21}" type="slidenum">
              <a:rPr lang="en-US" smtClean="0"/>
              <a:t>‹#›</a:t>
            </a:fld>
            <a:endParaRPr lang="en-US"/>
          </a:p>
        </p:txBody>
      </p:sp>
    </p:spTree>
    <p:extLst>
      <p:ext uri="{BB962C8B-B14F-4D97-AF65-F5344CB8AC3E}">
        <p14:creationId xmlns:p14="http://schemas.microsoft.com/office/powerpoint/2010/main" val="30223020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96F64-7534-492D-88A3-99468483EAD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7CA43CC-678F-4FE5-BB5D-C07C4084E567}"/>
              </a:ext>
            </a:extLst>
          </p:cNvPr>
          <p:cNvSpPr>
            <a:spLocks noGrp="1"/>
          </p:cNvSpPr>
          <p:nvPr>
            <p:ph type="dt" sz="half" idx="10"/>
          </p:nvPr>
        </p:nvSpPr>
        <p:spPr/>
        <p:txBody>
          <a:bodyPr/>
          <a:lstStyle/>
          <a:p>
            <a:fld id="{05A29AFB-E088-44D8-8994-CE220FEDEF3E}" type="datetimeFigureOut">
              <a:rPr lang="en-US" smtClean="0"/>
              <a:t>6/13/2020</a:t>
            </a:fld>
            <a:endParaRPr lang="en-US"/>
          </a:p>
        </p:txBody>
      </p:sp>
      <p:sp>
        <p:nvSpPr>
          <p:cNvPr id="4" name="Footer Placeholder 3">
            <a:extLst>
              <a:ext uri="{FF2B5EF4-FFF2-40B4-BE49-F238E27FC236}">
                <a16:creationId xmlns:a16="http://schemas.microsoft.com/office/drawing/2014/main" id="{D35BF643-8C00-4E5E-98A0-D5976DED0D9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B9221E3-1197-4884-9875-89953EC1BFED}"/>
              </a:ext>
            </a:extLst>
          </p:cNvPr>
          <p:cNvSpPr>
            <a:spLocks noGrp="1"/>
          </p:cNvSpPr>
          <p:nvPr>
            <p:ph type="sldNum" sz="quarter" idx="12"/>
          </p:nvPr>
        </p:nvSpPr>
        <p:spPr/>
        <p:txBody>
          <a:bodyPr/>
          <a:lstStyle/>
          <a:p>
            <a:fld id="{73DC5F6D-6037-4EE0-918A-13B03B8A0A21}" type="slidenum">
              <a:rPr lang="en-US" smtClean="0"/>
              <a:t>‹#›</a:t>
            </a:fld>
            <a:endParaRPr lang="en-US"/>
          </a:p>
        </p:txBody>
      </p:sp>
    </p:spTree>
    <p:extLst>
      <p:ext uri="{BB962C8B-B14F-4D97-AF65-F5344CB8AC3E}">
        <p14:creationId xmlns:p14="http://schemas.microsoft.com/office/powerpoint/2010/main" val="20551838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457D24E-A735-46F1-8E59-566B1815C644}"/>
              </a:ext>
            </a:extLst>
          </p:cNvPr>
          <p:cNvSpPr>
            <a:spLocks noGrp="1"/>
          </p:cNvSpPr>
          <p:nvPr>
            <p:ph type="dt" sz="half" idx="10"/>
          </p:nvPr>
        </p:nvSpPr>
        <p:spPr/>
        <p:txBody>
          <a:bodyPr/>
          <a:lstStyle/>
          <a:p>
            <a:fld id="{05A29AFB-E088-44D8-8994-CE220FEDEF3E}" type="datetimeFigureOut">
              <a:rPr lang="en-US" smtClean="0"/>
              <a:t>6/13/2020</a:t>
            </a:fld>
            <a:endParaRPr lang="en-US"/>
          </a:p>
        </p:txBody>
      </p:sp>
      <p:sp>
        <p:nvSpPr>
          <p:cNvPr id="3" name="Footer Placeholder 2">
            <a:extLst>
              <a:ext uri="{FF2B5EF4-FFF2-40B4-BE49-F238E27FC236}">
                <a16:creationId xmlns:a16="http://schemas.microsoft.com/office/drawing/2014/main" id="{665AB7E7-7042-453C-87AB-F2B30EA6DB4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DAB5926-0989-4531-A814-60BCC21373E0}"/>
              </a:ext>
            </a:extLst>
          </p:cNvPr>
          <p:cNvSpPr>
            <a:spLocks noGrp="1"/>
          </p:cNvSpPr>
          <p:nvPr>
            <p:ph type="sldNum" sz="quarter" idx="12"/>
          </p:nvPr>
        </p:nvSpPr>
        <p:spPr/>
        <p:txBody>
          <a:bodyPr/>
          <a:lstStyle/>
          <a:p>
            <a:fld id="{73DC5F6D-6037-4EE0-918A-13B03B8A0A21}" type="slidenum">
              <a:rPr lang="en-US" smtClean="0"/>
              <a:t>‹#›</a:t>
            </a:fld>
            <a:endParaRPr lang="en-US"/>
          </a:p>
        </p:txBody>
      </p:sp>
    </p:spTree>
    <p:extLst>
      <p:ext uri="{BB962C8B-B14F-4D97-AF65-F5344CB8AC3E}">
        <p14:creationId xmlns:p14="http://schemas.microsoft.com/office/powerpoint/2010/main" val="2575794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7F9AB-3033-46EF-8B54-74558B6AEF3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B707EE-64F6-4174-87FE-EA871A897E8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2DBBA5E-901B-4EFF-B37C-EBDE68F81A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1268203-5620-4048-B165-D67D0CB4934A}"/>
              </a:ext>
            </a:extLst>
          </p:cNvPr>
          <p:cNvSpPr>
            <a:spLocks noGrp="1"/>
          </p:cNvSpPr>
          <p:nvPr>
            <p:ph type="dt" sz="half" idx="10"/>
          </p:nvPr>
        </p:nvSpPr>
        <p:spPr/>
        <p:txBody>
          <a:bodyPr/>
          <a:lstStyle/>
          <a:p>
            <a:fld id="{05A29AFB-E088-44D8-8994-CE220FEDEF3E}" type="datetimeFigureOut">
              <a:rPr lang="en-US" smtClean="0"/>
              <a:t>6/13/2020</a:t>
            </a:fld>
            <a:endParaRPr lang="en-US"/>
          </a:p>
        </p:txBody>
      </p:sp>
      <p:sp>
        <p:nvSpPr>
          <p:cNvPr id="6" name="Footer Placeholder 5">
            <a:extLst>
              <a:ext uri="{FF2B5EF4-FFF2-40B4-BE49-F238E27FC236}">
                <a16:creationId xmlns:a16="http://schemas.microsoft.com/office/drawing/2014/main" id="{DDB60892-B494-4048-B0B3-75CCF33B83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858C9C-6FAE-4216-A7CB-F665D3DF3E3F}"/>
              </a:ext>
            </a:extLst>
          </p:cNvPr>
          <p:cNvSpPr>
            <a:spLocks noGrp="1"/>
          </p:cNvSpPr>
          <p:nvPr>
            <p:ph type="sldNum" sz="quarter" idx="12"/>
          </p:nvPr>
        </p:nvSpPr>
        <p:spPr/>
        <p:txBody>
          <a:bodyPr/>
          <a:lstStyle/>
          <a:p>
            <a:fld id="{73DC5F6D-6037-4EE0-918A-13B03B8A0A21}" type="slidenum">
              <a:rPr lang="en-US" smtClean="0"/>
              <a:t>‹#›</a:t>
            </a:fld>
            <a:endParaRPr lang="en-US"/>
          </a:p>
        </p:txBody>
      </p:sp>
    </p:spTree>
    <p:extLst>
      <p:ext uri="{BB962C8B-B14F-4D97-AF65-F5344CB8AC3E}">
        <p14:creationId xmlns:p14="http://schemas.microsoft.com/office/powerpoint/2010/main" val="28188728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9AC42-1C56-4630-89FD-52537E0E80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2641278-D889-4A22-AA0A-A46350A071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90C5038-4F4D-4530-803A-E0DBD667B1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580F3F-2C64-488C-92FB-B2CF815F301B}"/>
              </a:ext>
            </a:extLst>
          </p:cNvPr>
          <p:cNvSpPr>
            <a:spLocks noGrp="1"/>
          </p:cNvSpPr>
          <p:nvPr>
            <p:ph type="dt" sz="half" idx="10"/>
          </p:nvPr>
        </p:nvSpPr>
        <p:spPr/>
        <p:txBody>
          <a:bodyPr/>
          <a:lstStyle/>
          <a:p>
            <a:fld id="{05A29AFB-E088-44D8-8994-CE220FEDEF3E}" type="datetimeFigureOut">
              <a:rPr lang="en-US" smtClean="0"/>
              <a:t>6/13/2020</a:t>
            </a:fld>
            <a:endParaRPr lang="en-US"/>
          </a:p>
        </p:txBody>
      </p:sp>
      <p:sp>
        <p:nvSpPr>
          <p:cNvPr id="6" name="Footer Placeholder 5">
            <a:extLst>
              <a:ext uri="{FF2B5EF4-FFF2-40B4-BE49-F238E27FC236}">
                <a16:creationId xmlns:a16="http://schemas.microsoft.com/office/drawing/2014/main" id="{BB6FF618-58A7-4625-9CE3-AFFF15B0A3F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99D4B40-5B96-438E-BEA0-BFACE11A8E1B}"/>
              </a:ext>
            </a:extLst>
          </p:cNvPr>
          <p:cNvSpPr>
            <a:spLocks noGrp="1"/>
          </p:cNvSpPr>
          <p:nvPr>
            <p:ph type="sldNum" sz="quarter" idx="12"/>
          </p:nvPr>
        </p:nvSpPr>
        <p:spPr/>
        <p:txBody>
          <a:bodyPr/>
          <a:lstStyle/>
          <a:p>
            <a:fld id="{73DC5F6D-6037-4EE0-918A-13B03B8A0A21}" type="slidenum">
              <a:rPr lang="en-US" smtClean="0"/>
              <a:t>‹#›</a:t>
            </a:fld>
            <a:endParaRPr lang="en-US"/>
          </a:p>
        </p:txBody>
      </p:sp>
    </p:spTree>
    <p:extLst>
      <p:ext uri="{BB962C8B-B14F-4D97-AF65-F5344CB8AC3E}">
        <p14:creationId xmlns:p14="http://schemas.microsoft.com/office/powerpoint/2010/main" val="35807850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AE98059-F0A2-43A5-BBE0-B32090B2048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113C810-B85F-4E58-9B1F-ABCD9DB71BD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7916F7-6D06-4A78-8FD9-9A1C791E34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A29AFB-E088-44D8-8994-CE220FEDEF3E}" type="datetimeFigureOut">
              <a:rPr lang="en-US" smtClean="0"/>
              <a:t>6/13/2020</a:t>
            </a:fld>
            <a:endParaRPr lang="en-US"/>
          </a:p>
        </p:txBody>
      </p:sp>
      <p:sp>
        <p:nvSpPr>
          <p:cNvPr id="5" name="Footer Placeholder 4">
            <a:extLst>
              <a:ext uri="{FF2B5EF4-FFF2-40B4-BE49-F238E27FC236}">
                <a16:creationId xmlns:a16="http://schemas.microsoft.com/office/drawing/2014/main" id="{0F02AE34-949C-4A59-A016-579A5594F61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71A557F-116D-46EA-9B8B-4C0D521E73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DC5F6D-6037-4EE0-918A-13B03B8A0A21}" type="slidenum">
              <a:rPr lang="en-US" smtClean="0"/>
              <a:t>‹#›</a:t>
            </a:fld>
            <a:endParaRPr lang="en-US"/>
          </a:p>
        </p:txBody>
      </p:sp>
    </p:spTree>
    <p:extLst>
      <p:ext uri="{BB962C8B-B14F-4D97-AF65-F5344CB8AC3E}">
        <p14:creationId xmlns:p14="http://schemas.microsoft.com/office/powerpoint/2010/main" val="35654412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1" name="Rectangle 140">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3" name="Freeform: Shape 142">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5" name="Freeform: Shape 144">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7" name="Freeform: Shape 146">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9" name="Rectangle 148">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1" name="Freeform: Shape 150">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3" name="Rectangle 152">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155" name="Freeform: Shape 154">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7" name="Freeform: Shape 156">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3" name="Subtitle 2">
            <a:extLst>
              <a:ext uri="{FF2B5EF4-FFF2-40B4-BE49-F238E27FC236}">
                <a16:creationId xmlns:a16="http://schemas.microsoft.com/office/drawing/2014/main" id="{B6A33A6A-DB5B-494C-973D-75BB77FFCEC6}"/>
              </a:ext>
            </a:extLst>
          </p:cNvPr>
          <p:cNvSpPr>
            <a:spLocks noGrp="1"/>
          </p:cNvSpPr>
          <p:nvPr>
            <p:ph type="subTitle" idx="1"/>
          </p:nvPr>
        </p:nvSpPr>
        <p:spPr>
          <a:xfrm>
            <a:off x="4439633" y="4518923"/>
            <a:ext cx="3312734" cy="1141851"/>
          </a:xfrm>
          <a:noFill/>
        </p:spPr>
        <p:txBody>
          <a:bodyPr>
            <a:normAutofit/>
          </a:bodyPr>
          <a:lstStyle/>
          <a:p>
            <a:r>
              <a:rPr lang="en-US" sz="2000">
                <a:solidFill>
                  <a:srgbClr val="080808"/>
                </a:solidFill>
              </a:rPr>
              <a:t>By: Ashleigh Lyman</a:t>
            </a:r>
          </a:p>
        </p:txBody>
      </p:sp>
      <p:sp>
        <p:nvSpPr>
          <p:cNvPr id="2" name="Title 1">
            <a:extLst>
              <a:ext uri="{FF2B5EF4-FFF2-40B4-BE49-F238E27FC236}">
                <a16:creationId xmlns:a16="http://schemas.microsoft.com/office/drawing/2014/main" id="{3883DA78-2E85-4F43-A98F-F9113A3D2AB2}"/>
              </a:ext>
            </a:extLst>
          </p:cNvPr>
          <p:cNvSpPr>
            <a:spLocks noGrp="1"/>
          </p:cNvSpPr>
          <p:nvPr>
            <p:ph type="ctrTitle"/>
          </p:nvPr>
        </p:nvSpPr>
        <p:spPr>
          <a:xfrm>
            <a:off x="3204642" y="2353641"/>
            <a:ext cx="5782716" cy="2150719"/>
          </a:xfrm>
          <a:noFill/>
        </p:spPr>
        <p:txBody>
          <a:bodyPr anchor="ctr">
            <a:normAutofit/>
          </a:bodyPr>
          <a:lstStyle/>
          <a:p>
            <a:r>
              <a:rPr lang="en-US" sz="3600">
                <a:solidFill>
                  <a:srgbClr val="080808"/>
                </a:solidFill>
              </a:rPr>
              <a:t>Service-Oriented Architecture</a:t>
            </a:r>
            <a:br>
              <a:rPr lang="en-US" sz="3600">
                <a:solidFill>
                  <a:srgbClr val="080808"/>
                </a:solidFill>
              </a:rPr>
            </a:br>
            <a:r>
              <a:rPr lang="en-US" sz="3600">
                <a:solidFill>
                  <a:srgbClr val="080808"/>
                </a:solidFill>
              </a:rPr>
              <a:t>&amp;</a:t>
            </a:r>
            <a:br>
              <a:rPr lang="en-US" sz="3600">
                <a:solidFill>
                  <a:srgbClr val="080808"/>
                </a:solidFill>
              </a:rPr>
            </a:br>
            <a:r>
              <a:rPr lang="en-US" sz="3600">
                <a:solidFill>
                  <a:srgbClr val="080808"/>
                </a:solidFill>
              </a:rPr>
              <a:t>Enterprise Service Bus</a:t>
            </a:r>
          </a:p>
        </p:txBody>
      </p:sp>
      <p:sp>
        <p:nvSpPr>
          <p:cNvPr id="159" name="Freeform: Shape 158">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1" name="Rectangle 160">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42353747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C248F-A180-443F-9CDD-14C351EFE22F}"/>
              </a:ext>
            </a:extLst>
          </p:cNvPr>
          <p:cNvSpPr>
            <a:spLocks noGrp="1"/>
          </p:cNvSpPr>
          <p:nvPr>
            <p:ph type="title"/>
          </p:nvPr>
        </p:nvSpPr>
        <p:spPr>
          <a:xfrm>
            <a:off x="838200" y="147135"/>
            <a:ext cx="10515600" cy="1325563"/>
          </a:xfrm>
        </p:spPr>
        <p:txBody>
          <a:bodyPr>
            <a:normAutofit/>
          </a:bodyPr>
          <a:lstStyle/>
          <a:p>
            <a:pPr algn="ctr"/>
            <a:r>
              <a:rPr lang="en-US" sz="3600" dirty="0"/>
              <a:t>References:</a:t>
            </a:r>
          </a:p>
        </p:txBody>
      </p:sp>
      <p:sp>
        <p:nvSpPr>
          <p:cNvPr id="3" name="Content Placeholder 2">
            <a:extLst>
              <a:ext uri="{FF2B5EF4-FFF2-40B4-BE49-F238E27FC236}">
                <a16:creationId xmlns:a16="http://schemas.microsoft.com/office/drawing/2014/main" id="{7B0608B6-A55B-4D57-AEA7-9F5D0CBCD89D}"/>
              </a:ext>
            </a:extLst>
          </p:cNvPr>
          <p:cNvSpPr>
            <a:spLocks noGrp="1"/>
          </p:cNvSpPr>
          <p:nvPr>
            <p:ph idx="1"/>
          </p:nvPr>
        </p:nvSpPr>
        <p:spPr>
          <a:xfrm>
            <a:off x="838200" y="1007477"/>
            <a:ext cx="10515600" cy="5248944"/>
          </a:xfrm>
        </p:spPr>
        <p:txBody>
          <a:bodyPr>
            <a:normAutofit fontScale="25000" lnSpcReduction="20000"/>
          </a:bodyPr>
          <a:lstStyle/>
          <a:p>
            <a:r>
              <a:rPr lang="en-US" sz="8000" dirty="0"/>
              <a:t>Rouse, M. (2020, February 28). What is SOA? Understanding Service-Oriented Architecture. Retrieved June 12, 2020, from https://searchapparchitecture.techtarget.com/definition/service-oriented-architecture-SOA</a:t>
            </a:r>
          </a:p>
          <a:p>
            <a:endParaRPr lang="en-US" sz="8000" dirty="0"/>
          </a:p>
          <a:p>
            <a:r>
              <a:rPr lang="en-US" sz="8000" dirty="0"/>
              <a:t>Tutorialspoint.com, S. (2020). SOA - Enterprise Service Bus. Retrieved June 13, 2020, from https://www.tutorialspoint.com/soa/soa_enterprise_service_bus.htm</a:t>
            </a:r>
          </a:p>
          <a:p>
            <a:pPr marL="0" indent="0">
              <a:buNone/>
            </a:pPr>
            <a:endParaRPr lang="en-US" sz="8000" dirty="0"/>
          </a:p>
          <a:p>
            <a:r>
              <a:rPr lang="en-US" sz="8000" dirty="0"/>
              <a:t>Cloud Education, I. (2019). Enterprise Service Bus (ESB). Retrieved June 13, 2020, from https://www.ibm.com/cloud/learn/esb</a:t>
            </a:r>
          </a:p>
          <a:p>
            <a:pPr marL="0" indent="0">
              <a:buNone/>
            </a:pPr>
            <a:endParaRPr lang="en-US" sz="8000" dirty="0"/>
          </a:p>
          <a:p>
            <a:r>
              <a:rPr lang="en-US" sz="8000" dirty="0"/>
              <a:t>Hughes, A. (2018). Blog: The Ins and Outs of a Service-Oriented Architecture (SOA). Retrieved June 13, 2020, from https://www.cleo.com/blog/knowledge-base-soa-service-oriented-architecture</a:t>
            </a:r>
          </a:p>
          <a:p>
            <a:pPr marL="0" indent="0">
              <a:buNone/>
            </a:pPr>
            <a:endParaRPr lang="en-US" sz="8000" dirty="0"/>
          </a:p>
          <a:p>
            <a:r>
              <a:rPr lang="en-US" sz="8000" dirty="0"/>
              <a:t>Watts, S. (2017, May 31). What is SOA? Service-Oriented Architecture Explained. Retrieved June 13, 2020, from https://www.bmc.com/blogs/service-oriented-architecture-overview/</a:t>
            </a:r>
          </a:p>
          <a:p>
            <a:endParaRPr lang="en-US" sz="8000" dirty="0"/>
          </a:p>
          <a:p>
            <a:r>
              <a:rPr lang="en-US" sz="8000" dirty="0"/>
              <a:t>Tyson, M. (2020, March 12). What is service-oriented architecture? Retrieved June 14, 2020, from https://www.javaworld.com/article/2071889/what-is-service-oriented-architecture.html</a:t>
            </a:r>
          </a:p>
          <a:p>
            <a:endParaRPr lang="en-US" sz="8000" dirty="0"/>
          </a:p>
          <a:p>
            <a:endParaRPr lang="en-US" dirty="0"/>
          </a:p>
          <a:p>
            <a:endParaRPr lang="en-US" dirty="0"/>
          </a:p>
          <a:p>
            <a:endParaRPr lang="en-US" dirty="0"/>
          </a:p>
        </p:txBody>
      </p:sp>
    </p:spTree>
    <p:extLst>
      <p:ext uri="{BB962C8B-B14F-4D97-AF65-F5344CB8AC3E}">
        <p14:creationId xmlns:p14="http://schemas.microsoft.com/office/powerpoint/2010/main" val="27015072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5" name="Rectangle 66">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7" name="Group 68">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78" name="Rectangle 69">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0">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4" name="Rectangle 73">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19DD4D9-3799-44CE-AC35-F8CE977DE5F7}"/>
              </a:ext>
            </a:extLst>
          </p:cNvPr>
          <p:cNvSpPr>
            <a:spLocks noGrp="1"/>
          </p:cNvSpPr>
          <p:nvPr>
            <p:ph type="title"/>
          </p:nvPr>
        </p:nvSpPr>
        <p:spPr>
          <a:xfrm>
            <a:off x="1043631" y="809898"/>
            <a:ext cx="9942716" cy="1554480"/>
          </a:xfrm>
        </p:spPr>
        <p:txBody>
          <a:bodyPr anchor="ctr">
            <a:normAutofit/>
          </a:bodyPr>
          <a:lstStyle/>
          <a:p>
            <a:r>
              <a:rPr lang="en-US" sz="4800"/>
              <a:t>What is Service-Oriented Architecture (SOA)? </a:t>
            </a:r>
          </a:p>
        </p:txBody>
      </p:sp>
      <p:sp>
        <p:nvSpPr>
          <p:cNvPr id="3" name="Content Placeholder 2">
            <a:extLst>
              <a:ext uri="{FF2B5EF4-FFF2-40B4-BE49-F238E27FC236}">
                <a16:creationId xmlns:a16="http://schemas.microsoft.com/office/drawing/2014/main" id="{98CD1F94-C729-443D-8342-E08EEB2D2679}"/>
              </a:ext>
            </a:extLst>
          </p:cNvPr>
          <p:cNvSpPr>
            <a:spLocks noGrp="1"/>
          </p:cNvSpPr>
          <p:nvPr>
            <p:ph idx="1"/>
          </p:nvPr>
        </p:nvSpPr>
        <p:spPr>
          <a:xfrm>
            <a:off x="1045028" y="3017522"/>
            <a:ext cx="9941319" cy="3124658"/>
          </a:xfrm>
        </p:spPr>
        <p:txBody>
          <a:bodyPr anchor="ctr">
            <a:normAutofit/>
          </a:bodyPr>
          <a:lstStyle/>
          <a:p>
            <a:pPr marL="0" indent="0">
              <a:buNone/>
            </a:pPr>
            <a:r>
              <a:rPr lang="en-US" sz="2400" dirty="0"/>
              <a:t>SOA is an architectural approach that allows services to communicate across different platforms and languages to form applications using a loose coupling system to either pass data or coordinate an activity (Rouse, 2020). </a:t>
            </a:r>
          </a:p>
          <a:p>
            <a:pPr marL="0" indent="0">
              <a:buNone/>
            </a:pPr>
            <a:r>
              <a:rPr lang="en-US" sz="2000" b="1" dirty="0"/>
              <a:t>The 3 major objectives of SOA are:</a:t>
            </a:r>
          </a:p>
          <a:p>
            <a:r>
              <a:rPr lang="en-US" sz="2000" dirty="0"/>
              <a:t>Aims to structure procedures or software components as services</a:t>
            </a:r>
          </a:p>
          <a:p>
            <a:r>
              <a:rPr lang="en-US" sz="2000" dirty="0"/>
              <a:t>Provide a mechanism for publishing services</a:t>
            </a:r>
          </a:p>
          <a:p>
            <a:r>
              <a:rPr lang="en-US" sz="2000" dirty="0"/>
              <a:t>Control the use of these services to avoid security and governance problems</a:t>
            </a:r>
          </a:p>
          <a:p>
            <a:pPr marL="0" indent="0">
              <a:buNone/>
            </a:pPr>
            <a:r>
              <a:rPr lang="en-US" sz="2000" dirty="0"/>
              <a:t>(Rouse, 2020)</a:t>
            </a:r>
          </a:p>
          <a:p>
            <a:pPr marL="0" indent="0">
              <a:buNone/>
            </a:pPr>
            <a:endParaRPr lang="en-US" sz="2000" dirty="0"/>
          </a:p>
          <a:p>
            <a:pPr marL="0" indent="0">
              <a:buNone/>
            </a:pPr>
            <a:endParaRPr lang="en-US" sz="2000" dirty="0"/>
          </a:p>
        </p:txBody>
      </p:sp>
      <p:cxnSp>
        <p:nvCxnSpPr>
          <p:cNvPr id="76" name="Straight Connector 75">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96503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756B343-807D-456E-AA26-80E96B75D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43F0109-AADE-43A1-A0D0-32146ACBA325}"/>
              </a:ext>
            </a:extLst>
          </p:cNvPr>
          <p:cNvSpPr>
            <a:spLocks noGrp="1"/>
          </p:cNvSpPr>
          <p:nvPr>
            <p:ph type="title"/>
          </p:nvPr>
        </p:nvSpPr>
        <p:spPr>
          <a:xfrm>
            <a:off x="7239014" y="525982"/>
            <a:ext cx="4282983" cy="1200361"/>
          </a:xfrm>
        </p:spPr>
        <p:txBody>
          <a:bodyPr vert="horz" lIns="91440" tIns="45720" rIns="91440" bIns="45720" rtlCol="0" anchor="b">
            <a:normAutofit/>
          </a:bodyPr>
          <a:lstStyle/>
          <a:p>
            <a:r>
              <a:rPr lang="en-US" sz="3600"/>
              <a:t>What is Enterprise Service Bus (ESB)? </a:t>
            </a:r>
            <a:endParaRPr lang="en-US" sz="3600" dirty="0"/>
          </a:p>
        </p:txBody>
      </p:sp>
      <p:sp>
        <p:nvSpPr>
          <p:cNvPr id="13" name="Rectangle 12">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4641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14">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0234"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Placeholder 5" descr="A screenshot of a cell phone&#10;&#10;Description automatically generated">
            <a:extLst>
              <a:ext uri="{FF2B5EF4-FFF2-40B4-BE49-F238E27FC236}">
                <a16:creationId xmlns:a16="http://schemas.microsoft.com/office/drawing/2014/main" id="{BABE29BF-C5C3-4EAF-9001-E25B793152E3}"/>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9261" r="10403" b="2"/>
          <a:stretch/>
        </p:blipFill>
        <p:spPr>
          <a:xfrm>
            <a:off x="576244" y="650494"/>
            <a:ext cx="5628018" cy="5324142"/>
          </a:xfrm>
          <a:prstGeom prst="rect">
            <a:avLst/>
          </a:prstGeom>
        </p:spPr>
      </p:pic>
      <p:sp>
        <p:nvSpPr>
          <p:cNvPr id="29" name="Rectangle 16">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277786"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F091579-2C57-4421-A61C-FC313275D4F7}"/>
              </a:ext>
            </a:extLst>
          </p:cNvPr>
          <p:cNvSpPr>
            <a:spLocks noGrp="1"/>
          </p:cNvSpPr>
          <p:nvPr>
            <p:ph type="body" sz="half" idx="2"/>
          </p:nvPr>
        </p:nvSpPr>
        <p:spPr>
          <a:xfrm>
            <a:off x="7239012" y="2031101"/>
            <a:ext cx="4282984" cy="3511943"/>
          </a:xfrm>
        </p:spPr>
        <p:txBody>
          <a:bodyPr vert="horz" lIns="91440" tIns="45720" rIns="91440" bIns="45720" rtlCol="0" anchor="ctr">
            <a:normAutofit fontScale="92500" lnSpcReduction="20000"/>
          </a:bodyPr>
          <a:lstStyle/>
          <a:p>
            <a:pPr marL="0" indent="-228600">
              <a:buFont typeface="Arial" panose="020B0604020202020204" pitchFamily="34" charset="0"/>
              <a:buChar char="•"/>
            </a:pPr>
            <a:r>
              <a:rPr lang="en-US" sz="2400" dirty="0"/>
              <a:t>The ESB is a software architecture which connects all the services together over a bus like infrastructure (tutorialspoint.com, 2020).</a:t>
            </a:r>
          </a:p>
          <a:p>
            <a:pPr marL="0" indent="-228600">
              <a:buFont typeface="Arial" panose="020B0604020202020204" pitchFamily="34" charset="0"/>
              <a:buChar char="•"/>
            </a:pPr>
            <a:endParaRPr lang="en-US" sz="2400" dirty="0"/>
          </a:p>
          <a:p>
            <a:pPr marL="0" indent="-228600">
              <a:buFont typeface="Arial" panose="020B0604020202020204" pitchFamily="34" charset="0"/>
              <a:buChar char="•"/>
            </a:pPr>
            <a:r>
              <a:rPr lang="en-US" sz="2400" dirty="0"/>
              <a:t>Bus is a communication system that transfers data between computers and interconnects the hard disk drives, CD ROM, graphics adapters and other chips (tutorialspoint.com, 2020).</a:t>
            </a:r>
          </a:p>
          <a:p>
            <a:pPr marL="0" indent="-228600">
              <a:buFont typeface="Arial" panose="020B0604020202020204" pitchFamily="34" charset="0"/>
              <a:buChar char="•"/>
            </a:pPr>
            <a:endParaRPr lang="en-US" sz="1800" dirty="0"/>
          </a:p>
        </p:txBody>
      </p:sp>
      <p:sp>
        <p:nvSpPr>
          <p:cNvPr id="30" name="Rectangle 18">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677179"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747432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4DA718D0-4865-4629-8134-44F68D41D5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65167ED7-6315-43AB-B1B6-C326D5FD8F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25" name="Rectangle 24">
              <a:extLst>
                <a:ext uri="{FF2B5EF4-FFF2-40B4-BE49-F238E27FC236}">
                  <a16:creationId xmlns:a16="http://schemas.microsoft.com/office/drawing/2014/main" id="{EF4D8839-FB03-487D-ACC8-8BFEDD4FE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0EF75023-9A3B-42FC-B704-61A8F7BEF4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8" name="Rectangle 27">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922919"/>
            <a:ext cx="11111729" cy="546125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C36B0A-4FEA-4CFE-9840-8CA97BE0780B}"/>
              </a:ext>
            </a:extLst>
          </p:cNvPr>
          <p:cNvSpPr>
            <a:spLocks noGrp="1"/>
          </p:cNvSpPr>
          <p:nvPr>
            <p:ph type="title"/>
          </p:nvPr>
        </p:nvSpPr>
        <p:spPr>
          <a:xfrm>
            <a:off x="1282963" y="1238080"/>
            <a:ext cx="9849751" cy="1349671"/>
          </a:xfrm>
        </p:spPr>
        <p:txBody>
          <a:bodyPr anchor="b">
            <a:normAutofit/>
          </a:bodyPr>
          <a:lstStyle/>
          <a:p>
            <a:r>
              <a:rPr lang="en-US" sz="4200" dirty="0"/>
              <a:t>What is the relationship between ESB &amp; SOA?</a:t>
            </a:r>
          </a:p>
        </p:txBody>
      </p:sp>
      <p:sp>
        <p:nvSpPr>
          <p:cNvPr id="3" name="Content Placeholder 2">
            <a:extLst>
              <a:ext uri="{FF2B5EF4-FFF2-40B4-BE49-F238E27FC236}">
                <a16:creationId xmlns:a16="http://schemas.microsoft.com/office/drawing/2014/main" id="{755B4F61-B94C-4ACC-994D-6D1608F6769E}"/>
              </a:ext>
            </a:extLst>
          </p:cNvPr>
          <p:cNvSpPr>
            <a:spLocks noGrp="1"/>
          </p:cNvSpPr>
          <p:nvPr>
            <p:ph idx="1"/>
          </p:nvPr>
        </p:nvSpPr>
        <p:spPr>
          <a:xfrm>
            <a:off x="1289304" y="2902913"/>
            <a:ext cx="9849751" cy="3032168"/>
          </a:xfrm>
        </p:spPr>
        <p:txBody>
          <a:bodyPr anchor="ctr">
            <a:normAutofit/>
          </a:bodyPr>
          <a:lstStyle/>
          <a:p>
            <a:r>
              <a:rPr lang="en-US" sz="2400" dirty="0"/>
              <a:t>ESB acts as a communication center in the SOA by allowing linking multiple systems, applications and data and connects multiple systems with no disruption (tutorialspoint.com, 2020).</a:t>
            </a:r>
          </a:p>
          <a:p>
            <a:endParaRPr lang="en-US" sz="2400" dirty="0"/>
          </a:p>
          <a:p>
            <a:r>
              <a:rPr lang="en-US" sz="2400" dirty="0"/>
              <a:t>An ESB is an essential component of SOA. You could implement an SOA without an ESB, but application owners would each have to find their own unique way to expose service interfaces, which is a lot of work (ibm.com, 2019).</a:t>
            </a:r>
          </a:p>
        </p:txBody>
      </p:sp>
    </p:spTree>
    <p:extLst>
      <p:ext uri="{BB962C8B-B14F-4D97-AF65-F5344CB8AC3E}">
        <p14:creationId xmlns:p14="http://schemas.microsoft.com/office/powerpoint/2010/main" val="42857616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DBDAE7C-8268-4536-BC9A-543749B58586}"/>
              </a:ext>
            </a:extLst>
          </p:cNvPr>
          <p:cNvSpPr>
            <a:spLocks noGrp="1"/>
          </p:cNvSpPr>
          <p:nvPr>
            <p:ph type="title"/>
          </p:nvPr>
        </p:nvSpPr>
        <p:spPr>
          <a:xfrm>
            <a:off x="838200" y="365125"/>
            <a:ext cx="10515600" cy="1325563"/>
          </a:xfrm>
        </p:spPr>
        <p:txBody>
          <a:bodyPr>
            <a:normAutofit/>
          </a:bodyPr>
          <a:lstStyle/>
          <a:p>
            <a:r>
              <a:rPr lang="en-US" dirty="0"/>
              <a:t>How is data transmitted through a SOA environment?</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3D0831C2-C283-40B4-BD81-7CA4C1BBEDD6}"/>
              </a:ext>
            </a:extLst>
          </p:cNvPr>
          <p:cNvSpPr>
            <a:spLocks noGrp="1"/>
          </p:cNvSpPr>
          <p:nvPr>
            <p:ph idx="1"/>
          </p:nvPr>
        </p:nvSpPr>
        <p:spPr>
          <a:xfrm>
            <a:off x="838200" y="1825625"/>
            <a:ext cx="10515600" cy="4351338"/>
          </a:xfrm>
        </p:spPr>
        <p:txBody>
          <a:bodyPr>
            <a:normAutofit/>
          </a:bodyPr>
          <a:lstStyle/>
          <a:p>
            <a:r>
              <a:rPr lang="en-US" sz="2000" dirty="0"/>
              <a:t>SOA uses a “loose coupling” system when communicating. </a:t>
            </a:r>
          </a:p>
          <a:p>
            <a:pPr lvl="1"/>
            <a:r>
              <a:rPr lang="en-US" sz="2000" dirty="0"/>
              <a:t>Loose coupling – refers to the client of a service, and its ability to remain independent from the service. It can communicate with the service even if they are not closely related (Hughes, 2018). </a:t>
            </a:r>
          </a:p>
          <a:p>
            <a:pPr marL="457200" lvl="1" indent="0">
              <a:buNone/>
            </a:pPr>
            <a:endParaRPr lang="en-US" sz="2000" dirty="0"/>
          </a:p>
          <a:p>
            <a:pPr marL="457200" lvl="1" indent="0">
              <a:buNone/>
            </a:pPr>
            <a:r>
              <a:rPr lang="en-US" sz="2000" dirty="0"/>
              <a:t>This communication is achieved through the implementation of a specified interface that can perform the necessary actions to allow for data transmission (Hughes, 2018). </a:t>
            </a:r>
          </a:p>
          <a:p>
            <a:pPr marL="457200" lvl="1" indent="0">
              <a:buNone/>
            </a:pPr>
            <a:endParaRPr lang="en-US" sz="2000" dirty="0"/>
          </a:p>
          <a:p>
            <a:pPr marL="457200" lvl="1" indent="0">
              <a:buNone/>
            </a:pPr>
            <a:r>
              <a:rPr lang="en-US" sz="2000" dirty="0"/>
              <a:t>SOA uses either SOAP or REST as an outlet for systems to communicate. </a:t>
            </a:r>
          </a:p>
          <a:p>
            <a:pPr marL="457200" lvl="1" indent="0">
              <a:buNone/>
            </a:pPr>
            <a:r>
              <a:rPr lang="en-US" sz="2000" dirty="0"/>
              <a:t>	SOAP – XML-based and is most commonly sent over HTTP</a:t>
            </a:r>
          </a:p>
          <a:p>
            <a:pPr marL="457200" lvl="1" indent="0">
              <a:buNone/>
            </a:pPr>
            <a:r>
              <a:rPr lang="en-US" sz="2000" dirty="0"/>
              <a:t>	REST – client-service architecture based on request/response design (Hughes, 2018)</a:t>
            </a:r>
          </a:p>
        </p:txBody>
      </p:sp>
    </p:spTree>
    <p:extLst>
      <p:ext uri="{BB962C8B-B14F-4D97-AF65-F5344CB8AC3E}">
        <p14:creationId xmlns:p14="http://schemas.microsoft.com/office/powerpoint/2010/main" val="790279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7E97E8B-22E2-4CAA-BE50-B81C25FE7325}"/>
              </a:ext>
            </a:extLst>
          </p:cNvPr>
          <p:cNvSpPr>
            <a:spLocks noGrp="1"/>
          </p:cNvSpPr>
          <p:nvPr>
            <p:ph type="title"/>
          </p:nvPr>
        </p:nvSpPr>
        <p:spPr>
          <a:xfrm>
            <a:off x="841248" y="256032"/>
            <a:ext cx="10506456" cy="1014984"/>
          </a:xfrm>
        </p:spPr>
        <p:txBody>
          <a:bodyPr anchor="b">
            <a:normAutofit/>
          </a:bodyPr>
          <a:lstStyle/>
          <a:p>
            <a:r>
              <a:rPr lang="en-US"/>
              <a:t>What are the advantages of SOA?</a:t>
            </a:r>
            <a:endParaRPr lang="en-US" dirty="0"/>
          </a:p>
        </p:txBody>
      </p:sp>
      <p:sp>
        <p:nvSpPr>
          <p:cNvPr id="11" name="Rectangle 10">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6" name="Content Placeholder 2">
            <a:extLst>
              <a:ext uri="{FF2B5EF4-FFF2-40B4-BE49-F238E27FC236}">
                <a16:creationId xmlns:a16="http://schemas.microsoft.com/office/drawing/2014/main" id="{76D5024B-E5D5-42DF-B34C-7CDE51BD71D1}"/>
              </a:ext>
            </a:extLst>
          </p:cNvPr>
          <p:cNvGraphicFramePr>
            <a:graphicFrameLocks noGrp="1"/>
          </p:cNvGraphicFramePr>
          <p:nvPr>
            <p:ph idx="1"/>
            <p:extLst>
              <p:ext uri="{D42A27DB-BD31-4B8C-83A1-F6EECF244321}">
                <p14:modId xmlns:p14="http://schemas.microsoft.com/office/powerpoint/2010/main" val="2859204181"/>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588556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DD254A0-1142-4512-911B-DF26B428798B}"/>
              </a:ext>
            </a:extLst>
          </p:cNvPr>
          <p:cNvSpPr>
            <a:spLocks noGrp="1"/>
          </p:cNvSpPr>
          <p:nvPr>
            <p:ph type="title"/>
          </p:nvPr>
        </p:nvSpPr>
        <p:spPr>
          <a:xfrm>
            <a:off x="643467" y="321734"/>
            <a:ext cx="10905066" cy="1135737"/>
          </a:xfrm>
        </p:spPr>
        <p:txBody>
          <a:bodyPr>
            <a:normAutofit/>
          </a:bodyPr>
          <a:lstStyle/>
          <a:p>
            <a:r>
              <a:rPr lang="en-US" sz="3600"/>
              <a:t>What are the disadvantages of SOA?</a:t>
            </a:r>
          </a:p>
        </p:txBody>
      </p:sp>
      <p:sp>
        <p:nvSpPr>
          <p:cNvPr id="11" name="Rectangle 10">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75EEBEF8-0C77-4C1B-BFF8-29B38965F45A}"/>
              </a:ext>
            </a:extLst>
          </p:cNvPr>
          <p:cNvGraphicFramePr>
            <a:graphicFrameLocks noGrp="1"/>
          </p:cNvGraphicFramePr>
          <p:nvPr>
            <p:ph idx="1"/>
            <p:extLst>
              <p:ext uri="{D42A27DB-BD31-4B8C-83A1-F6EECF244321}">
                <p14:modId xmlns:p14="http://schemas.microsoft.com/office/powerpoint/2010/main" val="220194154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596721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61351-E7A2-430B-B5AB-80DACBFCFA8A}"/>
              </a:ext>
            </a:extLst>
          </p:cNvPr>
          <p:cNvSpPr>
            <a:spLocks noGrp="1"/>
          </p:cNvSpPr>
          <p:nvPr>
            <p:ph type="title"/>
          </p:nvPr>
        </p:nvSpPr>
        <p:spPr/>
        <p:txBody>
          <a:bodyPr>
            <a:normAutofit/>
          </a:bodyPr>
          <a:lstStyle/>
          <a:p>
            <a:r>
              <a:rPr lang="en-US" sz="3600" dirty="0"/>
              <a:t>How is software deployed and managed in SOA?</a:t>
            </a:r>
          </a:p>
        </p:txBody>
      </p:sp>
      <p:pic>
        <p:nvPicPr>
          <p:cNvPr id="6" name="Picture Placeholder 5" descr="A screenshot of a cell phone&#10;&#10;Description automatically generated">
            <a:extLst>
              <a:ext uri="{FF2B5EF4-FFF2-40B4-BE49-F238E27FC236}">
                <a16:creationId xmlns:a16="http://schemas.microsoft.com/office/drawing/2014/main" id="{F5C29A6D-2085-4D67-BE06-0931A5078299}"/>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6782" r="6782"/>
          <a:stretch>
            <a:fillRect/>
          </a:stretch>
        </p:blipFill>
        <p:spPr/>
      </p:pic>
      <p:sp>
        <p:nvSpPr>
          <p:cNvPr id="3" name="Content Placeholder 2">
            <a:extLst>
              <a:ext uri="{FF2B5EF4-FFF2-40B4-BE49-F238E27FC236}">
                <a16:creationId xmlns:a16="http://schemas.microsoft.com/office/drawing/2014/main" id="{D326FDBE-67B0-4CF3-B7CF-6A982F067177}"/>
              </a:ext>
            </a:extLst>
          </p:cNvPr>
          <p:cNvSpPr>
            <a:spLocks noGrp="1"/>
          </p:cNvSpPr>
          <p:nvPr>
            <p:ph type="body" sz="half" idx="2"/>
          </p:nvPr>
        </p:nvSpPr>
        <p:spPr/>
        <p:txBody>
          <a:bodyPr>
            <a:normAutofit fontScale="92500"/>
          </a:bodyPr>
          <a:lstStyle/>
          <a:p>
            <a:pPr marL="0" indent="0">
              <a:buNone/>
            </a:pPr>
            <a:endParaRPr lang="en-US" dirty="0"/>
          </a:p>
          <a:p>
            <a:r>
              <a:rPr lang="en-US" sz="2800" dirty="0"/>
              <a:t>To implement SOA you start with the basic service architecture, then provide the infrastructure, meaning protocols and other tools that enable communication and interoperability (Tyson, 2020). </a:t>
            </a:r>
          </a:p>
          <a:p>
            <a:endParaRPr lang="en-US" dirty="0"/>
          </a:p>
          <a:p>
            <a:endParaRPr lang="en-US" dirty="0"/>
          </a:p>
        </p:txBody>
      </p:sp>
    </p:spTree>
    <p:extLst>
      <p:ext uri="{BB962C8B-B14F-4D97-AF65-F5344CB8AC3E}">
        <p14:creationId xmlns:p14="http://schemas.microsoft.com/office/powerpoint/2010/main" val="39452783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515D20E-1AB7-4E74-9236-2B72B63D60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4A3BDE7-2288-49E9-8468-FB54E71BFDCD}"/>
              </a:ext>
            </a:extLst>
          </p:cNvPr>
          <p:cNvSpPr>
            <a:spLocks noGrp="1"/>
          </p:cNvSpPr>
          <p:nvPr>
            <p:ph type="title"/>
          </p:nvPr>
        </p:nvSpPr>
        <p:spPr>
          <a:xfrm>
            <a:off x="1045028" y="1336329"/>
            <a:ext cx="3892732" cy="4382588"/>
          </a:xfrm>
        </p:spPr>
        <p:txBody>
          <a:bodyPr anchor="ctr">
            <a:normAutofit/>
          </a:bodyPr>
          <a:lstStyle/>
          <a:p>
            <a:r>
              <a:rPr lang="en-US" sz="5000" dirty="0"/>
              <a:t>How to scale a SOA environment?</a:t>
            </a:r>
          </a:p>
        </p:txBody>
      </p:sp>
      <p:grpSp>
        <p:nvGrpSpPr>
          <p:cNvPr id="10" name="Group 9">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63461"/>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1">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2">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982976"/>
            <a:ext cx="6009366" cy="512063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8EC24F0-0A61-4C88-92FA-C550EA96F2BC}"/>
              </a:ext>
            </a:extLst>
          </p:cNvPr>
          <p:cNvSpPr>
            <a:spLocks noGrp="1"/>
          </p:cNvSpPr>
          <p:nvPr>
            <p:ph idx="1"/>
          </p:nvPr>
        </p:nvSpPr>
        <p:spPr>
          <a:xfrm>
            <a:off x="6096001" y="1336329"/>
            <a:ext cx="5260848" cy="4382588"/>
          </a:xfrm>
        </p:spPr>
        <p:txBody>
          <a:bodyPr anchor="ctr">
            <a:normAutofit/>
          </a:bodyPr>
          <a:lstStyle/>
          <a:p>
            <a:r>
              <a:rPr lang="en-US" sz="2400" dirty="0"/>
              <a:t>By using an SOA where there is a standard communication protocol in place, enterprises can drastically reduce the level of interaction that is required between clients and services (Watts, 2017).</a:t>
            </a:r>
          </a:p>
          <a:p>
            <a:endParaRPr lang="en-US" sz="2400" dirty="0"/>
          </a:p>
          <a:p>
            <a:r>
              <a:rPr lang="en-US" sz="2400" dirty="0"/>
              <a:t>This reduction means that applications can be scaled without putting added pressure on the application, as would be the case in a tightly-coupled environment (Watts, 2017).</a:t>
            </a:r>
          </a:p>
        </p:txBody>
      </p:sp>
    </p:spTree>
    <p:extLst>
      <p:ext uri="{BB962C8B-B14F-4D97-AF65-F5344CB8AC3E}">
        <p14:creationId xmlns:p14="http://schemas.microsoft.com/office/powerpoint/2010/main" val="2210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827</Words>
  <Application>Microsoft Office PowerPoint</Application>
  <PresentationFormat>Widescreen</PresentationFormat>
  <Paragraphs>56</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Service-Oriented Architecture &amp; Enterprise Service Bus</vt:lpstr>
      <vt:lpstr>What is Service-Oriented Architecture (SOA)? </vt:lpstr>
      <vt:lpstr>What is Enterprise Service Bus (ESB)? </vt:lpstr>
      <vt:lpstr>What is the relationship between ESB &amp; SOA?</vt:lpstr>
      <vt:lpstr>How is data transmitted through a SOA environment?</vt:lpstr>
      <vt:lpstr>What are the advantages of SOA?</vt:lpstr>
      <vt:lpstr>What are the disadvantages of SOA?</vt:lpstr>
      <vt:lpstr>How is software deployed and managed in SOA?</vt:lpstr>
      <vt:lpstr>How to scale a SOA environment?</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Service-Oriented Architecture &amp; Enterprise Service Bus</dc:title>
  <dc:creator>ashleigh lyman</dc:creator>
  <cp:lastModifiedBy>ashleigh lyman</cp:lastModifiedBy>
  <cp:revision>2</cp:revision>
  <dcterms:created xsi:type="dcterms:W3CDTF">2020-06-14T19:32:23Z</dcterms:created>
  <dcterms:modified xsi:type="dcterms:W3CDTF">2020-06-14T19:33:26Z</dcterms:modified>
</cp:coreProperties>
</file>