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61" r:id="rId4"/>
    <p:sldId id="262" r:id="rId5"/>
    <p:sldId id="266" r:id="rId6"/>
    <p:sldId id="259" r:id="rId7"/>
    <p:sldId id="260" r:id="rId8"/>
    <p:sldId id="263" r:id="rId9"/>
    <p:sldId id="264"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A6CDD-DB89-43DD-B01B-8FF0C4D3EE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F9F9BC8-7FF9-471F-87DA-220DCE526822}">
      <dgm:prSet custT="1"/>
      <dgm:spPr/>
      <dgm:t>
        <a:bodyPr/>
        <a:lstStyle/>
        <a:p>
          <a:r>
            <a:rPr lang="en-US" sz="3200"/>
            <a:t>The OAuth process is when users are redirected to the service provider’s website where they must enter their credentials, if that website turned out to be malicious, they might direct users to a site that looks just like Facebook (swoopnow.com, 2017). They can then take your password and username. </a:t>
          </a:r>
        </a:p>
      </dgm:t>
    </dgm:pt>
    <dgm:pt modelId="{59110CF9-FC3C-44EA-A2C8-342667394689}" type="parTrans" cxnId="{869702ED-F71A-4E26-BE6B-656A57BB661F}">
      <dgm:prSet/>
      <dgm:spPr/>
      <dgm:t>
        <a:bodyPr/>
        <a:lstStyle/>
        <a:p>
          <a:endParaRPr lang="en-US"/>
        </a:p>
      </dgm:t>
    </dgm:pt>
    <dgm:pt modelId="{5CD952C3-CF49-442B-AA7E-5D5FBE7FD04E}" type="sibTrans" cxnId="{869702ED-F71A-4E26-BE6B-656A57BB661F}">
      <dgm:prSet/>
      <dgm:spPr/>
      <dgm:t>
        <a:bodyPr/>
        <a:lstStyle/>
        <a:p>
          <a:endParaRPr lang="en-US"/>
        </a:p>
      </dgm:t>
    </dgm:pt>
    <dgm:pt modelId="{C230EFD3-9CA1-44D0-876C-0709BF8ED4DF}">
      <dgm:prSet custT="1"/>
      <dgm:spPr/>
      <dgm:t>
        <a:bodyPr/>
        <a:lstStyle/>
        <a:p>
          <a:r>
            <a:rPr lang="en-US" sz="3200"/>
            <a:t>Without the right specifications, OAuth tokens don’t expire. As a result, these tokens are vulnerable to attacks. If a hacker gains access to a token or the secret that verifies the token, they would be able to trick the system into making unauthorized requests (swoopnow.com, 2017). </a:t>
          </a:r>
        </a:p>
      </dgm:t>
    </dgm:pt>
    <dgm:pt modelId="{EA2999C2-E2CF-418F-8E41-071FCB65B145}" type="parTrans" cxnId="{EA02315F-7478-440F-9CFC-AFCA2D450B82}">
      <dgm:prSet/>
      <dgm:spPr/>
      <dgm:t>
        <a:bodyPr/>
        <a:lstStyle/>
        <a:p>
          <a:endParaRPr lang="en-US"/>
        </a:p>
      </dgm:t>
    </dgm:pt>
    <dgm:pt modelId="{6DA5780F-6F2A-4ACC-A5E2-BBDE27B7877D}" type="sibTrans" cxnId="{EA02315F-7478-440F-9CFC-AFCA2D450B82}">
      <dgm:prSet/>
      <dgm:spPr/>
      <dgm:t>
        <a:bodyPr/>
        <a:lstStyle/>
        <a:p>
          <a:endParaRPr lang="en-US"/>
        </a:p>
      </dgm:t>
    </dgm:pt>
    <dgm:pt modelId="{83E5174B-C0F8-40DF-AA1B-63819873CD97}" type="pres">
      <dgm:prSet presAssocID="{278A6CDD-DB89-43DD-B01B-8FF0C4D3EEFD}" presName="root" presStyleCnt="0">
        <dgm:presLayoutVars>
          <dgm:dir/>
          <dgm:resizeHandles val="exact"/>
        </dgm:presLayoutVars>
      </dgm:prSet>
      <dgm:spPr/>
    </dgm:pt>
    <dgm:pt modelId="{B8EABE51-238C-42F4-B45D-B25CB05FCBB9}" type="pres">
      <dgm:prSet presAssocID="{EF9F9BC8-7FF9-471F-87DA-220DCE526822}" presName="compNode" presStyleCnt="0"/>
      <dgm:spPr/>
    </dgm:pt>
    <dgm:pt modelId="{57BC49FF-9300-406D-A1F5-2FDB6300F48A}" type="pres">
      <dgm:prSet presAssocID="{EF9F9BC8-7FF9-471F-87DA-220DCE526822}" presName="bgRect" presStyleLbl="bgShp" presStyleIdx="0" presStyleCnt="2"/>
      <dgm:spPr/>
    </dgm:pt>
    <dgm:pt modelId="{9172CA5A-16B9-4BEE-BD7B-7A2EC921FB55}" type="pres">
      <dgm:prSet presAssocID="{EF9F9BC8-7FF9-471F-87DA-220DCE5268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80359BFA-B916-4FAE-A2E4-1B9527329820}" type="pres">
      <dgm:prSet presAssocID="{EF9F9BC8-7FF9-471F-87DA-220DCE526822}" presName="spaceRect" presStyleCnt="0"/>
      <dgm:spPr/>
    </dgm:pt>
    <dgm:pt modelId="{4CB3E607-F631-4F17-9B1D-FDF88C2844C5}" type="pres">
      <dgm:prSet presAssocID="{EF9F9BC8-7FF9-471F-87DA-220DCE526822}" presName="parTx" presStyleLbl="revTx" presStyleIdx="0" presStyleCnt="2">
        <dgm:presLayoutVars>
          <dgm:chMax val="0"/>
          <dgm:chPref val="0"/>
        </dgm:presLayoutVars>
      </dgm:prSet>
      <dgm:spPr/>
    </dgm:pt>
    <dgm:pt modelId="{8AA5DDD5-71EE-4B49-B569-04A7298CFAA3}" type="pres">
      <dgm:prSet presAssocID="{5CD952C3-CF49-442B-AA7E-5D5FBE7FD04E}" presName="sibTrans" presStyleCnt="0"/>
      <dgm:spPr/>
    </dgm:pt>
    <dgm:pt modelId="{25019C32-37D9-45B1-9197-EE1BC94FBAE7}" type="pres">
      <dgm:prSet presAssocID="{C230EFD3-9CA1-44D0-876C-0709BF8ED4DF}" presName="compNode" presStyleCnt="0"/>
      <dgm:spPr/>
    </dgm:pt>
    <dgm:pt modelId="{91403AA9-32C5-4ABF-B7B9-BD0020C58523}" type="pres">
      <dgm:prSet presAssocID="{C230EFD3-9CA1-44D0-876C-0709BF8ED4DF}" presName="bgRect" presStyleLbl="bgShp" presStyleIdx="1" presStyleCnt="2"/>
      <dgm:spPr/>
    </dgm:pt>
    <dgm:pt modelId="{55467E5A-C800-49A3-B3B7-819E4D2099B8}" type="pres">
      <dgm:prSet presAssocID="{C230EFD3-9CA1-44D0-876C-0709BF8ED4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let"/>
        </a:ext>
      </dgm:extLst>
    </dgm:pt>
    <dgm:pt modelId="{23204A9A-D698-4E5F-85B0-BC6960B14BCC}" type="pres">
      <dgm:prSet presAssocID="{C230EFD3-9CA1-44D0-876C-0709BF8ED4DF}" presName="spaceRect" presStyleCnt="0"/>
      <dgm:spPr/>
    </dgm:pt>
    <dgm:pt modelId="{A7443166-D545-4DA1-9B3E-ABBE3BF4AA7C}" type="pres">
      <dgm:prSet presAssocID="{C230EFD3-9CA1-44D0-876C-0709BF8ED4DF}" presName="parTx" presStyleLbl="revTx" presStyleIdx="1" presStyleCnt="2">
        <dgm:presLayoutVars>
          <dgm:chMax val="0"/>
          <dgm:chPref val="0"/>
        </dgm:presLayoutVars>
      </dgm:prSet>
      <dgm:spPr/>
    </dgm:pt>
  </dgm:ptLst>
  <dgm:cxnLst>
    <dgm:cxn modelId="{F7680C32-05F0-44FD-967C-CA4DF2AC9432}" type="presOf" srcId="{278A6CDD-DB89-43DD-B01B-8FF0C4D3EEFD}" destId="{83E5174B-C0F8-40DF-AA1B-63819873CD97}" srcOrd="0" destOrd="0" presId="urn:microsoft.com/office/officeart/2018/2/layout/IconVerticalSolidList"/>
    <dgm:cxn modelId="{B47C863F-E320-4733-ABA6-F42F192AAB56}" type="presOf" srcId="{EF9F9BC8-7FF9-471F-87DA-220DCE526822}" destId="{4CB3E607-F631-4F17-9B1D-FDF88C2844C5}" srcOrd="0" destOrd="0" presId="urn:microsoft.com/office/officeart/2018/2/layout/IconVerticalSolidList"/>
    <dgm:cxn modelId="{EA02315F-7478-440F-9CFC-AFCA2D450B82}" srcId="{278A6CDD-DB89-43DD-B01B-8FF0C4D3EEFD}" destId="{C230EFD3-9CA1-44D0-876C-0709BF8ED4DF}" srcOrd="1" destOrd="0" parTransId="{EA2999C2-E2CF-418F-8E41-071FCB65B145}" sibTransId="{6DA5780F-6F2A-4ACC-A5E2-BBDE27B7877D}"/>
    <dgm:cxn modelId="{869702ED-F71A-4E26-BE6B-656A57BB661F}" srcId="{278A6CDD-DB89-43DD-B01B-8FF0C4D3EEFD}" destId="{EF9F9BC8-7FF9-471F-87DA-220DCE526822}" srcOrd="0" destOrd="0" parTransId="{59110CF9-FC3C-44EA-A2C8-342667394689}" sibTransId="{5CD952C3-CF49-442B-AA7E-5D5FBE7FD04E}"/>
    <dgm:cxn modelId="{5CA865EE-F015-49FB-9F7A-C18E11959B64}" type="presOf" srcId="{C230EFD3-9CA1-44D0-876C-0709BF8ED4DF}" destId="{A7443166-D545-4DA1-9B3E-ABBE3BF4AA7C}" srcOrd="0" destOrd="0" presId="urn:microsoft.com/office/officeart/2018/2/layout/IconVerticalSolidList"/>
    <dgm:cxn modelId="{BA2E0595-6A79-4E28-B1E2-9596275BAC1A}" type="presParOf" srcId="{83E5174B-C0F8-40DF-AA1B-63819873CD97}" destId="{B8EABE51-238C-42F4-B45D-B25CB05FCBB9}" srcOrd="0" destOrd="0" presId="urn:microsoft.com/office/officeart/2018/2/layout/IconVerticalSolidList"/>
    <dgm:cxn modelId="{596CBC48-FC0F-4464-85B7-AE56CDF3B1A0}" type="presParOf" srcId="{B8EABE51-238C-42F4-B45D-B25CB05FCBB9}" destId="{57BC49FF-9300-406D-A1F5-2FDB6300F48A}" srcOrd="0" destOrd="0" presId="urn:microsoft.com/office/officeart/2018/2/layout/IconVerticalSolidList"/>
    <dgm:cxn modelId="{6DC7D70C-BE8A-4FBC-90E9-E922DA57251E}" type="presParOf" srcId="{B8EABE51-238C-42F4-B45D-B25CB05FCBB9}" destId="{9172CA5A-16B9-4BEE-BD7B-7A2EC921FB55}" srcOrd="1" destOrd="0" presId="urn:microsoft.com/office/officeart/2018/2/layout/IconVerticalSolidList"/>
    <dgm:cxn modelId="{72DD733B-BC37-45DD-9EA5-BF65AA74E709}" type="presParOf" srcId="{B8EABE51-238C-42F4-B45D-B25CB05FCBB9}" destId="{80359BFA-B916-4FAE-A2E4-1B9527329820}" srcOrd="2" destOrd="0" presId="urn:microsoft.com/office/officeart/2018/2/layout/IconVerticalSolidList"/>
    <dgm:cxn modelId="{DAA5732A-6042-4216-8588-C27DB725DD32}" type="presParOf" srcId="{B8EABE51-238C-42F4-B45D-B25CB05FCBB9}" destId="{4CB3E607-F631-4F17-9B1D-FDF88C2844C5}" srcOrd="3" destOrd="0" presId="urn:microsoft.com/office/officeart/2018/2/layout/IconVerticalSolidList"/>
    <dgm:cxn modelId="{32937D96-E383-4C8F-B081-23049951F1CB}" type="presParOf" srcId="{83E5174B-C0F8-40DF-AA1B-63819873CD97}" destId="{8AA5DDD5-71EE-4B49-B569-04A7298CFAA3}" srcOrd="1" destOrd="0" presId="urn:microsoft.com/office/officeart/2018/2/layout/IconVerticalSolidList"/>
    <dgm:cxn modelId="{9D03CEE5-31D0-4E04-9E03-822B50487A26}" type="presParOf" srcId="{83E5174B-C0F8-40DF-AA1B-63819873CD97}" destId="{25019C32-37D9-45B1-9197-EE1BC94FBAE7}" srcOrd="2" destOrd="0" presId="urn:microsoft.com/office/officeart/2018/2/layout/IconVerticalSolidList"/>
    <dgm:cxn modelId="{87ED68B4-1CB4-40A5-9869-41E74959C280}" type="presParOf" srcId="{25019C32-37D9-45B1-9197-EE1BC94FBAE7}" destId="{91403AA9-32C5-4ABF-B7B9-BD0020C58523}" srcOrd="0" destOrd="0" presId="urn:microsoft.com/office/officeart/2018/2/layout/IconVerticalSolidList"/>
    <dgm:cxn modelId="{46BAFEFB-4667-4134-9A40-23A174543246}" type="presParOf" srcId="{25019C32-37D9-45B1-9197-EE1BC94FBAE7}" destId="{55467E5A-C800-49A3-B3B7-819E4D2099B8}" srcOrd="1" destOrd="0" presId="urn:microsoft.com/office/officeart/2018/2/layout/IconVerticalSolidList"/>
    <dgm:cxn modelId="{0BFB0198-A9CA-4F41-B96D-051EE5E4031B}" type="presParOf" srcId="{25019C32-37D9-45B1-9197-EE1BC94FBAE7}" destId="{23204A9A-D698-4E5F-85B0-BC6960B14BCC}" srcOrd="2" destOrd="0" presId="urn:microsoft.com/office/officeart/2018/2/layout/IconVerticalSolidList"/>
    <dgm:cxn modelId="{6325D825-4BBA-4581-BE62-ECC984EC5FA9}" type="presParOf" srcId="{25019C32-37D9-45B1-9197-EE1BC94FBAE7}" destId="{A7443166-D545-4DA1-9B3E-ABBE3BF4AA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D044E8-6B3E-47F0-99AA-4E7B98A8BEE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E947687-027D-4655-B210-A1A2997140BF}">
      <dgm:prSet phldrT="[Text]"/>
      <dgm:spPr/>
      <dgm:t>
        <a:bodyPr/>
        <a:lstStyle/>
        <a:p>
          <a:r>
            <a:rPr lang="en-US"/>
            <a:t>1.0</a:t>
          </a:r>
        </a:p>
      </dgm:t>
    </dgm:pt>
    <dgm:pt modelId="{2F3F686C-5790-4C48-B336-A51559C64CF4}" type="parTrans" cxnId="{6D80F2D6-CF8E-457F-B37E-7B52F2419AC7}">
      <dgm:prSet/>
      <dgm:spPr/>
      <dgm:t>
        <a:bodyPr/>
        <a:lstStyle/>
        <a:p>
          <a:endParaRPr lang="en-US"/>
        </a:p>
      </dgm:t>
    </dgm:pt>
    <dgm:pt modelId="{45556E2D-8C5B-41E7-A513-B4AB465E1155}" type="sibTrans" cxnId="{6D80F2D6-CF8E-457F-B37E-7B52F2419AC7}">
      <dgm:prSet/>
      <dgm:spPr/>
      <dgm:t>
        <a:bodyPr/>
        <a:lstStyle/>
        <a:p>
          <a:endParaRPr lang="en-US"/>
        </a:p>
      </dgm:t>
    </dgm:pt>
    <dgm:pt modelId="{F99BF227-155B-41D0-A9E6-DCB2F27F531F}">
      <dgm:prSet phldrT="[Text]" custT="1"/>
      <dgm:spPr/>
      <dgm:t>
        <a:bodyPr/>
        <a:lstStyle/>
        <a:p>
          <a:r>
            <a:rPr lang="en-US" sz="2000"/>
            <a:t>Security is not delegated to HTTPS/TLS – Transport-independent (Synopsys Editorial Team, 2019). </a:t>
          </a:r>
        </a:p>
      </dgm:t>
    </dgm:pt>
    <dgm:pt modelId="{D609BAC6-0400-41E4-87CE-A94FDC8CD6DE}" type="parTrans" cxnId="{AB9809E9-ECF1-497E-81B0-5EDE8A874514}">
      <dgm:prSet/>
      <dgm:spPr/>
      <dgm:t>
        <a:bodyPr/>
        <a:lstStyle/>
        <a:p>
          <a:endParaRPr lang="en-US"/>
        </a:p>
      </dgm:t>
    </dgm:pt>
    <dgm:pt modelId="{B5AACBD6-36D2-48E0-BD29-BA3DEC4EAD3B}" type="sibTrans" cxnId="{AB9809E9-ECF1-497E-81B0-5EDE8A874514}">
      <dgm:prSet/>
      <dgm:spPr/>
      <dgm:t>
        <a:bodyPr/>
        <a:lstStyle/>
        <a:p>
          <a:endParaRPr lang="en-US"/>
        </a:p>
      </dgm:t>
    </dgm:pt>
    <dgm:pt modelId="{7BDB77F0-6935-4EDB-AC22-AA44F509DBE4}">
      <dgm:prSet phldrT="[Text]" custT="1"/>
      <dgm:spPr/>
      <dgm:t>
        <a:bodyPr/>
        <a:lstStyle/>
        <a:p>
          <a:r>
            <a:rPr lang="en-US" sz="2000" dirty="0"/>
            <a:t>Founded in cryptography, especially digital signatures</a:t>
          </a:r>
        </a:p>
      </dgm:t>
    </dgm:pt>
    <dgm:pt modelId="{4CF6A57B-1131-4832-858C-C8ABCB35716A}" type="parTrans" cxnId="{E2F9027D-D3A7-44B7-B2FA-C6AEB010A78F}">
      <dgm:prSet/>
      <dgm:spPr/>
      <dgm:t>
        <a:bodyPr/>
        <a:lstStyle/>
        <a:p>
          <a:endParaRPr lang="en-US"/>
        </a:p>
      </dgm:t>
    </dgm:pt>
    <dgm:pt modelId="{7BB77617-8A5A-425E-BFBF-9AF5EA54A477}" type="sibTrans" cxnId="{E2F9027D-D3A7-44B7-B2FA-C6AEB010A78F}">
      <dgm:prSet/>
      <dgm:spPr/>
      <dgm:t>
        <a:bodyPr/>
        <a:lstStyle/>
        <a:p>
          <a:endParaRPr lang="en-US"/>
        </a:p>
      </dgm:t>
    </dgm:pt>
    <dgm:pt modelId="{DC05BB1E-429A-49B0-81B4-E0F34C5D4C6B}">
      <dgm:prSet phldrT="[Text]"/>
      <dgm:spPr/>
      <dgm:t>
        <a:bodyPr/>
        <a:lstStyle/>
        <a:p>
          <a:r>
            <a:rPr lang="en-US"/>
            <a:t>2.0</a:t>
          </a:r>
        </a:p>
      </dgm:t>
    </dgm:pt>
    <dgm:pt modelId="{CB53ED22-1D33-4600-B892-DD3C7997C4E3}" type="parTrans" cxnId="{3777666B-7182-45FA-B9E4-785BE0793996}">
      <dgm:prSet/>
      <dgm:spPr/>
      <dgm:t>
        <a:bodyPr/>
        <a:lstStyle/>
        <a:p>
          <a:endParaRPr lang="en-US"/>
        </a:p>
      </dgm:t>
    </dgm:pt>
    <dgm:pt modelId="{85AC5CD5-0D2A-43CB-88D3-6EA17BB93E52}" type="sibTrans" cxnId="{3777666B-7182-45FA-B9E4-785BE0793996}">
      <dgm:prSet/>
      <dgm:spPr/>
      <dgm:t>
        <a:bodyPr/>
        <a:lstStyle/>
        <a:p>
          <a:endParaRPr lang="en-US"/>
        </a:p>
      </dgm:t>
    </dgm:pt>
    <dgm:pt modelId="{E14B7567-6D39-4076-B2FB-8AE5D2008A3C}">
      <dgm:prSet phldrT="[Text]" custT="1"/>
      <dgm:spPr/>
      <dgm:t>
        <a:bodyPr/>
        <a:lstStyle/>
        <a:p>
          <a:r>
            <a:rPr lang="en-US" sz="2000"/>
            <a:t>Most security defenses are delegated to HTTPS/TLS – Transport-independent (Synopsys Editorial Team, 2019). </a:t>
          </a:r>
        </a:p>
      </dgm:t>
    </dgm:pt>
    <dgm:pt modelId="{ACDE8940-6374-41CE-BED4-C08E3F29DD98}" type="parTrans" cxnId="{8E00C026-ECDA-423F-82CF-7F73B8FDE1AD}">
      <dgm:prSet/>
      <dgm:spPr/>
      <dgm:t>
        <a:bodyPr/>
        <a:lstStyle/>
        <a:p>
          <a:endParaRPr lang="en-US"/>
        </a:p>
      </dgm:t>
    </dgm:pt>
    <dgm:pt modelId="{7FBD0721-51FD-4151-9A6C-D473801B0A0C}" type="sibTrans" cxnId="{8E00C026-ECDA-423F-82CF-7F73B8FDE1AD}">
      <dgm:prSet/>
      <dgm:spPr/>
      <dgm:t>
        <a:bodyPr/>
        <a:lstStyle/>
        <a:p>
          <a:endParaRPr lang="en-US"/>
        </a:p>
      </dgm:t>
    </dgm:pt>
    <dgm:pt modelId="{4EE1A127-919C-4EFD-BA6C-932AAEEF10ED}">
      <dgm:prSet phldrT="[Text]" custT="1"/>
      <dgm:spPr/>
      <dgm:t>
        <a:bodyPr/>
        <a:lstStyle/>
        <a:p>
          <a:r>
            <a:rPr lang="en-US" sz="2000"/>
            <a:t>Centered around bearer tokens. </a:t>
          </a:r>
        </a:p>
      </dgm:t>
    </dgm:pt>
    <dgm:pt modelId="{67CF2028-84AD-4FE6-834D-E942AE641560}" type="parTrans" cxnId="{C4948E26-E7D1-4FA8-9E79-088BBC24DE36}">
      <dgm:prSet/>
      <dgm:spPr/>
      <dgm:t>
        <a:bodyPr/>
        <a:lstStyle/>
        <a:p>
          <a:endParaRPr lang="en-US"/>
        </a:p>
      </dgm:t>
    </dgm:pt>
    <dgm:pt modelId="{89560231-CE17-4342-BC2C-E3625DE08FFD}" type="sibTrans" cxnId="{C4948E26-E7D1-4FA8-9E79-088BBC24DE36}">
      <dgm:prSet/>
      <dgm:spPr/>
      <dgm:t>
        <a:bodyPr/>
        <a:lstStyle/>
        <a:p>
          <a:endParaRPr lang="en-US"/>
        </a:p>
      </dgm:t>
    </dgm:pt>
    <dgm:pt modelId="{DEFBB3FC-CF13-4043-9545-284E18D9B64A}">
      <dgm:prSet phldrT="[Text]" custT="1"/>
      <dgm:spPr/>
      <dgm:t>
        <a:bodyPr/>
        <a:lstStyle/>
        <a:p>
          <a:r>
            <a:rPr lang="en-US" sz="2000" dirty="0"/>
            <a:t>Messages are each individually cryptographically signed (Synopsys Editorial Team, 2019). </a:t>
          </a:r>
        </a:p>
      </dgm:t>
    </dgm:pt>
    <dgm:pt modelId="{5A760AD9-43E5-4FE6-8BD9-80CE53D5D8CA}" type="parTrans" cxnId="{EFD41779-F6CB-4378-BBC0-6E2A2E67DB7A}">
      <dgm:prSet/>
      <dgm:spPr/>
      <dgm:t>
        <a:bodyPr/>
        <a:lstStyle/>
        <a:p>
          <a:endParaRPr lang="en-US"/>
        </a:p>
      </dgm:t>
    </dgm:pt>
    <dgm:pt modelId="{1BCB197A-0B3B-491C-B915-56F0A0C82CBB}" type="sibTrans" cxnId="{EFD41779-F6CB-4378-BBC0-6E2A2E67DB7A}">
      <dgm:prSet/>
      <dgm:spPr/>
      <dgm:t>
        <a:bodyPr/>
        <a:lstStyle/>
        <a:p>
          <a:endParaRPr lang="en-US"/>
        </a:p>
      </dgm:t>
    </dgm:pt>
    <dgm:pt modelId="{F5B7985E-C702-478B-8DF6-1394E1F8CC65}">
      <dgm:prSet phldrT="[Text]" custT="1"/>
      <dgm:spPr/>
      <dgm:t>
        <a:bodyPr/>
        <a:lstStyle/>
        <a:p>
          <a:r>
            <a:rPr lang="en-US" sz="2000" dirty="0"/>
            <a:t>Much easier to work with (Synopsys Editorial Team, 2019).</a:t>
          </a:r>
        </a:p>
      </dgm:t>
    </dgm:pt>
    <dgm:pt modelId="{9A33989E-7D47-47F7-8382-E84D858D44EF}" type="parTrans" cxnId="{2A900B01-FCA8-4B04-A869-07009791EE94}">
      <dgm:prSet/>
      <dgm:spPr/>
      <dgm:t>
        <a:bodyPr/>
        <a:lstStyle/>
        <a:p>
          <a:endParaRPr lang="en-US"/>
        </a:p>
      </dgm:t>
    </dgm:pt>
    <dgm:pt modelId="{DADD4E36-8B03-4121-9FAE-B69C9026ECE9}" type="sibTrans" cxnId="{2A900B01-FCA8-4B04-A869-07009791EE94}">
      <dgm:prSet/>
      <dgm:spPr/>
      <dgm:t>
        <a:bodyPr/>
        <a:lstStyle/>
        <a:p>
          <a:endParaRPr lang="en-US"/>
        </a:p>
      </dgm:t>
    </dgm:pt>
    <dgm:pt modelId="{BE9DCB2E-BEA9-454C-A12A-F77C5373510F}">
      <dgm:prSet phldrT="[Text]" custT="1"/>
      <dgm:spPr/>
      <dgm:t>
        <a:bodyPr/>
        <a:lstStyle/>
        <a:p>
          <a:r>
            <a:rPr lang="en-US" sz="2000" dirty="0"/>
            <a:t>More flexible</a:t>
          </a:r>
        </a:p>
      </dgm:t>
    </dgm:pt>
    <dgm:pt modelId="{3C576C96-555E-477E-895C-E2735F4E2DD1}" type="parTrans" cxnId="{6FCC45DB-17A7-4B71-A088-A12CF2498ECE}">
      <dgm:prSet/>
      <dgm:spPr/>
      <dgm:t>
        <a:bodyPr/>
        <a:lstStyle/>
        <a:p>
          <a:endParaRPr lang="en-US"/>
        </a:p>
      </dgm:t>
    </dgm:pt>
    <dgm:pt modelId="{0A32DC97-0344-4E4F-8044-03C39C3EBADD}" type="sibTrans" cxnId="{6FCC45DB-17A7-4B71-A088-A12CF2498ECE}">
      <dgm:prSet/>
      <dgm:spPr/>
      <dgm:t>
        <a:bodyPr/>
        <a:lstStyle/>
        <a:p>
          <a:endParaRPr lang="en-US"/>
        </a:p>
      </dgm:t>
    </dgm:pt>
    <dgm:pt modelId="{674A1D12-E899-4D12-8FFC-B20E3911721A}">
      <dgm:prSet phldrT="[Text]" custT="1"/>
      <dgm:spPr/>
      <dgm:t>
        <a:bodyPr/>
        <a:lstStyle/>
        <a:p>
          <a:r>
            <a:rPr lang="en-US" sz="2000"/>
            <a:t>Better separation of duties (Synopsys Editorial Team, 2019). </a:t>
          </a:r>
        </a:p>
      </dgm:t>
    </dgm:pt>
    <dgm:pt modelId="{F182CD0A-EF7B-4B3E-AE51-2D6F8D8696DD}" type="parTrans" cxnId="{9F6BDC83-8EAD-4930-9565-15432629A9A9}">
      <dgm:prSet/>
      <dgm:spPr/>
      <dgm:t>
        <a:bodyPr/>
        <a:lstStyle/>
        <a:p>
          <a:endParaRPr lang="en-US"/>
        </a:p>
      </dgm:t>
    </dgm:pt>
    <dgm:pt modelId="{2B045132-FB77-402E-A372-16953978DBB3}" type="sibTrans" cxnId="{9F6BDC83-8EAD-4930-9565-15432629A9A9}">
      <dgm:prSet/>
      <dgm:spPr/>
      <dgm:t>
        <a:bodyPr/>
        <a:lstStyle/>
        <a:p>
          <a:endParaRPr lang="en-US"/>
        </a:p>
      </dgm:t>
    </dgm:pt>
    <dgm:pt modelId="{E2BB800A-D6A6-4395-8570-543E9DE96126}">
      <dgm:prSet phldrT="[Text]" custT="1"/>
      <dgm:spPr/>
      <dgm:t>
        <a:bodyPr/>
        <a:lstStyle/>
        <a:p>
          <a:r>
            <a:rPr lang="en-US" sz="2000"/>
            <a:t>Basic signature workflow (Synopsys Editorial Team, 2019). </a:t>
          </a:r>
        </a:p>
      </dgm:t>
    </dgm:pt>
    <dgm:pt modelId="{045651A4-D6B7-4B20-8803-FC646C9A6286}" type="parTrans" cxnId="{429DE777-DA17-4DA4-9D0E-F663C8613D98}">
      <dgm:prSet/>
      <dgm:spPr/>
      <dgm:t>
        <a:bodyPr/>
        <a:lstStyle/>
        <a:p>
          <a:endParaRPr lang="en-US"/>
        </a:p>
      </dgm:t>
    </dgm:pt>
    <dgm:pt modelId="{3E0A996B-42AB-42E9-A584-DA29A1B235D0}" type="sibTrans" cxnId="{429DE777-DA17-4DA4-9D0E-F663C8613D98}">
      <dgm:prSet/>
      <dgm:spPr/>
      <dgm:t>
        <a:bodyPr/>
        <a:lstStyle/>
        <a:p>
          <a:endParaRPr lang="en-US"/>
        </a:p>
      </dgm:t>
    </dgm:pt>
    <dgm:pt modelId="{3978F773-7085-41AD-83CD-4DD4A4F6FCA3}" type="pres">
      <dgm:prSet presAssocID="{06D044E8-6B3E-47F0-99AA-4E7B98A8BEE6}" presName="Name0" presStyleCnt="0">
        <dgm:presLayoutVars>
          <dgm:dir/>
          <dgm:animLvl val="lvl"/>
          <dgm:resizeHandles val="exact"/>
        </dgm:presLayoutVars>
      </dgm:prSet>
      <dgm:spPr/>
    </dgm:pt>
    <dgm:pt modelId="{1C36BA6D-4FC7-4B5C-9803-9368778626BA}" type="pres">
      <dgm:prSet presAssocID="{0E947687-027D-4655-B210-A1A2997140BF}" presName="linNode" presStyleCnt="0"/>
      <dgm:spPr/>
    </dgm:pt>
    <dgm:pt modelId="{60E49108-E9B7-4841-B139-8D3FE3D51682}" type="pres">
      <dgm:prSet presAssocID="{0E947687-027D-4655-B210-A1A2997140BF}" presName="parentText" presStyleLbl="node1" presStyleIdx="0" presStyleCnt="2">
        <dgm:presLayoutVars>
          <dgm:chMax val="1"/>
          <dgm:bulletEnabled val="1"/>
        </dgm:presLayoutVars>
      </dgm:prSet>
      <dgm:spPr/>
    </dgm:pt>
    <dgm:pt modelId="{45BD048F-77BA-4B1B-8F8A-1F78D53F61C9}" type="pres">
      <dgm:prSet presAssocID="{0E947687-027D-4655-B210-A1A2997140BF}" presName="descendantText" presStyleLbl="alignAccFollowNode1" presStyleIdx="0" presStyleCnt="2">
        <dgm:presLayoutVars>
          <dgm:bulletEnabled val="1"/>
        </dgm:presLayoutVars>
      </dgm:prSet>
      <dgm:spPr/>
    </dgm:pt>
    <dgm:pt modelId="{CA6A243E-9637-43CB-B5DC-2EE9F22AAB13}" type="pres">
      <dgm:prSet presAssocID="{45556E2D-8C5B-41E7-A513-B4AB465E1155}" presName="sp" presStyleCnt="0"/>
      <dgm:spPr/>
    </dgm:pt>
    <dgm:pt modelId="{C4D6E768-69A7-48F8-BB13-E65BB5B9E7B3}" type="pres">
      <dgm:prSet presAssocID="{DC05BB1E-429A-49B0-81B4-E0F34C5D4C6B}" presName="linNode" presStyleCnt="0"/>
      <dgm:spPr/>
    </dgm:pt>
    <dgm:pt modelId="{3F4A344E-12EF-49B6-A77A-0DC849036086}" type="pres">
      <dgm:prSet presAssocID="{DC05BB1E-429A-49B0-81B4-E0F34C5D4C6B}" presName="parentText" presStyleLbl="node1" presStyleIdx="1" presStyleCnt="2">
        <dgm:presLayoutVars>
          <dgm:chMax val="1"/>
          <dgm:bulletEnabled val="1"/>
        </dgm:presLayoutVars>
      </dgm:prSet>
      <dgm:spPr/>
    </dgm:pt>
    <dgm:pt modelId="{A98BD588-5CA3-4E11-9B3A-471BE95706E0}" type="pres">
      <dgm:prSet presAssocID="{DC05BB1E-429A-49B0-81B4-E0F34C5D4C6B}" presName="descendantText" presStyleLbl="alignAccFollowNode1" presStyleIdx="1" presStyleCnt="2">
        <dgm:presLayoutVars>
          <dgm:bulletEnabled val="1"/>
        </dgm:presLayoutVars>
      </dgm:prSet>
      <dgm:spPr/>
    </dgm:pt>
  </dgm:ptLst>
  <dgm:cxnLst>
    <dgm:cxn modelId="{2A900B01-FCA8-4B04-A869-07009791EE94}" srcId="{DC05BB1E-429A-49B0-81B4-E0F34C5D4C6B}" destId="{F5B7985E-C702-478B-8DF6-1394E1F8CC65}" srcOrd="2" destOrd="0" parTransId="{9A33989E-7D47-47F7-8382-E84D858D44EF}" sibTransId="{DADD4E36-8B03-4121-9FAE-B69C9026ECE9}"/>
    <dgm:cxn modelId="{A175C922-FE6E-4407-B6FB-462557DD2875}" type="presOf" srcId="{DC05BB1E-429A-49B0-81B4-E0F34C5D4C6B}" destId="{3F4A344E-12EF-49B6-A77A-0DC849036086}" srcOrd="0" destOrd="0" presId="urn:microsoft.com/office/officeart/2005/8/layout/vList5"/>
    <dgm:cxn modelId="{53F0C323-2321-4DDB-8E58-E4F3AA72F739}" type="presOf" srcId="{674A1D12-E899-4D12-8FFC-B20E3911721A}" destId="{A98BD588-5CA3-4E11-9B3A-471BE95706E0}" srcOrd="0" destOrd="4" presId="urn:microsoft.com/office/officeart/2005/8/layout/vList5"/>
    <dgm:cxn modelId="{B55FD924-060E-4A45-87F4-5A8C0A945ED0}" type="presOf" srcId="{BE9DCB2E-BEA9-454C-A12A-F77C5373510F}" destId="{A98BD588-5CA3-4E11-9B3A-471BE95706E0}" srcOrd="0" destOrd="3" presId="urn:microsoft.com/office/officeart/2005/8/layout/vList5"/>
    <dgm:cxn modelId="{C4948E26-E7D1-4FA8-9E79-088BBC24DE36}" srcId="{DC05BB1E-429A-49B0-81B4-E0F34C5D4C6B}" destId="{4EE1A127-919C-4EFD-BA6C-932AAEEF10ED}" srcOrd="1" destOrd="0" parTransId="{67CF2028-84AD-4FE6-834D-E942AE641560}" sibTransId="{89560231-CE17-4342-BC2C-E3625DE08FFD}"/>
    <dgm:cxn modelId="{8E00C026-ECDA-423F-82CF-7F73B8FDE1AD}" srcId="{DC05BB1E-429A-49B0-81B4-E0F34C5D4C6B}" destId="{E14B7567-6D39-4076-B2FB-8AE5D2008A3C}" srcOrd="0" destOrd="0" parTransId="{ACDE8940-6374-41CE-BED4-C08E3F29DD98}" sibTransId="{7FBD0721-51FD-4151-9A6C-D473801B0A0C}"/>
    <dgm:cxn modelId="{CCB9F95C-DC08-49E0-9F74-F475BA241546}" type="presOf" srcId="{06D044E8-6B3E-47F0-99AA-4E7B98A8BEE6}" destId="{3978F773-7085-41AD-83CD-4DD4A4F6FCA3}" srcOrd="0" destOrd="0" presId="urn:microsoft.com/office/officeart/2005/8/layout/vList5"/>
    <dgm:cxn modelId="{F545C045-7AC9-4AD8-BEBE-BFCD92428DC0}" type="presOf" srcId="{E2BB800A-D6A6-4395-8570-543E9DE96126}" destId="{45BD048F-77BA-4B1B-8F8A-1F78D53F61C9}" srcOrd="0" destOrd="3" presId="urn:microsoft.com/office/officeart/2005/8/layout/vList5"/>
    <dgm:cxn modelId="{7636CC66-A3F8-467C-8073-F1EDADC23FAD}" type="presOf" srcId="{7BDB77F0-6935-4EDB-AC22-AA44F509DBE4}" destId="{45BD048F-77BA-4B1B-8F8A-1F78D53F61C9}" srcOrd="0" destOrd="1" presId="urn:microsoft.com/office/officeart/2005/8/layout/vList5"/>
    <dgm:cxn modelId="{3777666B-7182-45FA-B9E4-785BE0793996}" srcId="{06D044E8-6B3E-47F0-99AA-4E7B98A8BEE6}" destId="{DC05BB1E-429A-49B0-81B4-E0F34C5D4C6B}" srcOrd="1" destOrd="0" parTransId="{CB53ED22-1D33-4600-B892-DD3C7997C4E3}" sibTransId="{85AC5CD5-0D2A-43CB-88D3-6EA17BB93E52}"/>
    <dgm:cxn modelId="{84679A54-B74F-441C-9611-7BB5ECA9A3BA}" type="presOf" srcId="{4EE1A127-919C-4EFD-BA6C-932AAEEF10ED}" destId="{A98BD588-5CA3-4E11-9B3A-471BE95706E0}" srcOrd="0" destOrd="1" presId="urn:microsoft.com/office/officeart/2005/8/layout/vList5"/>
    <dgm:cxn modelId="{5AB58856-AA0B-40CD-B172-C9E7352C2405}" type="presOf" srcId="{DEFBB3FC-CF13-4043-9545-284E18D9B64A}" destId="{45BD048F-77BA-4B1B-8F8A-1F78D53F61C9}" srcOrd="0" destOrd="2" presId="urn:microsoft.com/office/officeart/2005/8/layout/vList5"/>
    <dgm:cxn modelId="{429DE777-DA17-4DA4-9D0E-F663C8613D98}" srcId="{0E947687-027D-4655-B210-A1A2997140BF}" destId="{E2BB800A-D6A6-4395-8570-543E9DE96126}" srcOrd="3" destOrd="0" parTransId="{045651A4-D6B7-4B20-8803-FC646C9A6286}" sibTransId="{3E0A996B-42AB-42E9-A584-DA29A1B235D0}"/>
    <dgm:cxn modelId="{EFD41779-F6CB-4378-BBC0-6E2A2E67DB7A}" srcId="{0E947687-027D-4655-B210-A1A2997140BF}" destId="{DEFBB3FC-CF13-4043-9545-284E18D9B64A}" srcOrd="2" destOrd="0" parTransId="{5A760AD9-43E5-4FE6-8BD9-80CE53D5D8CA}" sibTransId="{1BCB197A-0B3B-491C-B915-56F0A0C82CBB}"/>
    <dgm:cxn modelId="{E2F9027D-D3A7-44B7-B2FA-C6AEB010A78F}" srcId="{0E947687-027D-4655-B210-A1A2997140BF}" destId="{7BDB77F0-6935-4EDB-AC22-AA44F509DBE4}" srcOrd="1" destOrd="0" parTransId="{4CF6A57B-1131-4832-858C-C8ABCB35716A}" sibTransId="{7BB77617-8A5A-425E-BFBF-9AF5EA54A477}"/>
    <dgm:cxn modelId="{9F6BDC83-8EAD-4930-9565-15432629A9A9}" srcId="{DC05BB1E-429A-49B0-81B4-E0F34C5D4C6B}" destId="{674A1D12-E899-4D12-8FFC-B20E3911721A}" srcOrd="4" destOrd="0" parTransId="{F182CD0A-EF7B-4B3E-AE51-2D6F8D8696DD}" sibTransId="{2B045132-FB77-402E-A372-16953978DBB3}"/>
    <dgm:cxn modelId="{930FF29C-51AA-47DE-996E-E10A8452AD36}" type="presOf" srcId="{E14B7567-6D39-4076-B2FB-8AE5D2008A3C}" destId="{A98BD588-5CA3-4E11-9B3A-471BE95706E0}" srcOrd="0" destOrd="0" presId="urn:microsoft.com/office/officeart/2005/8/layout/vList5"/>
    <dgm:cxn modelId="{967051A6-A0CD-49C3-8268-447DA0DA066C}" type="presOf" srcId="{F5B7985E-C702-478B-8DF6-1394E1F8CC65}" destId="{A98BD588-5CA3-4E11-9B3A-471BE95706E0}" srcOrd="0" destOrd="2" presId="urn:microsoft.com/office/officeart/2005/8/layout/vList5"/>
    <dgm:cxn modelId="{6D80F2D6-CF8E-457F-B37E-7B52F2419AC7}" srcId="{06D044E8-6B3E-47F0-99AA-4E7B98A8BEE6}" destId="{0E947687-027D-4655-B210-A1A2997140BF}" srcOrd="0" destOrd="0" parTransId="{2F3F686C-5790-4C48-B336-A51559C64CF4}" sibTransId="{45556E2D-8C5B-41E7-A513-B4AB465E1155}"/>
    <dgm:cxn modelId="{6FCC45DB-17A7-4B71-A088-A12CF2498ECE}" srcId="{DC05BB1E-429A-49B0-81B4-E0F34C5D4C6B}" destId="{BE9DCB2E-BEA9-454C-A12A-F77C5373510F}" srcOrd="3" destOrd="0" parTransId="{3C576C96-555E-477E-895C-E2735F4E2DD1}" sibTransId="{0A32DC97-0344-4E4F-8044-03C39C3EBADD}"/>
    <dgm:cxn modelId="{E56D79DC-4E8F-4C6B-B426-BCA2846BE749}" type="presOf" srcId="{0E947687-027D-4655-B210-A1A2997140BF}" destId="{60E49108-E9B7-4841-B139-8D3FE3D51682}" srcOrd="0" destOrd="0" presId="urn:microsoft.com/office/officeart/2005/8/layout/vList5"/>
    <dgm:cxn modelId="{AB9809E9-ECF1-497E-81B0-5EDE8A874514}" srcId="{0E947687-027D-4655-B210-A1A2997140BF}" destId="{F99BF227-155B-41D0-A9E6-DCB2F27F531F}" srcOrd="0" destOrd="0" parTransId="{D609BAC6-0400-41E4-87CE-A94FDC8CD6DE}" sibTransId="{B5AACBD6-36D2-48E0-BD29-BA3DEC4EAD3B}"/>
    <dgm:cxn modelId="{7FE9ACF6-9927-4415-A93F-F18E9BE7CC97}" type="presOf" srcId="{F99BF227-155B-41D0-A9E6-DCB2F27F531F}" destId="{45BD048F-77BA-4B1B-8F8A-1F78D53F61C9}" srcOrd="0" destOrd="0" presId="urn:microsoft.com/office/officeart/2005/8/layout/vList5"/>
    <dgm:cxn modelId="{A5AE2350-DDE2-4C8A-831B-4C7905453A9B}" type="presParOf" srcId="{3978F773-7085-41AD-83CD-4DD4A4F6FCA3}" destId="{1C36BA6D-4FC7-4B5C-9803-9368778626BA}" srcOrd="0" destOrd="0" presId="urn:microsoft.com/office/officeart/2005/8/layout/vList5"/>
    <dgm:cxn modelId="{89B34AFC-B279-483C-9490-4446EEE59494}" type="presParOf" srcId="{1C36BA6D-4FC7-4B5C-9803-9368778626BA}" destId="{60E49108-E9B7-4841-B139-8D3FE3D51682}" srcOrd="0" destOrd="0" presId="urn:microsoft.com/office/officeart/2005/8/layout/vList5"/>
    <dgm:cxn modelId="{F4ED31DE-C802-4F96-82D1-9F91533124FB}" type="presParOf" srcId="{1C36BA6D-4FC7-4B5C-9803-9368778626BA}" destId="{45BD048F-77BA-4B1B-8F8A-1F78D53F61C9}" srcOrd="1" destOrd="0" presId="urn:microsoft.com/office/officeart/2005/8/layout/vList5"/>
    <dgm:cxn modelId="{4F564F2C-DE6E-4394-AC07-F83E64D1F41B}" type="presParOf" srcId="{3978F773-7085-41AD-83CD-4DD4A4F6FCA3}" destId="{CA6A243E-9637-43CB-B5DC-2EE9F22AAB13}" srcOrd="1" destOrd="0" presId="urn:microsoft.com/office/officeart/2005/8/layout/vList5"/>
    <dgm:cxn modelId="{27D86BB4-FFF5-48F0-9A0B-C9A602177845}" type="presParOf" srcId="{3978F773-7085-41AD-83CD-4DD4A4F6FCA3}" destId="{C4D6E768-69A7-48F8-BB13-E65BB5B9E7B3}" srcOrd="2" destOrd="0" presId="urn:microsoft.com/office/officeart/2005/8/layout/vList5"/>
    <dgm:cxn modelId="{C7A0AD30-3F2A-4764-86F1-D877ED2D3530}" type="presParOf" srcId="{C4D6E768-69A7-48F8-BB13-E65BB5B9E7B3}" destId="{3F4A344E-12EF-49B6-A77A-0DC849036086}" srcOrd="0" destOrd="0" presId="urn:microsoft.com/office/officeart/2005/8/layout/vList5"/>
    <dgm:cxn modelId="{10EAA055-A6BA-48E6-8E73-D95F95239B89}" type="presParOf" srcId="{C4D6E768-69A7-48F8-BB13-E65BB5B9E7B3}" destId="{A98BD588-5CA3-4E11-9B3A-471BE95706E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C49FF-9300-406D-A1F5-2FDB6300F48A}">
      <dsp:nvSpPr>
        <dsp:cNvPr id="0" name=""/>
        <dsp:cNvSpPr/>
      </dsp:nvSpPr>
      <dsp:spPr>
        <a:xfrm>
          <a:off x="0" y="2595"/>
          <a:ext cx="10515600" cy="19803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2CA5A-16B9-4BEE-BD7B-7A2EC921FB55}">
      <dsp:nvSpPr>
        <dsp:cNvPr id="0" name=""/>
        <dsp:cNvSpPr/>
      </dsp:nvSpPr>
      <dsp:spPr>
        <a:xfrm>
          <a:off x="599051" y="448170"/>
          <a:ext cx="1090248" cy="1089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B3E607-F631-4F17-9B1D-FDF88C2844C5}">
      <dsp:nvSpPr>
        <dsp:cNvPr id="0" name=""/>
        <dsp:cNvSpPr/>
      </dsp:nvSpPr>
      <dsp:spPr>
        <a:xfrm>
          <a:off x="2288350" y="2595"/>
          <a:ext cx="8087125" cy="198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790" tIns="209790" rIns="209790" bIns="209790" numCol="1" spcCol="1270" anchor="ctr" anchorCtr="0">
          <a:noAutofit/>
        </a:bodyPr>
        <a:lstStyle/>
        <a:p>
          <a:pPr marL="0" lvl="0" indent="0" algn="l" defTabSz="1422400">
            <a:lnSpc>
              <a:spcPct val="90000"/>
            </a:lnSpc>
            <a:spcBef>
              <a:spcPct val="0"/>
            </a:spcBef>
            <a:spcAft>
              <a:spcPct val="35000"/>
            </a:spcAft>
            <a:buNone/>
          </a:pPr>
          <a:r>
            <a:rPr lang="en-US" sz="3200" kern="1200"/>
            <a:t>The OAuth process is when users are redirected to the service provider’s website where they must enter their credentials, if that website turned out to be malicious, they might direct users to a site that looks just like Facebook (swoopnow.com, 2017). They can then take your password and username. </a:t>
          </a:r>
        </a:p>
      </dsp:txBody>
      <dsp:txXfrm>
        <a:off x="2288350" y="2595"/>
        <a:ext cx="8087125" cy="1982270"/>
      </dsp:txXfrm>
    </dsp:sp>
    <dsp:sp modelId="{91403AA9-32C5-4ABF-B7B9-BD0020C58523}">
      <dsp:nvSpPr>
        <dsp:cNvPr id="0" name=""/>
        <dsp:cNvSpPr/>
      </dsp:nvSpPr>
      <dsp:spPr>
        <a:xfrm>
          <a:off x="0" y="2268046"/>
          <a:ext cx="10515600" cy="19803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67E5A-C800-49A3-B3B7-819E4D2099B8}">
      <dsp:nvSpPr>
        <dsp:cNvPr id="0" name=""/>
        <dsp:cNvSpPr/>
      </dsp:nvSpPr>
      <dsp:spPr>
        <a:xfrm>
          <a:off x="599051" y="2713621"/>
          <a:ext cx="1090248" cy="1089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443166-D545-4DA1-9B3E-ABBE3BF4AA7C}">
      <dsp:nvSpPr>
        <dsp:cNvPr id="0" name=""/>
        <dsp:cNvSpPr/>
      </dsp:nvSpPr>
      <dsp:spPr>
        <a:xfrm>
          <a:off x="2288350" y="2268046"/>
          <a:ext cx="8087125" cy="198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790" tIns="209790" rIns="209790" bIns="209790" numCol="1" spcCol="1270" anchor="ctr" anchorCtr="0">
          <a:noAutofit/>
        </a:bodyPr>
        <a:lstStyle/>
        <a:p>
          <a:pPr marL="0" lvl="0" indent="0" algn="l" defTabSz="1422400">
            <a:lnSpc>
              <a:spcPct val="90000"/>
            </a:lnSpc>
            <a:spcBef>
              <a:spcPct val="0"/>
            </a:spcBef>
            <a:spcAft>
              <a:spcPct val="35000"/>
            </a:spcAft>
            <a:buNone/>
          </a:pPr>
          <a:r>
            <a:rPr lang="en-US" sz="3200" kern="1200"/>
            <a:t>Without the right specifications, OAuth tokens don’t expire. As a result, these tokens are vulnerable to attacks. If a hacker gains access to a token or the secret that verifies the token, they would be able to trick the system into making unauthorized requests (swoopnow.com, 2017). </a:t>
          </a:r>
        </a:p>
      </dsp:txBody>
      <dsp:txXfrm>
        <a:off x="2288350" y="2268046"/>
        <a:ext cx="8087125" cy="1982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D048F-77BA-4B1B-8F8A-1F78D53F61C9}">
      <dsp:nvSpPr>
        <dsp:cNvPr id="0" name=""/>
        <dsp:cNvSpPr/>
      </dsp:nvSpPr>
      <dsp:spPr>
        <a:xfrm rot="5400000">
          <a:off x="7517196" y="-2947733"/>
          <a:ext cx="1513252" cy="778712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Security is not delegated to HTTPS/TLS – Transport-independent (Synopsys Editorial Team, 2019). </a:t>
          </a:r>
        </a:p>
        <a:p>
          <a:pPr marL="228600" lvl="1" indent="-228600" algn="l" defTabSz="889000">
            <a:lnSpc>
              <a:spcPct val="90000"/>
            </a:lnSpc>
            <a:spcBef>
              <a:spcPct val="0"/>
            </a:spcBef>
            <a:spcAft>
              <a:spcPct val="15000"/>
            </a:spcAft>
            <a:buChar char="•"/>
          </a:pPr>
          <a:r>
            <a:rPr lang="en-US" sz="2000" kern="1200" dirty="0"/>
            <a:t>Founded in cryptography, especially digital signatures</a:t>
          </a:r>
        </a:p>
        <a:p>
          <a:pPr marL="228600" lvl="1" indent="-228600" algn="l" defTabSz="889000">
            <a:lnSpc>
              <a:spcPct val="90000"/>
            </a:lnSpc>
            <a:spcBef>
              <a:spcPct val="0"/>
            </a:spcBef>
            <a:spcAft>
              <a:spcPct val="15000"/>
            </a:spcAft>
            <a:buChar char="•"/>
          </a:pPr>
          <a:r>
            <a:rPr lang="en-US" sz="2000" kern="1200" dirty="0"/>
            <a:t>Messages are each individually cryptographically signed (Synopsys Editorial Team, 2019). </a:t>
          </a:r>
        </a:p>
        <a:p>
          <a:pPr marL="228600" lvl="1" indent="-228600" algn="l" defTabSz="889000">
            <a:lnSpc>
              <a:spcPct val="90000"/>
            </a:lnSpc>
            <a:spcBef>
              <a:spcPct val="0"/>
            </a:spcBef>
            <a:spcAft>
              <a:spcPct val="15000"/>
            </a:spcAft>
            <a:buChar char="•"/>
          </a:pPr>
          <a:r>
            <a:rPr lang="en-US" sz="2000" kern="1200"/>
            <a:t>Basic signature workflow (Synopsys Editorial Team, 2019). </a:t>
          </a:r>
        </a:p>
      </dsp:txBody>
      <dsp:txXfrm rot="-5400000">
        <a:off x="4380259" y="263075"/>
        <a:ext cx="7713256" cy="1365510"/>
      </dsp:txXfrm>
    </dsp:sp>
    <dsp:sp modelId="{60E49108-E9B7-4841-B139-8D3FE3D51682}">
      <dsp:nvSpPr>
        <dsp:cNvPr id="0" name=""/>
        <dsp:cNvSpPr/>
      </dsp:nvSpPr>
      <dsp:spPr>
        <a:xfrm>
          <a:off x="0" y="47"/>
          <a:ext cx="4380259" cy="18915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a:t>1.0</a:t>
          </a:r>
        </a:p>
      </dsp:txBody>
      <dsp:txXfrm>
        <a:off x="92339" y="92386"/>
        <a:ext cx="4195581" cy="1706888"/>
      </dsp:txXfrm>
    </dsp:sp>
    <dsp:sp modelId="{A98BD588-5CA3-4E11-9B3A-471BE95706E0}">
      <dsp:nvSpPr>
        <dsp:cNvPr id="0" name=""/>
        <dsp:cNvSpPr/>
      </dsp:nvSpPr>
      <dsp:spPr>
        <a:xfrm rot="5400000">
          <a:off x="7517196" y="-961589"/>
          <a:ext cx="1513252" cy="7787127"/>
        </a:xfrm>
        <a:prstGeom prst="round2SameRect">
          <a:avLst/>
        </a:prstGeom>
        <a:solidFill>
          <a:schemeClr val="accent2">
            <a:tint val="40000"/>
            <a:alpha val="90000"/>
            <a:hueOff val="-1599393"/>
            <a:satOff val="1272"/>
            <a:lumOff val="1734"/>
            <a:alphaOff val="0"/>
          </a:schemeClr>
        </a:solidFill>
        <a:ln w="12700" cap="flat" cmpd="sng" algn="ctr">
          <a:solidFill>
            <a:schemeClr val="accent2">
              <a:tint val="40000"/>
              <a:alpha val="90000"/>
              <a:hueOff val="-1599393"/>
              <a:satOff val="1272"/>
              <a:lumOff val="17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Most security defenses are delegated to HTTPS/TLS – Transport-independent (Synopsys Editorial Team, 2019). </a:t>
          </a:r>
        </a:p>
        <a:p>
          <a:pPr marL="228600" lvl="1" indent="-228600" algn="l" defTabSz="889000">
            <a:lnSpc>
              <a:spcPct val="90000"/>
            </a:lnSpc>
            <a:spcBef>
              <a:spcPct val="0"/>
            </a:spcBef>
            <a:spcAft>
              <a:spcPct val="15000"/>
            </a:spcAft>
            <a:buChar char="•"/>
          </a:pPr>
          <a:r>
            <a:rPr lang="en-US" sz="2000" kern="1200"/>
            <a:t>Centered around bearer tokens. </a:t>
          </a:r>
        </a:p>
        <a:p>
          <a:pPr marL="228600" lvl="1" indent="-228600" algn="l" defTabSz="889000">
            <a:lnSpc>
              <a:spcPct val="90000"/>
            </a:lnSpc>
            <a:spcBef>
              <a:spcPct val="0"/>
            </a:spcBef>
            <a:spcAft>
              <a:spcPct val="15000"/>
            </a:spcAft>
            <a:buChar char="•"/>
          </a:pPr>
          <a:r>
            <a:rPr lang="en-US" sz="2000" kern="1200" dirty="0"/>
            <a:t>Much easier to work with (Synopsys Editorial Team, 2019).</a:t>
          </a:r>
        </a:p>
        <a:p>
          <a:pPr marL="228600" lvl="1" indent="-228600" algn="l" defTabSz="889000">
            <a:lnSpc>
              <a:spcPct val="90000"/>
            </a:lnSpc>
            <a:spcBef>
              <a:spcPct val="0"/>
            </a:spcBef>
            <a:spcAft>
              <a:spcPct val="15000"/>
            </a:spcAft>
            <a:buChar char="•"/>
          </a:pPr>
          <a:r>
            <a:rPr lang="en-US" sz="2000" kern="1200" dirty="0"/>
            <a:t>More flexible</a:t>
          </a:r>
        </a:p>
        <a:p>
          <a:pPr marL="228600" lvl="1" indent="-228600" algn="l" defTabSz="889000">
            <a:lnSpc>
              <a:spcPct val="90000"/>
            </a:lnSpc>
            <a:spcBef>
              <a:spcPct val="0"/>
            </a:spcBef>
            <a:spcAft>
              <a:spcPct val="15000"/>
            </a:spcAft>
            <a:buChar char="•"/>
          </a:pPr>
          <a:r>
            <a:rPr lang="en-US" sz="2000" kern="1200"/>
            <a:t>Better separation of duties (Synopsys Editorial Team, 2019). </a:t>
          </a:r>
        </a:p>
      </dsp:txBody>
      <dsp:txXfrm rot="-5400000">
        <a:off x="4380259" y="2249219"/>
        <a:ext cx="7713256" cy="1365510"/>
      </dsp:txXfrm>
    </dsp:sp>
    <dsp:sp modelId="{3F4A344E-12EF-49B6-A77A-0DC849036086}">
      <dsp:nvSpPr>
        <dsp:cNvPr id="0" name=""/>
        <dsp:cNvSpPr/>
      </dsp:nvSpPr>
      <dsp:spPr>
        <a:xfrm>
          <a:off x="0" y="1986191"/>
          <a:ext cx="4380259" cy="1891566"/>
        </a:xfrm>
        <a:prstGeom prst="roundRect">
          <a:avLst/>
        </a:prstGeom>
        <a:solidFill>
          <a:schemeClr val="accent2">
            <a:hueOff val="-1444151"/>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a:t>2.0</a:t>
          </a:r>
        </a:p>
      </dsp:txBody>
      <dsp:txXfrm>
        <a:off x="92339" y="2078530"/>
        <a:ext cx="4195581" cy="17068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3075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492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680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033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1844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757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323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24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2801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84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6/23/2020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45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6/23/2020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47296137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okta.com/blog/2017/06/21/what-the-heck-is-oauth" TargetMode="External"/><Relationship Id="rId2" Type="http://schemas.openxmlformats.org/officeDocument/2006/relationships/hyperlink" Target="https://searchapparchitecture.techtarget.com/definition/OAut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a:extLst>
              <a:ext uri="{FF2B5EF4-FFF2-40B4-BE49-F238E27FC236}">
                <a16:creationId xmlns:a16="http://schemas.microsoft.com/office/drawing/2014/main" id="{050E7635-C387-46FC-8E8B-41DE73246B25}"/>
              </a:ext>
            </a:extLst>
          </p:cNvPr>
          <p:cNvPicPr>
            <a:picLocks noChangeAspect="1"/>
          </p:cNvPicPr>
          <p:nvPr/>
        </p:nvPicPr>
        <p:blipFill rotWithShape="1">
          <a:blip r:embed="rId2">
            <a:alphaModFix amt="50000"/>
          </a:blip>
          <a:srcRect t="14457" r="-1" b="1878"/>
          <a:stretch/>
        </p:blipFill>
        <p:spPr>
          <a:xfrm>
            <a:off x="20" y="10"/>
            <a:ext cx="12188930" cy="6857990"/>
          </a:xfrm>
          <a:prstGeom prst="rect">
            <a:avLst/>
          </a:prstGeom>
        </p:spPr>
      </p:pic>
      <p:sp>
        <p:nvSpPr>
          <p:cNvPr id="2" name="Title 1">
            <a:extLst>
              <a:ext uri="{FF2B5EF4-FFF2-40B4-BE49-F238E27FC236}">
                <a16:creationId xmlns:a16="http://schemas.microsoft.com/office/drawing/2014/main" id="{CD0B6FB6-302A-4E9B-9236-3FE5190CB94F}"/>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10800"/>
              <a:t>Open Authentication </a:t>
            </a:r>
            <a:br>
              <a:rPr lang="en-US" sz="10800"/>
            </a:br>
            <a:r>
              <a:rPr lang="en-US" sz="10800"/>
              <a:t>(OAuth)</a:t>
            </a:r>
            <a:endParaRPr lang="en-US" sz="10800" dirty="0"/>
          </a:p>
        </p:txBody>
      </p:sp>
      <p:sp>
        <p:nvSpPr>
          <p:cNvPr id="3" name="Subtitle 2">
            <a:extLst>
              <a:ext uri="{FF2B5EF4-FFF2-40B4-BE49-F238E27FC236}">
                <a16:creationId xmlns:a16="http://schemas.microsoft.com/office/drawing/2014/main" id="{227EF648-7B77-4834-A41B-DDBC164857B2}"/>
              </a:ext>
            </a:extLst>
          </p:cNvPr>
          <p:cNvSpPr>
            <a:spLocks noGrp="1"/>
          </p:cNvSpPr>
          <p:nvPr>
            <p:ph type="subTitle" idx="1"/>
          </p:nvPr>
        </p:nvSpPr>
        <p:spPr>
          <a:xfrm>
            <a:off x="1527048" y="4599432"/>
            <a:ext cx="9144000" cy="1536192"/>
          </a:xfrm>
        </p:spPr>
        <p:txBody>
          <a:bodyPr>
            <a:normAutofit/>
          </a:bodyPr>
          <a:lstStyle/>
          <a:p>
            <a:pPr algn="ctr"/>
            <a:r>
              <a:rPr lang="en-US" sz="3200"/>
              <a:t>By: Ashleigh Lyman</a:t>
            </a:r>
          </a:p>
        </p:txBody>
      </p:sp>
      <p:sp>
        <p:nvSpPr>
          <p:cNvPr id="4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8864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6AF"/>
          </a:solidFill>
          <a:ln w="38100" cap="rnd">
            <a:solidFill>
              <a:srgbClr val="C696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C075E-130F-44D3-B9D3-076BB150DE65}"/>
              </a:ext>
            </a:extLst>
          </p:cNvPr>
          <p:cNvSpPr>
            <a:spLocks noGrp="1"/>
          </p:cNvSpPr>
          <p:nvPr>
            <p:ph type="title"/>
          </p:nvPr>
        </p:nvSpPr>
        <p:spPr>
          <a:xfrm>
            <a:off x="838200" y="365125"/>
            <a:ext cx="10515600" cy="1325563"/>
          </a:xfrm>
        </p:spPr>
        <p:txBody>
          <a:bodyPr>
            <a:normAutofit/>
          </a:bodyPr>
          <a:lstStyle/>
          <a:p>
            <a:r>
              <a:rPr lang="en-US" sz="6600"/>
              <a:t>References</a:t>
            </a:r>
          </a:p>
        </p:txBody>
      </p:sp>
      <p:sp>
        <p:nvSpPr>
          <p:cNvPr id="3" name="Content Placeholder 2">
            <a:extLst>
              <a:ext uri="{FF2B5EF4-FFF2-40B4-BE49-F238E27FC236}">
                <a16:creationId xmlns:a16="http://schemas.microsoft.com/office/drawing/2014/main" id="{D65C2E10-4507-42C9-9543-3F285E4E8D3D}"/>
              </a:ext>
            </a:extLst>
          </p:cNvPr>
          <p:cNvSpPr>
            <a:spLocks noGrp="1"/>
          </p:cNvSpPr>
          <p:nvPr>
            <p:ph idx="1"/>
          </p:nvPr>
        </p:nvSpPr>
        <p:spPr>
          <a:xfrm>
            <a:off x="838200" y="1929384"/>
            <a:ext cx="10515600" cy="4251960"/>
          </a:xfrm>
        </p:spPr>
        <p:txBody>
          <a:bodyPr>
            <a:normAutofit/>
          </a:bodyPr>
          <a:lstStyle/>
          <a:p>
            <a:pPr>
              <a:lnSpc>
                <a:spcPct val="100000"/>
              </a:lnSpc>
            </a:pPr>
            <a:r>
              <a:rPr lang="en-US" sz="2200"/>
              <a:t>Rouse, M. (2020, February 07). What is OAuth and How Does it Work? Retrieved June 23, 2020, from </a:t>
            </a:r>
            <a:r>
              <a:rPr lang="en-US" sz="2200">
                <a:hlinkClick r:id="rId2"/>
              </a:rPr>
              <a:t>https://searchapparchitecture.techtarget.com/definition/OAuth</a:t>
            </a:r>
            <a:endParaRPr lang="en-US" sz="2200"/>
          </a:p>
          <a:p>
            <a:pPr>
              <a:lnSpc>
                <a:spcPct val="100000"/>
              </a:lnSpc>
            </a:pPr>
            <a:r>
              <a:rPr lang="en-US" sz="2200"/>
              <a:t>Synopsys Editorial Team, A. (2019, January 17). What's the difference between OAuth 2.0 and OAuth 1.0?: Synopsys. Retrieved June 23, 2020, from https://www.synopsys.com/blogs/software-security/oauth-2-0-vs-oauth-1-0/</a:t>
            </a:r>
          </a:p>
          <a:p>
            <a:pPr>
              <a:lnSpc>
                <a:spcPct val="100000"/>
              </a:lnSpc>
            </a:pPr>
            <a:r>
              <a:rPr lang="en-US" sz="2200" err="1"/>
              <a:t>Raible</a:t>
            </a:r>
            <a:r>
              <a:rPr lang="en-US" sz="2200"/>
              <a:t>, M. (2017, June 21). What the Heck is OAuth? Retrieved June 23, 2020, from </a:t>
            </a:r>
            <a:r>
              <a:rPr lang="en-US" sz="2200">
                <a:hlinkClick r:id="rId3"/>
              </a:rPr>
              <a:t>https://developer.okta.com/blog/2017/06/21/what-the-heck-is-oauth</a:t>
            </a:r>
            <a:endParaRPr lang="en-US" sz="2200"/>
          </a:p>
          <a:p>
            <a:pPr>
              <a:lnSpc>
                <a:spcPct val="100000"/>
              </a:lnSpc>
            </a:pPr>
            <a:r>
              <a:rPr lang="en-US" sz="2200"/>
              <a:t>Swoopnow.com, A. (2020, June 12). What is OAuth?: Learn the Basics of Open Authorization. Retrieved June 23, 2020, from https://swoopnow.com/what-is-oauth/</a:t>
            </a:r>
          </a:p>
          <a:p>
            <a:pPr>
              <a:lnSpc>
                <a:spcPct val="100000"/>
              </a:lnSpc>
            </a:pPr>
            <a:r>
              <a:rPr lang="en-US" sz="2200"/>
              <a:t>Kawasaki, T. (2019, October 07). Diagrams And Movies Of All The OAuth 2.0 Flows. Retrieved June 23, 2020, from https://medium.com/@darutk/diagrams-and-movies-of-all-the-oauth-2-0-flows-194f3c3ade85</a:t>
            </a:r>
          </a:p>
          <a:p>
            <a:pPr>
              <a:lnSpc>
                <a:spcPct val="100000"/>
              </a:lnSpc>
            </a:pPr>
            <a:endParaRPr lang="en-US" sz="2200"/>
          </a:p>
          <a:p>
            <a:pPr>
              <a:lnSpc>
                <a:spcPct val="100000"/>
              </a:lnSpc>
            </a:pPr>
            <a:endParaRPr lang="en-US" sz="2200"/>
          </a:p>
        </p:txBody>
      </p:sp>
    </p:spTree>
    <p:extLst>
      <p:ext uri="{BB962C8B-B14F-4D97-AF65-F5344CB8AC3E}">
        <p14:creationId xmlns:p14="http://schemas.microsoft.com/office/powerpoint/2010/main" val="326957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AF"/>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7D46912-C287-4125-BC05-B0DC92D2A00E}"/>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What is open authentication? </a:t>
            </a:r>
          </a:p>
        </p:txBody>
      </p:sp>
      <p:sp>
        <p:nvSpPr>
          <p:cNvPr id="3" name="Content Placeholder 2">
            <a:extLst>
              <a:ext uri="{FF2B5EF4-FFF2-40B4-BE49-F238E27FC236}">
                <a16:creationId xmlns:a16="http://schemas.microsoft.com/office/drawing/2014/main" id="{F4CFDA2B-78F1-4C0F-8DA8-F147A801E340}"/>
              </a:ext>
            </a:extLst>
          </p:cNvPr>
          <p:cNvSpPr>
            <a:spLocks noGrp="1"/>
          </p:cNvSpPr>
          <p:nvPr>
            <p:ph idx="1"/>
          </p:nvPr>
        </p:nvSpPr>
        <p:spPr>
          <a:xfrm>
            <a:off x="838200" y="2586789"/>
            <a:ext cx="10515600" cy="3590174"/>
          </a:xfrm>
        </p:spPr>
        <p:txBody>
          <a:bodyPr>
            <a:normAutofit/>
          </a:bodyPr>
          <a:lstStyle/>
          <a:p>
            <a:r>
              <a:rPr lang="en-US" dirty="0"/>
              <a:t>OAuth is an open standard authorization framework for token-based authorization on the internet (Rouse, 2020). It enables an end user’s account information to be used by third-party services, such as Facebook and Google, without exposing the user’s account credentials to the third-party (Rouse, 2020). </a:t>
            </a:r>
          </a:p>
          <a:p>
            <a:r>
              <a:rPr lang="en-US" dirty="0"/>
              <a:t>It acts as an intermediary on behalf of the end user, providing the third-party service with an access token that authorizes specific account information to be shared, (Rouse, 2020). </a:t>
            </a:r>
          </a:p>
          <a:p>
            <a:pPr lvl="1"/>
            <a:r>
              <a:rPr lang="en-US" dirty="0"/>
              <a:t>The process for obtaining the token is called an authorization flow (Rouse, 2020)). </a:t>
            </a:r>
          </a:p>
        </p:txBody>
      </p:sp>
    </p:spTree>
    <p:extLst>
      <p:ext uri="{BB962C8B-B14F-4D97-AF65-F5344CB8AC3E}">
        <p14:creationId xmlns:p14="http://schemas.microsoft.com/office/powerpoint/2010/main" val="331673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6AF"/>
          </a:solidFill>
          <a:ln w="38100" cap="rnd">
            <a:solidFill>
              <a:srgbClr val="C696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E6945-7314-422B-B89D-0003A59959F7}"/>
              </a:ext>
            </a:extLst>
          </p:cNvPr>
          <p:cNvSpPr>
            <a:spLocks noGrp="1"/>
          </p:cNvSpPr>
          <p:nvPr>
            <p:ph type="title"/>
          </p:nvPr>
        </p:nvSpPr>
        <p:spPr>
          <a:xfrm>
            <a:off x="838200" y="365125"/>
            <a:ext cx="10515600" cy="1325563"/>
          </a:xfrm>
        </p:spPr>
        <p:txBody>
          <a:bodyPr>
            <a:normAutofit/>
          </a:bodyPr>
          <a:lstStyle/>
          <a:p>
            <a:r>
              <a:rPr lang="en-US" sz="6600"/>
              <a:t>How does oauth work? </a:t>
            </a:r>
          </a:p>
        </p:txBody>
      </p:sp>
      <p:sp>
        <p:nvSpPr>
          <p:cNvPr id="3" name="Content Placeholder 2">
            <a:extLst>
              <a:ext uri="{FF2B5EF4-FFF2-40B4-BE49-F238E27FC236}">
                <a16:creationId xmlns:a16="http://schemas.microsoft.com/office/drawing/2014/main" id="{A6747526-D18E-45F9-B950-B7E36211A476}"/>
              </a:ext>
            </a:extLst>
          </p:cNvPr>
          <p:cNvSpPr>
            <a:spLocks noGrp="1"/>
          </p:cNvSpPr>
          <p:nvPr>
            <p:ph idx="1"/>
          </p:nvPr>
        </p:nvSpPr>
        <p:spPr>
          <a:xfrm>
            <a:off x="838200" y="1929384"/>
            <a:ext cx="10515600" cy="4251960"/>
          </a:xfrm>
        </p:spPr>
        <p:txBody>
          <a:bodyPr>
            <a:normAutofit/>
          </a:bodyPr>
          <a:lstStyle/>
          <a:p>
            <a:r>
              <a:rPr lang="en-US" dirty="0"/>
              <a:t>There are six steps in the authorization flow of a typical 2.0 implementation</a:t>
            </a:r>
          </a:p>
          <a:p>
            <a:pPr marL="514350" indent="-514350">
              <a:buFont typeface="+mj-lt"/>
              <a:buAutoNum type="arabicPeriod"/>
            </a:pPr>
            <a:r>
              <a:rPr lang="en-US" dirty="0"/>
              <a:t>There is a request from a client to access protected information or data from the resource owner by directing the user to the authorize endpoint (Rouse, 2020). </a:t>
            </a:r>
          </a:p>
          <a:p>
            <a:pPr marL="514350" indent="-514350">
              <a:buFont typeface="+mj-lt"/>
              <a:buAutoNum type="arabicPeriod"/>
            </a:pPr>
            <a:r>
              <a:rPr lang="en-US" dirty="0"/>
              <a:t>The owner validates the user's identity (authenticates) and authorizes the resource access request from the application, and the authorize endpoint returns an authorization grant to the client (Rouse, 2020). There are 4 types of grants.</a:t>
            </a:r>
          </a:p>
          <a:p>
            <a:pPr marL="1885950" lvl="3" indent="-514350">
              <a:buFont typeface="+mj-lt"/>
              <a:buAutoNum type="arabicPeriod"/>
            </a:pPr>
            <a:r>
              <a:rPr lang="en-US" dirty="0"/>
              <a:t>Authorization code</a:t>
            </a:r>
          </a:p>
          <a:p>
            <a:pPr marL="1885950" lvl="3" indent="-514350">
              <a:buFont typeface="+mj-lt"/>
              <a:buAutoNum type="arabicPeriod"/>
            </a:pPr>
            <a:r>
              <a:rPr lang="en-US" dirty="0"/>
              <a:t>Client Credentials</a:t>
            </a:r>
          </a:p>
          <a:p>
            <a:pPr marL="1885950" lvl="3" indent="-514350">
              <a:buFont typeface="+mj-lt"/>
              <a:buAutoNum type="arabicPeriod"/>
            </a:pPr>
            <a:r>
              <a:rPr lang="en-US" dirty="0"/>
              <a:t>Device Code</a:t>
            </a:r>
          </a:p>
          <a:p>
            <a:pPr marL="1885950" lvl="3" indent="-514350">
              <a:buFont typeface="+mj-lt"/>
              <a:buAutoNum type="arabicPeriod"/>
            </a:pPr>
            <a:r>
              <a:rPr lang="en-US" dirty="0"/>
              <a:t>Refresh Token</a:t>
            </a:r>
          </a:p>
        </p:txBody>
      </p:sp>
    </p:spTree>
    <p:extLst>
      <p:ext uri="{BB962C8B-B14F-4D97-AF65-F5344CB8AC3E}">
        <p14:creationId xmlns:p14="http://schemas.microsoft.com/office/powerpoint/2010/main" val="291060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6AF"/>
          </a:solidFill>
          <a:ln w="38100" cap="rnd">
            <a:solidFill>
              <a:srgbClr val="C696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EEBC2-B383-4642-9A57-DCA1C538E8F0}"/>
              </a:ext>
            </a:extLst>
          </p:cNvPr>
          <p:cNvSpPr>
            <a:spLocks noGrp="1"/>
          </p:cNvSpPr>
          <p:nvPr>
            <p:ph type="title"/>
          </p:nvPr>
        </p:nvSpPr>
        <p:spPr>
          <a:xfrm>
            <a:off x="838200" y="365125"/>
            <a:ext cx="10515600" cy="1325563"/>
          </a:xfrm>
        </p:spPr>
        <p:txBody>
          <a:bodyPr>
            <a:normAutofit/>
          </a:bodyPr>
          <a:lstStyle/>
          <a:p>
            <a:r>
              <a:rPr lang="en-US" sz="6600"/>
              <a:t>How does oauth work?  Cont…</a:t>
            </a:r>
          </a:p>
        </p:txBody>
      </p:sp>
      <p:sp>
        <p:nvSpPr>
          <p:cNvPr id="3" name="Content Placeholder 2">
            <a:extLst>
              <a:ext uri="{FF2B5EF4-FFF2-40B4-BE49-F238E27FC236}">
                <a16:creationId xmlns:a16="http://schemas.microsoft.com/office/drawing/2014/main" id="{467D7E88-278F-4F50-8F59-3AEC4E8E4BC0}"/>
              </a:ext>
            </a:extLst>
          </p:cNvPr>
          <p:cNvSpPr>
            <a:spLocks noGrp="1"/>
          </p:cNvSpPr>
          <p:nvPr>
            <p:ph idx="1"/>
          </p:nvPr>
        </p:nvSpPr>
        <p:spPr>
          <a:xfrm>
            <a:off x="838200" y="1929384"/>
            <a:ext cx="10515600" cy="4251960"/>
          </a:xfrm>
        </p:spPr>
        <p:txBody>
          <a:bodyPr>
            <a:normAutofit/>
          </a:bodyPr>
          <a:lstStyle/>
          <a:p>
            <a:pPr marL="0" indent="0">
              <a:lnSpc>
                <a:spcPct val="100000"/>
              </a:lnSpc>
              <a:buNone/>
            </a:pPr>
            <a:endParaRPr lang="en-US"/>
          </a:p>
          <a:p>
            <a:pPr marL="0" indent="0">
              <a:lnSpc>
                <a:spcPct val="100000"/>
              </a:lnSpc>
              <a:buNone/>
            </a:pPr>
            <a:r>
              <a:rPr lang="en-US" dirty="0"/>
              <a:t>3. The client requests an access token from the authorization server by presenting the grant returned from the authorize endpoint along with authentication of its own identity to the token endpoint, which is a URL (Rouse, 2020). </a:t>
            </a:r>
            <a:endParaRPr lang="en-US"/>
          </a:p>
          <a:p>
            <a:pPr marL="0" indent="0">
              <a:lnSpc>
                <a:spcPct val="100000"/>
              </a:lnSpc>
              <a:buNone/>
            </a:pPr>
            <a:r>
              <a:rPr lang="en-US" dirty="0"/>
              <a:t>4. If the above steps are all successful, the authorization server or authentication provider will issue an access token to the client (Rouse, 2020). </a:t>
            </a:r>
            <a:endParaRPr lang="en-US"/>
          </a:p>
          <a:p>
            <a:pPr marL="0" indent="0">
              <a:lnSpc>
                <a:spcPct val="100000"/>
              </a:lnSpc>
              <a:buNone/>
            </a:pPr>
            <a:r>
              <a:rPr lang="en-US" dirty="0"/>
              <a:t>5. The client can now request the protected information or data by presenting the access token for authentication (Rouse, 2020). </a:t>
            </a:r>
            <a:endParaRPr lang="en-US"/>
          </a:p>
          <a:p>
            <a:pPr marL="0" indent="0">
              <a:lnSpc>
                <a:spcPct val="100000"/>
              </a:lnSpc>
              <a:buNone/>
            </a:pPr>
            <a:r>
              <a:rPr lang="en-US" dirty="0"/>
              <a:t>6. Considering the access token is valid, the resource server returns the requested resources to the client (Rouse, 2020). </a:t>
            </a:r>
            <a:endParaRPr lang="en-US"/>
          </a:p>
        </p:txBody>
      </p:sp>
    </p:spTree>
    <p:extLst>
      <p:ext uri="{BB962C8B-B14F-4D97-AF65-F5344CB8AC3E}">
        <p14:creationId xmlns:p14="http://schemas.microsoft.com/office/powerpoint/2010/main" val="149778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34AED-51D9-40F6-A79C-04CB451E2B1C}"/>
              </a:ext>
            </a:extLst>
          </p:cNvPr>
          <p:cNvSpPr>
            <a:spLocks noGrp="1"/>
          </p:cNvSpPr>
          <p:nvPr>
            <p:ph type="title"/>
          </p:nvPr>
        </p:nvSpPr>
        <p:spPr>
          <a:xfrm>
            <a:off x="838200" y="365125"/>
            <a:ext cx="10515600" cy="1325563"/>
          </a:xfrm>
        </p:spPr>
        <p:txBody>
          <a:bodyPr>
            <a:normAutofit/>
          </a:bodyPr>
          <a:lstStyle/>
          <a:p>
            <a:r>
              <a:rPr lang="en-US" sz="8000">
                <a:solidFill>
                  <a:srgbClr val="C696AF"/>
                </a:solidFill>
              </a:rPr>
              <a:t>Disadvantages of oauth?</a:t>
            </a:r>
          </a:p>
        </p:txBody>
      </p:sp>
      <p:graphicFrame>
        <p:nvGraphicFramePr>
          <p:cNvPr id="5" name="Content Placeholder 2">
            <a:extLst>
              <a:ext uri="{FF2B5EF4-FFF2-40B4-BE49-F238E27FC236}">
                <a16:creationId xmlns:a16="http://schemas.microsoft.com/office/drawing/2014/main" id="{C564FF4E-B687-44C3-AE5E-C21DA6B82578}"/>
              </a:ext>
            </a:extLst>
          </p:cNvPr>
          <p:cNvGraphicFramePr>
            <a:graphicFrameLocks noGrp="1"/>
          </p:cNvGraphicFramePr>
          <p:nvPr>
            <p:ph idx="1"/>
            <p:extLst>
              <p:ext uri="{D42A27DB-BD31-4B8C-83A1-F6EECF244321}">
                <p14:modId xmlns:p14="http://schemas.microsoft.com/office/powerpoint/2010/main" val="418825192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48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6AF"/>
          </a:solidFill>
          <a:ln w="38100" cap="rnd">
            <a:solidFill>
              <a:srgbClr val="C696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7422E-7D90-4F5F-A5D9-25FA2D568CBB}"/>
              </a:ext>
            </a:extLst>
          </p:cNvPr>
          <p:cNvSpPr>
            <a:spLocks noGrp="1"/>
          </p:cNvSpPr>
          <p:nvPr>
            <p:ph type="title"/>
          </p:nvPr>
        </p:nvSpPr>
        <p:spPr>
          <a:xfrm>
            <a:off x="838200" y="365125"/>
            <a:ext cx="10515600" cy="1325563"/>
          </a:xfrm>
        </p:spPr>
        <p:txBody>
          <a:bodyPr>
            <a:normAutofit/>
          </a:bodyPr>
          <a:lstStyle/>
          <a:p>
            <a:r>
              <a:rPr lang="en-US" sz="6600"/>
              <a:t>Where did Oauth come from?</a:t>
            </a:r>
          </a:p>
        </p:txBody>
      </p:sp>
      <p:sp>
        <p:nvSpPr>
          <p:cNvPr id="3" name="Content Placeholder 2">
            <a:extLst>
              <a:ext uri="{FF2B5EF4-FFF2-40B4-BE49-F238E27FC236}">
                <a16:creationId xmlns:a16="http://schemas.microsoft.com/office/drawing/2014/main" id="{99161EF7-6B13-4694-BE8A-CE4082BBFB97}"/>
              </a:ext>
            </a:extLst>
          </p:cNvPr>
          <p:cNvSpPr>
            <a:spLocks noGrp="1"/>
          </p:cNvSpPr>
          <p:nvPr>
            <p:ph idx="1"/>
          </p:nvPr>
        </p:nvSpPr>
        <p:spPr>
          <a:xfrm>
            <a:off x="838200" y="1929384"/>
            <a:ext cx="10515600" cy="4251960"/>
          </a:xfrm>
        </p:spPr>
        <p:txBody>
          <a:bodyPr>
            <a:normAutofit/>
          </a:bodyPr>
          <a:lstStyle/>
          <a:p>
            <a:r>
              <a:rPr lang="en-US" dirty="0"/>
              <a:t>OAuth 1.0 was first released in 2007 as an authorization method for the Twitter API (Rouse, 2020). In 2010 the IETF OAuth Working Group published the first draft of the OAuth 2.0 protocol </a:t>
            </a:r>
          </a:p>
          <a:p>
            <a:r>
              <a:rPr lang="en-US" dirty="0"/>
              <a:t>Just like the original OAuth, the next generation provides users with the ability to grant third-party application access to web resources without sharing a password (Rouse, 2020).</a:t>
            </a:r>
          </a:p>
          <a:p>
            <a:r>
              <a:rPr lang="en-US" dirty="0"/>
              <a:t>However, it is a completely new protocol, and is not backward compatible with the original (Rouse, 2020). Updated features include a new authorization code flow to accommodate mobile applications, simplified signatures and short-lived tokens with long-lived authorizations (Rouse, 2020). </a:t>
            </a:r>
          </a:p>
        </p:txBody>
      </p:sp>
    </p:spTree>
    <p:extLst>
      <p:ext uri="{BB962C8B-B14F-4D97-AF65-F5344CB8AC3E}">
        <p14:creationId xmlns:p14="http://schemas.microsoft.com/office/powerpoint/2010/main" val="90878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1783C-70D4-4F4D-B33E-CCD854380316}"/>
              </a:ext>
            </a:extLst>
          </p:cNvPr>
          <p:cNvSpPr>
            <a:spLocks noGrp="1"/>
          </p:cNvSpPr>
          <p:nvPr>
            <p:ph type="title"/>
          </p:nvPr>
        </p:nvSpPr>
        <p:spPr>
          <a:xfrm>
            <a:off x="635000" y="634029"/>
            <a:ext cx="10921640" cy="1314698"/>
          </a:xfrm>
        </p:spPr>
        <p:txBody>
          <a:bodyPr anchor="ctr">
            <a:normAutofit/>
          </a:bodyPr>
          <a:lstStyle/>
          <a:p>
            <a:pPr algn="ctr"/>
            <a:r>
              <a:rPr lang="en-US" sz="7200"/>
              <a:t>Oauth 1.0       VS       OAUTH 2.0</a:t>
            </a:r>
          </a:p>
        </p:txBody>
      </p:sp>
      <p:sp>
        <p:nvSpPr>
          <p:cNvPr id="2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696AF"/>
          </a:solidFill>
          <a:ln w="34925">
            <a:solidFill>
              <a:srgbClr val="C696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9406818-4603-4C0B-A8BC-D437C5B59964}"/>
              </a:ext>
            </a:extLst>
          </p:cNvPr>
          <p:cNvGraphicFramePr>
            <a:graphicFrameLocks noGrp="1"/>
          </p:cNvGraphicFramePr>
          <p:nvPr>
            <p:ph idx="1"/>
            <p:extLst>
              <p:ext uri="{D42A27DB-BD31-4B8C-83A1-F6EECF244321}">
                <p14:modId xmlns:p14="http://schemas.microsoft.com/office/powerpoint/2010/main" val="3162128818"/>
              </p:ext>
            </p:extLst>
          </p:nvPr>
        </p:nvGraphicFramePr>
        <p:xfrm>
          <a:off x="10782" y="2659073"/>
          <a:ext cx="12167387" cy="3877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90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6AF"/>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26C69B9-E059-431C-98D9-367C1028EEFE}"/>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Why is oauth popular?</a:t>
            </a:r>
          </a:p>
        </p:txBody>
      </p:sp>
      <p:sp>
        <p:nvSpPr>
          <p:cNvPr id="3" name="Content Placeholder 2">
            <a:extLst>
              <a:ext uri="{FF2B5EF4-FFF2-40B4-BE49-F238E27FC236}">
                <a16:creationId xmlns:a16="http://schemas.microsoft.com/office/drawing/2014/main" id="{F8A2018F-96C2-4266-8B44-A9F005977F71}"/>
              </a:ext>
            </a:extLst>
          </p:cNvPr>
          <p:cNvSpPr>
            <a:spLocks noGrp="1"/>
          </p:cNvSpPr>
          <p:nvPr>
            <p:ph idx="1"/>
          </p:nvPr>
        </p:nvSpPr>
        <p:spPr>
          <a:xfrm>
            <a:off x="838200" y="2586789"/>
            <a:ext cx="10515600" cy="3590174"/>
          </a:xfrm>
        </p:spPr>
        <p:txBody>
          <a:bodyPr>
            <a:normAutofit/>
          </a:bodyPr>
          <a:lstStyle/>
          <a:p>
            <a:pPr>
              <a:lnSpc>
                <a:spcPct val="100000"/>
              </a:lnSpc>
            </a:pPr>
            <a:r>
              <a:rPr lang="en-US" sz="2400"/>
              <a:t>It’s the most secure flow because you can authenticate the client to redeem the authorization grant, and tokens are never passed through a user-agent (</a:t>
            </a:r>
            <a:r>
              <a:rPr lang="en-US" sz="2400" err="1"/>
              <a:t>Raible</a:t>
            </a:r>
            <a:r>
              <a:rPr lang="en-US" sz="2400"/>
              <a:t>, 2017).</a:t>
            </a:r>
          </a:p>
          <a:p>
            <a:pPr>
              <a:lnSpc>
                <a:spcPct val="100000"/>
              </a:lnSpc>
            </a:pPr>
            <a:r>
              <a:rPr lang="en-US" sz="2400"/>
              <a:t>It protects users’ credentials while being very easy to use</a:t>
            </a:r>
          </a:p>
          <a:p>
            <a:pPr>
              <a:lnSpc>
                <a:spcPct val="100000"/>
              </a:lnSpc>
            </a:pPr>
            <a:r>
              <a:rPr lang="en-US" sz="2400"/>
              <a:t>Having a secure way to share information across different websites means that companies can collaborate more often and provide convenient services for their users (swoopnow.com, 2017).</a:t>
            </a:r>
          </a:p>
          <a:p>
            <a:pPr>
              <a:lnSpc>
                <a:spcPct val="100000"/>
              </a:lnSpc>
            </a:pPr>
            <a:r>
              <a:rPr lang="en-US" sz="2400"/>
              <a:t>Since it is a type of token-based authentication method, it can also be used as a way to replace the need for a user to have a separate set of credentials for every website (swoopnow.com, 2017). </a:t>
            </a:r>
          </a:p>
          <a:p>
            <a:pPr>
              <a:lnSpc>
                <a:spcPct val="100000"/>
              </a:lnSpc>
            </a:pPr>
            <a:r>
              <a:rPr lang="en-US" sz="2400"/>
              <a:t>It is more secure than sharing credentials and allows users to utilize services across multiple platforms (swoopnow.com, 2017). </a:t>
            </a:r>
          </a:p>
        </p:txBody>
      </p:sp>
    </p:spTree>
    <p:extLst>
      <p:ext uri="{BB962C8B-B14F-4D97-AF65-F5344CB8AC3E}">
        <p14:creationId xmlns:p14="http://schemas.microsoft.com/office/powerpoint/2010/main" val="378508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C7117-9EC4-40F2-A97A-6A6DAB7BDB7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Data flow of an oauth api?</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696AF"/>
          </a:solidFill>
          <a:ln w="38100" cap="rnd">
            <a:solidFill>
              <a:srgbClr val="C696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475A3C48-BA7E-4657-AFD9-84667D033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14827"/>
            <a:ext cx="7214616" cy="4400914"/>
          </a:xfrm>
          <a:prstGeom prst="rect">
            <a:avLst/>
          </a:prstGeom>
        </p:spPr>
      </p:pic>
    </p:spTree>
    <p:extLst>
      <p:ext uri="{BB962C8B-B14F-4D97-AF65-F5344CB8AC3E}">
        <p14:creationId xmlns:p14="http://schemas.microsoft.com/office/powerpoint/2010/main" val="493200552"/>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B2441"/>
      </a:dk2>
      <a:lt2>
        <a:srgbClr val="E2E8E5"/>
      </a:lt2>
      <a:accent1>
        <a:srgbClr val="C696AF"/>
      </a:accent1>
      <a:accent2>
        <a:srgbClr val="BA7FB6"/>
      </a:accent2>
      <a:accent3>
        <a:srgbClr val="B696C6"/>
      </a:accent3>
      <a:accent4>
        <a:srgbClr val="8D7FBA"/>
      </a:accent4>
      <a:accent5>
        <a:srgbClr val="969FC6"/>
      </a:accent5>
      <a:accent6>
        <a:srgbClr val="7FA2BA"/>
      </a:accent6>
      <a:hlink>
        <a:srgbClr val="579073"/>
      </a:hlink>
      <a:folHlink>
        <a:srgbClr val="7F7F7F"/>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TotalTime>
  <Words>1023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The Hand</vt:lpstr>
      <vt:lpstr>The Serif Hand Black</vt:lpstr>
      <vt:lpstr>SketchyVTI</vt:lpstr>
      <vt:lpstr>Open Authentication  (OAuth)</vt:lpstr>
      <vt:lpstr>What is open authentication? </vt:lpstr>
      <vt:lpstr>How does oauth work? </vt:lpstr>
      <vt:lpstr>How does oauth work?  Cont…</vt:lpstr>
      <vt:lpstr>Disadvantages of oauth?</vt:lpstr>
      <vt:lpstr>Where did Oauth come from?</vt:lpstr>
      <vt:lpstr>Oauth 1.0       VS       OAUTH 2.0</vt:lpstr>
      <vt:lpstr>Why is oauth popular?</vt:lpstr>
      <vt:lpstr>Data flow of an oauth api?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Authentication  (OAuth)</dc:title>
  <dc:creator>ashleigh lyman</dc:creator>
  <cp:lastModifiedBy>ashleigh lyman</cp:lastModifiedBy>
  <cp:revision>1</cp:revision>
  <dcterms:created xsi:type="dcterms:W3CDTF">2020-06-23T14:15:59Z</dcterms:created>
  <dcterms:modified xsi:type="dcterms:W3CDTF">2020-06-23T14:17:14Z</dcterms:modified>
</cp:coreProperties>
</file>