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48" d="100"/>
          <a:sy n="48" d="100"/>
        </p:scale>
        <p:origin x="67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3813E0-20C3-4E49-9247-EEC9B105FDC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80F0560-6DA4-4582-A70C-6FB7FC4515D3}">
      <dgm:prSet/>
      <dgm:spPr/>
      <dgm:t>
        <a:bodyPr/>
        <a:lstStyle/>
        <a:p>
          <a:r>
            <a:rPr lang="en-US"/>
            <a:t>Easier to build and maintain applications – Microservice breaks applications or code in smaller chunks and you can execute each service with a different programming language (skelia.com, 2020).</a:t>
          </a:r>
        </a:p>
      </dgm:t>
    </dgm:pt>
    <dgm:pt modelId="{BAA420EF-9925-4916-B202-7D60195D07C7}" type="parTrans" cxnId="{B4E5A463-2FD1-445D-8A1B-15F05AB85B0B}">
      <dgm:prSet/>
      <dgm:spPr/>
      <dgm:t>
        <a:bodyPr/>
        <a:lstStyle/>
        <a:p>
          <a:endParaRPr lang="en-US"/>
        </a:p>
      </dgm:t>
    </dgm:pt>
    <dgm:pt modelId="{B08FFA82-0948-422C-BC75-11CD16E6D3F9}" type="sibTrans" cxnId="{B4E5A463-2FD1-445D-8A1B-15F05AB85B0B}">
      <dgm:prSet/>
      <dgm:spPr/>
      <dgm:t>
        <a:bodyPr/>
        <a:lstStyle/>
        <a:p>
          <a:endParaRPr lang="en-US"/>
        </a:p>
      </dgm:t>
    </dgm:pt>
    <dgm:pt modelId="{CD55BAB2-6B4A-43E0-A186-B8ABD27E18A0}">
      <dgm:prSet/>
      <dgm:spPr/>
      <dgm:t>
        <a:bodyPr/>
        <a:lstStyle/>
        <a:p>
          <a:r>
            <a:rPr lang="en-US"/>
            <a:t>Organized around business capabilities – The same service can be reused in more than one business process or over different business channels (skelia.com, 2020). </a:t>
          </a:r>
        </a:p>
      </dgm:t>
    </dgm:pt>
    <dgm:pt modelId="{ED201B88-4D5B-47AD-A306-B078BE47BB19}" type="parTrans" cxnId="{F1539482-A507-4902-B668-25C10D1B12D4}">
      <dgm:prSet/>
      <dgm:spPr/>
      <dgm:t>
        <a:bodyPr/>
        <a:lstStyle/>
        <a:p>
          <a:endParaRPr lang="en-US"/>
        </a:p>
      </dgm:t>
    </dgm:pt>
    <dgm:pt modelId="{A96CE228-DF1E-4131-BA72-9963A9C97472}" type="sibTrans" cxnId="{F1539482-A507-4902-B668-25C10D1B12D4}">
      <dgm:prSet/>
      <dgm:spPr/>
      <dgm:t>
        <a:bodyPr/>
        <a:lstStyle/>
        <a:p>
          <a:endParaRPr lang="en-US"/>
        </a:p>
      </dgm:t>
    </dgm:pt>
    <dgm:pt modelId="{B7F794E1-CB10-4D63-B6E0-D462CB25D7E5}">
      <dgm:prSet/>
      <dgm:spPr/>
      <dgm:t>
        <a:bodyPr/>
        <a:lstStyle/>
        <a:p>
          <a:r>
            <a:rPr lang="en-US"/>
            <a:t>Faster – By breaking down applications into manageable and smaller services they develop faster. </a:t>
          </a:r>
        </a:p>
      </dgm:t>
    </dgm:pt>
    <dgm:pt modelId="{428A505D-AA14-4DC5-83E4-A67297424AD1}" type="parTrans" cxnId="{C570F361-6560-4DB3-85DC-4820DA1E5595}">
      <dgm:prSet/>
      <dgm:spPr/>
      <dgm:t>
        <a:bodyPr/>
        <a:lstStyle/>
        <a:p>
          <a:endParaRPr lang="en-US"/>
        </a:p>
      </dgm:t>
    </dgm:pt>
    <dgm:pt modelId="{239F726F-5335-43B1-863A-F556EC2F2131}" type="sibTrans" cxnId="{C570F361-6560-4DB3-85DC-4820DA1E5595}">
      <dgm:prSet/>
      <dgm:spPr/>
      <dgm:t>
        <a:bodyPr/>
        <a:lstStyle/>
        <a:p>
          <a:endParaRPr lang="en-US"/>
        </a:p>
      </dgm:t>
    </dgm:pt>
    <dgm:pt modelId="{EF1D2C15-974C-4B05-A1F2-FBF04093DF0D}">
      <dgm:prSet/>
      <dgm:spPr/>
      <dgm:t>
        <a:bodyPr/>
        <a:lstStyle/>
        <a:p>
          <a:r>
            <a:rPr lang="en-US"/>
            <a:t>Flexible and scalable – The microservice architecture allows decoupled services written in different programming languages to mesh perfectly with other services (skelia.com, 2020).</a:t>
          </a:r>
        </a:p>
      </dgm:t>
    </dgm:pt>
    <dgm:pt modelId="{03D5A643-21F2-4962-832B-152734BEBECD}" type="parTrans" cxnId="{9C9AB996-B67F-43F5-8EBE-0D8475F800DF}">
      <dgm:prSet/>
      <dgm:spPr/>
      <dgm:t>
        <a:bodyPr/>
        <a:lstStyle/>
        <a:p>
          <a:endParaRPr lang="en-US"/>
        </a:p>
      </dgm:t>
    </dgm:pt>
    <dgm:pt modelId="{DC0A385B-5CA5-436A-B4E5-846A85B5D08C}" type="sibTrans" cxnId="{9C9AB996-B67F-43F5-8EBE-0D8475F800DF}">
      <dgm:prSet/>
      <dgm:spPr/>
      <dgm:t>
        <a:bodyPr/>
        <a:lstStyle/>
        <a:p>
          <a:endParaRPr lang="en-US"/>
        </a:p>
      </dgm:t>
    </dgm:pt>
    <dgm:pt modelId="{4F57546B-2B08-4B91-8AEA-3D4945CDCDD3}" type="pres">
      <dgm:prSet presAssocID="{773813E0-20C3-4E49-9247-EEC9B105FDC7}" presName="root" presStyleCnt="0">
        <dgm:presLayoutVars>
          <dgm:dir/>
          <dgm:resizeHandles val="exact"/>
        </dgm:presLayoutVars>
      </dgm:prSet>
      <dgm:spPr/>
    </dgm:pt>
    <dgm:pt modelId="{9C110043-AD6D-4FD1-9E05-3091EEC70361}" type="pres">
      <dgm:prSet presAssocID="{880F0560-6DA4-4582-A70C-6FB7FC4515D3}" presName="compNode" presStyleCnt="0"/>
      <dgm:spPr/>
    </dgm:pt>
    <dgm:pt modelId="{0F997CBB-3B0B-4D67-8307-AE084F394F4B}" type="pres">
      <dgm:prSet presAssocID="{880F0560-6DA4-4582-A70C-6FB7FC4515D3}" presName="bgRect" presStyleLbl="bgShp" presStyleIdx="0" presStyleCnt="4"/>
      <dgm:spPr/>
    </dgm:pt>
    <dgm:pt modelId="{DCE022E3-DAF4-4BAC-B30F-D4A9D3B36F66}" type="pres">
      <dgm:prSet presAssocID="{880F0560-6DA4-4582-A70C-6FB7FC4515D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D1C60A7-3C3F-452F-AD01-E39242516539}" type="pres">
      <dgm:prSet presAssocID="{880F0560-6DA4-4582-A70C-6FB7FC4515D3}" presName="spaceRect" presStyleCnt="0"/>
      <dgm:spPr/>
    </dgm:pt>
    <dgm:pt modelId="{82EDD4E7-A970-4774-9CE8-BBB05B357457}" type="pres">
      <dgm:prSet presAssocID="{880F0560-6DA4-4582-A70C-6FB7FC4515D3}" presName="parTx" presStyleLbl="revTx" presStyleIdx="0" presStyleCnt="4">
        <dgm:presLayoutVars>
          <dgm:chMax val="0"/>
          <dgm:chPref val="0"/>
        </dgm:presLayoutVars>
      </dgm:prSet>
      <dgm:spPr/>
    </dgm:pt>
    <dgm:pt modelId="{8D70A352-B153-4B1D-847D-85FDBA7501EB}" type="pres">
      <dgm:prSet presAssocID="{B08FFA82-0948-422C-BC75-11CD16E6D3F9}" presName="sibTrans" presStyleCnt="0"/>
      <dgm:spPr/>
    </dgm:pt>
    <dgm:pt modelId="{08DF22C7-9EFD-4D53-8507-51015F63CABA}" type="pres">
      <dgm:prSet presAssocID="{CD55BAB2-6B4A-43E0-A186-B8ABD27E18A0}" presName="compNode" presStyleCnt="0"/>
      <dgm:spPr/>
    </dgm:pt>
    <dgm:pt modelId="{D9D00DB5-CF1F-402B-AD53-1813004F80DE}" type="pres">
      <dgm:prSet presAssocID="{CD55BAB2-6B4A-43E0-A186-B8ABD27E18A0}" presName="bgRect" presStyleLbl="bgShp" presStyleIdx="1" presStyleCnt="4"/>
      <dgm:spPr/>
    </dgm:pt>
    <dgm:pt modelId="{691EB033-A6D4-460D-AF2A-0AEE7BD605B0}" type="pres">
      <dgm:prSet presAssocID="{CD55BAB2-6B4A-43E0-A186-B8ABD27E18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20FC0E5-4EA0-4EC2-A42F-E91D3855E7C9}" type="pres">
      <dgm:prSet presAssocID="{CD55BAB2-6B4A-43E0-A186-B8ABD27E18A0}" presName="spaceRect" presStyleCnt="0"/>
      <dgm:spPr/>
    </dgm:pt>
    <dgm:pt modelId="{60F21203-92C2-49B8-ABB3-4095BBE0B8CA}" type="pres">
      <dgm:prSet presAssocID="{CD55BAB2-6B4A-43E0-A186-B8ABD27E18A0}" presName="parTx" presStyleLbl="revTx" presStyleIdx="1" presStyleCnt="4">
        <dgm:presLayoutVars>
          <dgm:chMax val="0"/>
          <dgm:chPref val="0"/>
        </dgm:presLayoutVars>
      </dgm:prSet>
      <dgm:spPr/>
    </dgm:pt>
    <dgm:pt modelId="{BD261A89-E2BA-499C-AECC-6D6AB9B5E4C6}" type="pres">
      <dgm:prSet presAssocID="{A96CE228-DF1E-4131-BA72-9963A9C97472}" presName="sibTrans" presStyleCnt="0"/>
      <dgm:spPr/>
    </dgm:pt>
    <dgm:pt modelId="{A46B2A87-7F0C-4284-A5BB-B05978A6C07A}" type="pres">
      <dgm:prSet presAssocID="{B7F794E1-CB10-4D63-B6E0-D462CB25D7E5}" presName="compNode" presStyleCnt="0"/>
      <dgm:spPr/>
    </dgm:pt>
    <dgm:pt modelId="{3583C924-367D-45C6-ABD1-56A1E05286D6}" type="pres">
      <dgm:prSet presAssocID="{B7F794E1-CB10-4D63-B6E0-D462CB25D7E5}" presName="bgRect" presStyleLbl="bgShp" presStyleIdx="2" presStyleCnt="4"/>
      <dgm:spPr/>
    </dgm:pt>
    <dgm:pt modelId="{A0F4A1D7-D785-4B03-8360-6DC9BA67FF5C}" type="pres">
      <dgm:prSet presAssocID="{B7F794E1-CB10-4D63-B6E0-D462CB25D7E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2F702599-A48F-4F48-94CC-16F59D553638}" type="pres">
      <dgm:prSet presAssocID="{B7F794E1-CB10-4D63-B6E0-D462CB25D7E5}" presName="spaceRect" presStyleCnt="0"/>
      <dgm:spPr/>
    </dgm:pt>
    <dgm:pt modelId="{A2F4494B-4E10-4104-8805-B9B4964C13F4}" type="pres">
      <dgm:prSet presAssocID="{B7F794E1-CB10-4D63-B6E0-D462CB25D7E5}" presName="parTx" presStyleLbl="revTx" presStyleIdx="2" presStyleCnt="4">
        <dgm:presLayoutVars>
          <dgm:chMax val="0"/>
          <dgm:chPref val="0"/>
        </dgm:presLayoutVars>
      </dgm:prSet>
      <dgm:spPr/>
    </dgm:pt>
    <dgm:pt modelId="{9498146C-33AA-4A53-8E03-055FC165618A}" type="pres">
      <dgm:prSet presAssocID="{239F726F-5335-43B1-863A-F556EC2F2131}" presName="sibTrans" presStyleCnt="0"/>
      <dgm:spPr/>
    </dgm:pt>
    <dgm:pt modelId="{19583E9B-F203-469E-97D6-70502BF064F9}" type="pres">
      <dgm:prSet presAssocID="{EF1D2C15-974C-4B05-A1F2-FBF04093DF0D}" presName="compNode" presStyleCnt="0"/>
      <dgm:spPr/>
    </dgm:pt>
    <dgm:pt modelId="{FD0A463A-F461-42FF-AB5B-43B06E3FFC60}" type="pres">
      <dgm:prSet presAssocID="{EF1D2C15-974C-4B05-A1F2-FBF04093DF0D}" presName="bgRect" presStyleLbl="bgShp" presStyleIdx="3" presStyleCnt="4"/>
      <dgm:spPr/>
    </dgm:pt>
    <dgm:pt modelId="{77807F1C-0511-4DC6-9ACA-1472F740D65E}" type="pres">
      <dgm:prSet presAssocID="{EF1D2C15-974C-4B05-A1F2-FBF04093DF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4A6C121-F148-4132-AB75-975E1395E8AA}" type="pres">
      <dgm:prSet presAssocID="{EF1D2C15-974C-4B05-A1F2-FBF04093DF0D}" presName="spaceRect" presStyleCnt="0"/>
      <dgm:spPr/>
    </dgm:pt>
    <dgm:pt modelId="{745D4A18-BEDD-4E9E-92E7-5B67A40D9382}" type="pres">
      <dgm:prSet presAssocID="{EF1D2C15-974C-4B05-A1F2-FBF04093DF0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6B9001D-010E-4FA8-8BB7-EE9A71C92202}" type="presOf" srcId="{EF1D2C15-974C-4B05-A1F2-FBF04093DF0D}" destId="{745D4A18-BEDD-4E9E-92E7-5B67A40D9382}" srcOrd="0" destOrd="0" presId="urn:microsoft.com/office/officeart/2018/2/layout/IconVerticalSolidList"/>
    <dgm:cxn modelId="{48774C35-052C-4BA8-B85B-08C40EF898A7}" type="presOf" srcId="{CD55BAB2-6B4A-43E0-A186-B8ABD27E18A0}" destId="{60F21203-92C2-49B8-ABB3-4095BBE0B8CA}" srcOrd="0" destOrd="0" presId="urn:microsoft.com/office/officeart/2018/2/layout/IconVerticalSolidList"/>
    <dgm:cxn modelId="{6C4DAB3A-7DBE-440C-AF5A-AD5D8E9E21EF}" type="presOf" srcId="{B7F794E1-CB10-4D63-B6E0-D462CB25D7E5}" destId="{A2F4494B-4E10-4104-8805-B9B4964C13F4}" srcOrd="0" destOrd="0" presId="urn:microsoft.com/office/officeart/2018/2/layout/IconVerticalSolidList"/>
    <dgm:cxn modelId="{4290DC3F-1239-4A14-B727-485D4F8A9CEC}" type="presOf" srcId="{880F0560-6DA4-4582-A70C-6FB7FC4515D3}" destId="{82EDD4E7-A970-4774-9CE8-BBB05B357457}" srcOrd="0" destOrd="0" presId="urn:microsoft.com/office/officeart/2018/2/layout/IconVerticalSolidList"/>
    <dgm:cxn modelId="{C570F361-6560-4DB3-85DC-4820DA1E5595}" srcId="{773813E0-20C3-4E49-9247-EEC9B105FDC7}" destId="{B7F794E1-CB10-4D63-B6E0-D462CB25D7E5}" srcOrd="2" destOrd="0" parTransId="{428A505D-AA14-4DC5-83E4-A67297424AD1}" sibTransId="{239F726F-5335-43B1-863A-F556EC2F2131}"/>
    <dgm:cxn modelId="{B4E5A463-2FD1-445D-8A1B-15F05AB85B0B}" srcId="{773813E0-20C3-4E49-9247-EEC9B105FDC7}" destId="{880F0560-6DA4-4582-A70C-6FB7FC4515D3}" srcOrd="0" destOrd="0" parTransId="{BAA420EF-9925-4916-B202-7D60195D07C7}" sibTransId="{B08FFA82-0948-422C-BC75-11CD16E6D3F9}"/>
    <dgm:cxn modelId="{F1539482-A507-4902-B668-25C10D1B12D4}" srcId="{773813E0-20C3-4E49-9247-EEC9B105FDC7}" destId="{CD55BAB2-6B4A-43E0-A186-B8ABD27E18A0}" srcOrd="1" destOrd="0" parTransId="{ED201B88-4D5B-47AD-A306-B078BE47BB19}" sibTransId="{A96CE228-DF1E-4131-BA72-9963A9C97472}"/>
    <dgm:cxn modelId="{9C9AB996-B67F-43F5-8EBE-0D8475F800DF}" srcId="{773813E0-20C3-4E49-9247-EEC9B105FDC7}" destId="{EF1D2C15-974C-4B05-A1F2-FBF04093DF0D}" srcOrd="3" destOrd="0" parTransId="{03D5A643-21F2-4962-832B-152734BEBECD}" sibTransId="{DC0A385B-5CA5-436A-B4E5-846A85B5D08C}"/>
    <dgm:cxn modelId="{4FE6A299-331D-492C-937D-41FD751FCB97}" type="presOf" srcId="{773813E0-20C3-4E49-9247-EEC9B105FDC7}" destId="{4F57546B-2B08-4B91-8AEA-3D4945CDCDD3}" srcOrd="0" destOrd="0" presId="urn:microsoft.com/office/officeart/2018/2/layout/IconVerticalSolidList"/>
    <dgm:cxn modelId="{385E6745-F4A5-4F34-9A27-681DB3C3B982}" type="presParOf" srcId="{4F57546B-2B08-4B91-8AEA-3D4945CDCDD3}" destId="{9C110043-AD6D-4FD1-9E05-3091EEC70361}" srcOrd="0" destOrd="0" presId="urn:microsoft.com/office/officeart/2018/2/layout/IconVerticalSolidList"/>
    <dgm:cxn modelId="{9841B3CF-EB10-4F7F-A1A2-291CEEF2AF35}" type="presParOf" srcId="{9C110043-AD6D-4FD1-9E05-3091EEC70361}" destId="{0F997CBB-3B0B-4D67-8307-AE084F394F4B}" srcOrd="0" destOrd="0" presId="urn:microsoft.com/office/officeart/2018/2/layout/IconVerticalSolidList"/>
    <dgm:cxn modelId="{C25F9CEA-F0C7-4381-84B9-72721D377CCC}" type="presParOf" srcId="{9C110043-AD6D-4FD1-9E05-3091EEC70361}" destId="{DCE022E3-DAF4-4BAC-B30F-D4A9D3B36F66}" srcOrd="1" destOrd="0" presId="urn:microsoft.com/office/officeart/2018/2/layout/IconVerticalSolidList"/>
    <dgm:cxn modelId="{91E2DA78-1861-4440-BABC-1E344D61DD70}" type="presParOf" srcId="{9C110043-AD6D-4FD1-9E05-3091EEC70361}" destId="{CD1C60A7-3C3F-452F-AD01-E39242516539}" srcOrd="2" destOrd="0" presId="urn:microsoft.com/office/officeart/2018/2/layout/IconVerticalSolidList"/>
    <dgm:cxn modelId="{DE8DCAF1-E199-4221-82FB-68B638AE38C7}" type="presParOf" srcId="{9C110043-AD6D-4FD1-9E05-3091EEC70361}" destId="{82EDD4E7-A970-4774-9CE8-BBB05B357457}" srcOrd="3" destOrd="0" presId="urn:microsoft.com/office/officeart/2018/2/layout/IconVerticalSolidList"/>
    <dgm:cxn modelId="{71DBFD11-F66E-42D0-A17B-A78B0E0A6F5B}" type="presParOf" srcId="{4F57546B-2B08-4B91-8AEA-3D4945CDCDD3}" destId="{8D70A352-B153-4B1D-847D-85FDBA7501EB}" srcOrd="1" destOrd="0" presId="urn:microsoft.com/office/officeart/2018/2/layout/IconVerticalSolidList"/>
    <dgm:cxn modelId="{B851B3EB-D531-445D-B41F-B0B9DE8B344D}" type="presParOf" srcId="{4F57546B-2B08-4B91-8AEA-3D4945CDCDD3}" destId="{08DF22C7-9EFD-4D53-8507-51015F63CABA}" srcOrd="2" destOrd="0" presId="urn:microsoft.com/office/officeart/2018/2/layout/IconVerticalSolidList"/>
    <dgm:cxn modelId="{E045036F-44C6-4F99-9B96-65C7D18C55F8}" type="presParOf" srcId="{08DF22C7-9EFD-4D53-8507-51015F63CABA}" destId="{D9D00DB5-CF1F-402B-AD53-1813004F80DE}" srcOrd="0" destOrd="0" presId="urn:microsoft.com/office/officeart/2018/2/layout/IconVerticalSolidList"/>
    <dgm:cxn modelId="{0435C260-71B8-4615-B495-1659F086627C}" type="presParOf" srcId="{08DF22C7-9EFD-4D53-8507-51015F63CABA}" destId="{691EB033-A6D4-460D-AF2A-0AEE7BD605B0}" srcOrd="1" destOrd="0" presId="urn:microsoft.com/office/officeart/2018/2/layout/IconVerticalSolidList"/>
    <dgm:cxn modelId="{994C5E9F-511D-43E5-8EFD-CB8FA6D32169}" type="presParOf" srcId="{08DF22C7-9EFD-4D53-8507-51015F63CABA}" destId="{720FC0E5-4EA0-4EC2-A42F-E91D3855E7C9}" srcOrd="2" destOrd="0" presId="urn:microsoft.com/office/officeart/2018/2/layout/IconVerticalSolidList"/>
    <dgm:cxn modelId="{E7CC74A1-C2E7-4F42-9C66-31D015694F4B}" type="presParOf" srcId="{08DF22C7-9EFD-4D53-8507-51015F63CABA}" destId="{60F21203-92C2-49B8-ABB3-4095BBE0B8CA}" srcOrd="3" destOrd="0" presId="urn:microsoft.com/office/officeart/2018/2/layout/IconVerticalSolidList"/>
    <dgm:cxn modelId="{EFE350CE-BCB7-4AA5-A5C7-8218A5DA20E8}" type="presParOf" srcId="{4F57546B-2B08-4B91-8AEA-3D4945CDCDD3}" destId="{BD261A89-E2BA-499C-AECC-6D6AB9B5E4C6}" srcOrd="3" destOrd="0" presId="urn:microsoft.com/office/officeart/2018/2/layout/IconVerticalSolidList"/>
    <dgm:cxn modelId="{D0B350A2-CE28-4A93-AFBF-3532E95F4A55}" type="presParOf" srcId="{4F57546B-2B08-4B91-8AEA-3D4945CDCDD3}" destId="{A46B2A87-7F0C-4284-A5BB-B05978A6C07A}" srcOrd="4" destOrd="0" presId="urn:microsoft.com/office/officeart/2018/2/layout/IconVerticalSolidList"/>
    <dgm:cxn modelId="{F7733592-9D16-4E9C-8B24-B53F4A4DE4D9}" type="presParOf" srcId="{A46B2A87-7F0C-4284-A5BB-B05978A6C07A}" destId="{3583C924-367D-45C6-ABD1-56A1E05286D6}" srcOrd="0" destOrd="0" presId="urn:microsoft.com/office/officeart/2018/2/layout/IconVerticalSolidList"/>
    <dgm:cxn modelId="{996AD4F4-6A73-4E81-A0CD-E573BDA61E49}" type="presParOf" srcId="{A46B2A87-7F0C-4284-A5BB-B05978A6C07A}" destId="{A0F4A1D7-D785-4B03-8360-6DC9BA67FF5C}" srcOrd="1" destOrd="0" presId="urn:microsoft.com/office/officeart/2018/2/layout/IconVerticalSolidList"/>
    <dgm:cxn modelId="{342B272B-D612-4CD5-8FD6-1E972E738D32}" type="presParOf" srcId="{A46B2A87-7F0C-4284-A5BB-B05978A6C07A}" destId="{2F702599-A48F-4F48-94CC-16F59D553638}" srcOrd="2" destOrd="0" presId="urn:microsoft.com/office/officeart/2018/2/layout/IconVerticalSolidList"/>
    <dgm:cxn modelId="{61BD27E6-2045-4707-92B1-8153E62654A5}" type="presParOf" srcId="{A46B2A87-7F0C-4284-A5BB-B05978A6C07A}" destId="{A2F4494B-4E10-4104-8805-B9B4964C13F4}" srcOrd="3" destOrd="0" presId="urn:microsoft.com/office/officeart/2018/2/layout/IconVerticalSolidList"/>
    <dgm:cxn modelId="{14AB8559-12E3-42DF-A751-C92D5221EBA4}" type="presParOf" srcId="{4F57546B-2B08-4B91-8AEA-3D4945CDCDD3}" destId="{9498146C-33AA-4A53-8E03-055FC165618A}" srcOrd="5" destOrd="0" presId="urn:microsoft.com/office/officeart/2018/2/layout/IconVerticalSolidList"/>
    <dgm:cxn modelId="{D6CE1CEE-7CC2-4287-9233-44557764F543}" type="presParOf" srcId="{4F57546B-2B08-4B91-8AEA-3D4945CDCDD3}" destId="{19583E9B-F203-469E-97D6-70502BF064F9}" srcOrd="6" destOrd="0" presId="urn:microsoft.com/office/officeart/2018/2/layout/IconVerticalSolidList"/>
    <dgm:cxn modelId="{ED935093-E2E0-4A80-9657-AF31A1D809E6}" type="presParOf" srcId="{19583E9B-F203-469E-97D6-70502BF064F9}" destId="{FD0A463A-F461-42FF-AB5B-43B06E3FFC60}" srcOrd="0" destOrd="0" presId="urn:microsoft.com/office/officeart/2018/2/layout/IconVerticalSolidList"/>
    <dgm:cxn modelId="{A298D75A-EC8A-44A1-8897-26C6FB39B4AA}" type="presParOf" srcId="{19583E9B-F203-469E-97D6-70502BF064F9}" destId="{77807F1C-0511-4DC6-9ACA-1472F740D65E}" srcOrd="1" destOrd="0" presId="urn:microsoft.com/office/officeart/2018/2/layout/IconVerticalSolidList"/>
    <dgm:cxn modelId="{15F2AD94-4BBF-41D3-8AB6-FC3213533F55}" type="presParOf" srcId="{19583E9B-F203-469E-97D6-70502BF064F9}" destId="{14A6C121-F148-4132-AB75-975E1395E8AA}" srcOrd="2" destOrd="0" presId="urn:microsoft.com/office/officeart/2018/2/layout/IconVerticalSolidList"/>
    <dgm:cxn modelId="{BB407FE3-591D-4C41-9FBD-B29E0F60B317}" type="presParOf" srcId="{19583E9B-F203-469E-97D6-70502BF064F9}" destId="{745D4A18-BEDD-4E9E-92E7-5B67A40D93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97CBB-3B0B-4D67-8307-AE084F394F4B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022E3-DAF4-4BAC-B30F-D4A9D3B36F66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EDD4E7-A970-4774-9CE8-BBB05B357457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Easier to build and maintain applications – Microservice breaks applications or code in smaller chunks and you can execute each service with a different programming language (skelia.com, 2020).</a:t>
          </a:r>
        </a:p>
      </dsp:txBody>
      <dsp:txXfrm>
        <a:off x="1057183" y="1805"/>
        <a:ext cx="9458416" cy="915310"/>
      </dsp:txXfrm>
    </dsp:sp>
    <dsp:sp modelId="{D9D00DB5-CF1F-402B-AD53-1813004F80DE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EB033-A6D4-460D-AF2A-0AEE7BD605B0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21203-92C2-49B8-ABB3-4095BBE0B8CA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Organized around business capabilities – The same service can be reused in more than one business process or over different business channels (skelia.com, 2020). </a:t>
          </a:r>
        </a:p>
      </dsp:txBody>
      <dsp:txXfrm>
        <a:off x="1057183" y="1145944"/>
        <a:ext cx="9458416" cy="915310"/>
      </dsp:txXfrm>
    </dsp:sp>
    <dsp:sp modelId="{3583C924-367D-45C6-ABD1-56A1E05286D6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F4A1D7-D785-4B03-8360-6DC9BA67FF5C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4494B-4E10-4104-8805-B9B4964C13F4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Faster – By breaking down applications into manageable and smaller services they develop faster. </a:t>
          </a:r>
        </a:p>
      </dsp:txBody>
      <dsp:txXfrm>
        <a:off x="1057183" y="2290082"/>
        <a:ext cx="9458416" cy="915310"/>
      </dsp:txXfrm>
    </dsp:sp>
    <dsp:sp modelId="{FD0A463A-F461-42FF-AB5B-43B06E3FFC60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807F1C-0511-4DC6-9ACA-1472F740D65E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D4A18-BEDD-4E9E-92E7-5B67A40D9382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Flexible and scalable – The microservice architecture allows decoupled services written in different programming languages to mesh perfectly with other services (skelia.com, 2020).</a:t>
          </a:r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CB034-053C-4003-945C-B04F7E0D8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FDB37-4C12-4651-AABA-584C83CED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F0A00-BE5C-42CA-8626-A1449C5A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4F99-B459-4289-B00E-7CBB0E3DB54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71FCA-606A-49B7-9F02-8F49FBBEF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D82EB-D83C-4576-B785-EAD6A092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024B-6605-4D48-81BC-02A5E1E2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3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BA89-45D8-4113-B75C-E530F954B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6230F-F988-4784-A7EC-5D37F4962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D2282-5518-4C5F-BF55-71CBD7D0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4F99-B459-4289-B00E-7CBB0E3DB54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49374-3E7F-44E5-AE50-938069BA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A7948-8664-403E-AF3F-E3249978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024B-6605-4D48-81BC-02A5E1E2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7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876BE-A633-4353-B791-865ABCE41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08CD1-06E3-4FF5-9266-2D18F44D8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45A46-E634-4DCC-8E9E-3E8F0020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4F99-B459-4289-B00E-7CBB0E3DB54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CEFF1-C815-487E-B524-FE661B27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4B4BE-DA3D-48E5-89BF-DB74F30F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024B-6605-4D48-81BC-02A5E1E2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5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A561-23F8-4A5F-90B1-16DC7DB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494B3-60B2-410B-99D2-1C231311D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965A4-9862-4972-8E78-28D9E0EA4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4F99-B459-4289-B00E-7CBB0E3DB54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E3AF7-F9B6-4A1E-BCF4-00949D5E1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C1189-D750-4CF6-9D53-638A00B9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024B-6605-4D48-81BC-02A5E1E2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1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1477B-7479-4711-B516-E3B1BCAA3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06170-4071-4C91-A1DB-813FEFACB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04CDA-23A8-4375-B55C-4BF57010B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4F99-B459-4289-B00E-7CBB0E3DB54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87D64-1540-407B-BD80-DAE4DD09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9264B-FA81-4A80-B050-FD22A664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024B-6605-4D48-81BC-02A5E1E2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4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E172-53BB-42D8-8641-1D1E56AB1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DAE13-E052-4B26-97B0-E2A9835D8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1C955-D43F-4378-960F-BB444D7EA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259DA-63C7-4E1C-AF8D-914C2051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4F99-B459-4289-B00E-7CBB0E3DB54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49FF4-EEFD-4B12-886A-AE466123B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5757B-CEC5-4382-AC0E-5C6DD2AB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024B-6605-4D48-81BC-02A5E1E2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9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EDC2-E25B-47E4-ACD3-417ADA3DD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20D9C-5DF0-4951-B382-A517C8C58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FF84B-91D7-4073-B061-F9DB6BDB6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E84DC-C474-414C-93D4-90B0A24DD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F7C90-1228-4677-AA3B-033694725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EE5AAF-C0A2-41D6-A570-B449E149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4F99-B459-4289-B00E-7CBB0E3DB54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FEE60A-CE59-47FF-BA9F-8B18C6E5E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999984-A9EE-4DCF-A6E1-861D6E5B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024B-6605-4D48-81BC-02A5E1E2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36D0F-465C-4E69-90C3-62199BA9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3F60BB-6BB6-428E-BECF-14E5185E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4F99-B459-4289-B00E-7CBB0E3DB54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94D5E-8CA6-422C-8E66-A6C72570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B67D8-054B-495A-83A3-F49223A6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024B-6605-4D48-81BC-02A5E1E2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6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CA7200-E8B6-4AB3-80BB-116F3732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4F99-B459-4289-B00E-7CBB0E3DB54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B695E-71F5-4897-92DB-0471C57F7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F5510-FC18-49FD-81EA-65DC1991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024B-6605-4D48-81BC-02A5E1E2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7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C4E28-13DC-4243-A794-68B6C384D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370CC-0AAA-4216-8EC9-9B53F4C8B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BBE8C-698B-4B0F-8E45-604D55788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E7528-E8DD-4189-915F-513D2FD2C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4F99-B459-4289-B00E-7CBB0E3DB54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3239A-D9D7-404A-91B5-3A31E911B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529AA-729A-42E4-A149-43C44BB5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024B-6605-4D48-81BC-02A5E1E2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6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21E5-E191-49A6-87B7-19BD30829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92E6F5-640A-41EE-BCE0-EB01F10960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EF3D7-AB36-4884-B0B0-788E4215B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FCE40-DBFB-442A-8B75-DE3387844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4F99-B459-4289-B00E-7CBB0E3DB54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DBE04-5A3C-4855-BFFA-6343C29B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87012-FB62-4131-BACB-B29A6E243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024B-6605-4D48-81BC-02A5E1E2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3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1F7D4C-7BCA-4A05-90A9-ED574C3D6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17080-A55D-4F8C-90F3-016E47A23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C96B3-618A-48DC-A925-D771319A1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E4F99-B459-4289-B00E-7CBB0E3DB54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BD333-E417-4479-8FD2-6D70873CC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E7CA9-E14C-4CAA-8900-4AF178F0E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6024B-6605-4D48-81BC-02A5E1E2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0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dhat.com/en/topics/api/what-does-an-api-gateway-d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82E535-9BEB-44C2-A0BD-B0963B53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6BF0A-02A0-42C0-A6C9-9A9791972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By: Ashleigh Lyman</a:t>
            </a:r>
          </a:p>
        </p:txBody>
      </p:sp>
    </p:spTree>
    <p:extLst>
      <p:ext uri="{BB962C8B-B14F-4D97-AF65-F5344CB8AC3E}">
        <p14:creationId xmlns:p14="http://schemas.microsoft.com/office/powerpoint/2010/main" val="348434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D1B4FF-3994-4E80-8517-3BE8E52A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688" y="317233"/>
            <a:ext cx="8834315" cy="1837349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</a:rPr>
              <a:t>What are microservices?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15AB2-CADD-4CC3-919F-AE560D207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367" y="2259035"/>
            <a:ext cx="9764959" cy="415734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This is an </a:t>
            </a:r>
            <a:r>
              <a:rPr lang="en-US" sz="2400" dirty="0" err="1">
                <a:solidFill>
                  <a:schemeClr val="tx2"/>
                </a:solidFill>
              </a:rPr>
              <a:t>artitectural</a:t>
            </a:r>
            <a:r>
              <a:rPr lang="en-US" sz="2400" dirty="0">
                <a:solidFill>
                  <a:schemeClr val="tx2"/>
                </a:solidFill>
              </a:rPr>
              <a:t> style that structures an application as a collection of services that are (Richardson, 2020):</a:t>
            </a:r>
          </a:p>
          <a:p>
            <a:r>
              <a:rPr lang="en-US" sz="2400" dirty="0">
                <a:solidFill>
                  <a:schemeClr val="tx2"/>
                </a:solidFill>
              </a:rPr>
              <a:t>Highly maintainable and testable</a:t>
            </a:r>
          </a:p>
          <a:p>
            <a:r>
              <a:rPr lang="en-US" sz="2400" dirty="0">
                <a:solidFill>
                  <a:schemeClr val="tx2"/>
                </a:solidFill>
              </a:rPr>
              <a:t>Loosely coupled</a:t>
            </a:r>
          </a:p>
          <a:p>
            <a:r>
              <a:rPr lang="en-US" sz="2400" dirty="0">
                <a:solidFill>
                  <a:schemeClr val="tx2"/>
                </a:solidFill>
              </a:rPr>
              <a:t>Independently deployable</a:t>
            </a:r>
          </a:p>
          <a:p>
            <a:r>
              <a:rPr lang="en-US" sz="2400" dirty="0">
                <a:solidFill>
                  <a:schemeClr val="tx2"/>
                </a:solidFill>
              </a:rPr>
              <a:t>Owned by a small team</a:t>
            </a:r>
          </a:p>
          <a:p>
            <a:r>
              <a:rPr lang="en-US" sz="2400" dirty="0">
                <a:solidFill>
                  <a:schemeClr val="tx2"/>
                </a:solidFill>
              </a:rPr>
              <a:t>Organized around business capabilities 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This architectural style enables rapid, frequent and reliable delivery of large, complex applications (Richardson, 2020).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481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A0F70A-25C7-4836-98A5-321513D2B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211" y="123636"/>
            <a:ext cx="6599270" cy="1837349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</a:rPr>
              <a:t>What is an API gateway?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CE3BF-761F-4107-B8BC-DB73F30FF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263" y="1851573"/>
            <a:ext cx="10373167" cy="3792058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An API gateway is an API management tool that sits between a client and a collection of backend services (redhat.com, 2020)</a:t>
            </a:r>
          </a:p>
          <a:p>
            <a:r>
              <a:rPr lang="en-US" sz="3600" dirty="0">
                <a:solidFill>
                  <a:schemeClr val="tx2"/>
                </a:solidFill>
              </a:rPr>
              <a:t>It acts as a reverse proxy to accept all API calls, aggregate the various services required to fulfill them, and return a result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816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253CD-456B-4E6A-BC74-5099ECC6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Advantages of microservices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867660-2F8E-411D-B004-60C2D7BD8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8714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70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916C9-ADD6-4E40-AA79-A4C5FCAE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D00F3-C6B2-43AE-ADFC-09A439894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1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5B036-BE4A-4EF8-BE92-2E5EE94A3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microservices deployed and managed?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D325B-E8A1-4503-9482-4D156CDAF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3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EF8C-5D67-461A-9EAD-C8BAE643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microservices scaled?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DD553-88F0-495B-BDCE-2CF03290D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44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B3D41-3591-48DB-B5C7-D195A0E77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5B27-CA3C-4147-9D47-09CB9E44D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effectLst/>
              </a:rPr>
              <a:t>Richardson, C. (2020). What are microservices? Retrieved June 17, 2020, from https://microservices.io/</a:t>
            </a:r>
          </a:p>
          <a:p>
            <a:r>
              <a:rPr lang="en-US" dirty="0">
                <a:effectLst/>
              </a:rPr>
              <a:t>Redhat.com, R. (2020). What does an API gateway do? Retrieved June 18, 2020, from </a:t>
            </a:r>
            <a:r>
              <a:rPr lang="en-US" dirty="0">
                <a:effectLst/>
                <a:hlinkClick r:id="rId2"/>
              </a:rPr>
              <a:t>https://www.redhat.com/en/topics/api/what-does-an-api-gateway-do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Skelia</a:t>
            </a:r>
            <a:r>
              <a:rPr lang="en-US" dirty="0">
                <a:effectLst/>
              </a:rPr>
              <a:t>, S. (2020, May 20). 5 Major Benefits of Microservice Architecture. Retrieved June 18, 2020, from https://skelia.com/articles/5-major-benefits-microservice-architecture/</a:t>
            </a:r>
          </a:p>
          <a:p>
            <a:r>
              <a:rPr lang="en-US" dirty="0">
                <a:effectLst/>
              </a:rPr>
              <a:t>|, A. (2018, October 08). What are microservices? The pros, cons, and how they work. Retrieved June 18, 2020, from https://raygun.com/blog/what-are-microservices/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45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385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Microservices</vt:lpstr>
      <vt:lpstr>What are microservices?</vt:lpstr>
      <vt:lpstr>What is an API gateway?</vt:lpstr>
      <vt:lpstr>Advantages of microservices</vt:lpstr>
      <vt:lpstr>Disadvantages of microservices</vt:lpstr>
      <vt:lpstr>How are microservices deployed and managed?</vt:lpstr>
      <vt:lpstr>How are microservices scaled?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ashleigh lyman</dc:creator>
  <cp:lastModifiedBy>ashleigh lyman</cp:lastModifiedBy>
  <cp:revision>2</cp:revision>
  <dcterms:created xsi:type="dcterms:W3CDTF">2020-06-18T03:40:10Z</dcterms:created>
  <dcterms:modified xsi:type="dcterms:W3CDTF">2020-06-18T14:03:23Z</dcterms:modified>
</cp:coreProperties>
</file>