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434c3b133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434c3b133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434c3b133c_0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434c3b133c_0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34c3b133c_0_2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434c3b133c_0_2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34c3b133c_0_2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434c3b133c_0_2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34c3b133c_0_2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434c3b133c_0_2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3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 txBox="1"/>
          <p:nvPr>
            <p:ph type="ctrTitle"/>
          </p:nvPr>
        </p:nvSpPr>
        <p:spPr>
          <a:xfrm>
            <a:off x="1866825" y="1981200"/>
            <a:ext cx="5362500" cy="118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" type="subTitle"/>
          </p:nvPr>
        </p:nvSpPr>
        <p:spPr>
          <a:xfrm>
            <a:off x="1872025" y="3581425"/>
            <a:ext cx="5362500" cy="59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5"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14"/>
          <p:cNvGrpSpPr/>
          <p:nvPr/>
        </p:nvGrpSpPr>
        <p:grpSpPr>
          <a:xfrm>
            <a:off x="4870649" y="2121826"/>
            <a:ext cx="3764843" cy="64502"/>
            <a:chOff x="595675" y="2820050"/>
            <a:chExt cx="7952774" cy="64502"/>
          </a:xfrm>
        </p:grpSpPr>
        <p:sp>
          <p:nvSpPr>
            <p:cNvPr id="281" name="Google Shape;281;p14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14"/>
          <p:cNvSpPr txBox="1"/>
          <p:nvPr>
            <p:ph type="title"/>
          </p:nvPr>
        </p:nvSpPr>
        <p:spPr>
          <a:xfrm>
            <a:off x="4771875" y="545025"/>
            <a:ext cx="3880800" cy="143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4771875" y="2324775"/>
            <a:ext cx="3880800" cy="2273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8" name="Google Shape;28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6">
    <p:bg>
      <p:bgPr>
        <a:solidFill>
          <a:srgbClr val="FFFFF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/>
          <p:nvPr/>
        </p:nvSpPr>
        <p:spPr>
          <a:xfrm>
            <a:off x="3389100" y="0"/>
            <a:ext cx="575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15"/>
          <p:cNvSpPr txBox="1"/>
          <p:nvPr>
            <p:ph type="title"/>
          </p:nvPr>
        </p:nvSpPr>
        <p:spPr>
          <a:xfrm>
            <a:off x="321825" y="694100"/>
            <a:ext cx="2651400" cy="178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94" name="Google Shape;294;p15"/>
          <p:cNvCxnSpPr/>
          <p:nvPr/>
        </p:nvCxnSpPr>
        <p:spPr>
          <a:xfrm>
            <a:off x="372950" y="511683"/>
            <a:ext cx="6423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321825" y="2506879"/>
            <a:ext cx="2651400" cy="193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7">
    <p:bg>
      <p:bgPr>
        <a:solidFill>
          <a:srgbClr val="FFFFF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6"/>
          <p:cNvGrpSpPr/>
          <p:nvPr/>
        </p:nvGrpSpPr>
        <p:grpSpPr>
          <a:xfrm>
            <a:off x="4870649" y="2121826"/>
            <a:ext cx="3764843" cy="64502"/>
            <a:chOff x="595675" y="2820050"/>
            <a:chExt cx="7952774" cy="64502"/>
          </a:xfrm>
        </p:grpSpPr>
        <p:sp>
          <p:nvSpPr>
            <p:cNvPr id="299" name="Google Shape;299;p16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16"/>
          <p:cNvSpPr txBox="1"/>
          <p:nvPr>
            <p:ph type="title"/>
          </p:nvPr>
        </p:nvSpPr>
        <p:spPr>
          <a:xfrm>
            <a:off x="4771875" y="545025"/>
            <a:ext cx="3880800" cy="143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05" name="Google Shape;305;p16"/>
          <p:cNvSpPr txBox="1"/>
          <p:nvPr>
            <p:ph idx="1" type="body"/>
          </p:nvPr>
        </p:nvSpPr>
        <p:spPr>
          <a:xfrm>
            <a:off x="4771875" y="2324775"/>
            <a:ext cx="3880800" cy="2273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06" name="Google Shape;30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8">
    <p:bg>
      <p:bgPr>
        <a:solidFill>
          <a:srgbClr val="FFFFFF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7"/>
          <p:cNvSpPr/>
          <p:nvPr/>
        </p:nvSpPr>
        <p:spPr>
          <a:xfrm>
            <a:off x="4574400" y="0"/>
            <a:ext cx="45696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7"/>
          <p:cNvSpPr/>
          <p:nvPr/>
        </p:nvSpPr>
        <p:spPr>
          <a:xfrm>
            <a:off x="4844700" y="1040701"/>
            <a:ext cx="4031700" cy="30621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BDBDBD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7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0F9D5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0F9D58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0F9D58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0F9D58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0F9D58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0F9D58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0F9D58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0F9D58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rgbClr val="0F9D58"/>
                </a:solidFill>
              </a:defRPr>
            </a:lvl9pPr>
          </a:lstStyle>
          <a:p/>
        </p:txBody>
      </p:sp>
      <p:sp>
        <p:nvSpPr>
          <p:cNvPr id="312" name="Google Shape;312;p17"/>
          <p:cNvSpPr txBox="1"/>
          <p:nvPr>
            <p:ph idx="1" type="body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3" name="Google Shape;31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hyperlink" Target="https://www.kaggle.com/datasets/kartik2112/fraud-detec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18"/>
          <p:cNvPicPr preferRelativeResize="0"/>
          <p:nvPr/>
        </p:nvPicPr>
        <p:blipFill rotWithShape="1">
          <a:blip r:embed="rId3">
            <a:alphaModFix amt="43000"/>
          </a:blip>
          <a:srcRect b="7813" l="0" r="0" t="7813"/>
          <a:stretch/>
        </p:blipFill>
        <p:spPr>
          <a:xfrm>
            <a:off x="0" y="0"/>
            <a:ext cx="9144000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8"/>
          <p:cNvSpPr/>
          <p:nvPr/>
        </p:nvSpPr>
        <p:spPr>
          <a:xfrm>
            <a:off x="1381125" y="1638325"/>
            <a:ext cx="6381900" cy="18669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8"/>
          <p:cNvSpPr txBox="1"/>
          <p:nvPr>
            <p:ph type="ctrTitle"/>
          </p:nvPr>
        </p:nvSpPr>
        <p:spPr>
          <a:xfrm>
            <a:off x="1866825" y="1981200"/>
            <a:ext cx="5362500" cy="11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Fraud Trends and Predictions</a:t>
            </a:r>
            <a:endParaRPr/>
          </a:p>
        </p:txBody>
      </p:sp>
      <p:sp>
        <p:nvSpPr>
          <p:cNvPr id="321" name="Google Shape;321;p18"/>
          <p:cNvSpPr txBox="1"/>
          <p:nvPr>
            <p:ph idx="1" type="subTitle"/>
          </p:nvPr>
        </p:nvSpPr>
        <p:spPr>
          <a:xfrm>
            <a:off x="1872025" y="3581425"/>
            <a:ext cx="53625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 Authors: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Ashleigh</a:t>
            </a:r>
            <a:r>
              <a:rPr lang="en"/>
              <a:t> Bridges, Sean Finn, Sha’Irene Reid, Rebecca Allison , Mike Bowen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19"/>
          <p:cNvPicPr preferRelativeResize="0"/>
          <p:nvPr/>
        </p:nvPicPr>
        <p:blipFill rotWithShape="1">
          <a:blip r:embed="rId3">
            <a:alphaModFix/>
          </a:blip>
          <a:srcRect b="0" l="22259" r="22259" t="0"/>
          <a:stretch/>
        </p:blipFill>
        <p:spPr>
          <a:xfrm>
            <a:off x="0" y="0"/>
            <a:ext cx="3880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9"/>
          <p:cNvSpPr txBox="1"/>
          <p:nvPr>
            <p:ph type="title"/>
          </p:nvPr>
        </p:nvSpPr>
        <p:spPr>
          <a:xfrm>
            <a:off x="4771875" y="545025"/>
            <a:ext cx="3880800" cy="14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Credit Card Fraud?</a:t>
            </a:r>
            <a:endParaRPr/>
          </a:p>
        </p:txBody>
      </p:sp>
      <p:sp>
        <p:nvSpPr>
          <p:cNvPr id="328" name="Google Shape;328;p19"/>
          <p:cNvSpPr txBox="1"/>
          <p:nvPr>
            <p:ph idx="1" type="body"/>
          </p:nvPr>
        </p:nvSpPr>
        <p:spPr>
          <a:xfrm>
            <a:off x="4771875" y="2324775"/>
            <a:ext cx="3880800" cy="22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chose this topic due to our team’s background in the financial service sector and two teammates with credit card experience.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0"/>
          <p:cNvPicPr preferRelativeResize="0"/>
          <p:nvPr/>
        </p:nvPicPr>
        <p:blipFill rotWithShape="1">
          <a:blip r:embed="rId3">
            <a:alphaModFix/>
          </a:blip>
          <a:srcRect b="0" l="21558" r="21558" t="0"/>
          <a:stretch/>
        </p:blipFill>
        <p:spPr>
          <a:xfrm>
            <a:off x="5244250" y="1386100"/>
            <a:ext cx="3232598" cy="2384201"/>
          </a:xfrm>
          <a:prstGeom prst="rect">
            <a:avLst/>
          </a:prstGeom>
          <a:noFill/>
          <a:ln cap="flat" cmpd="dbl" w="762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334" name="Google Shape;334;p20"/>
          <p:cNvSpPr txBox="1"/>
          <p:nvPr>
            <p:ph type="title"/>
          </p:nvPr>
        </p:nvSpPr>
        <p:spPr>
          <a:xfrm>
            <a:off x="291875" y="406900"/>
            <a:ext cx="3978000" cy="9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of Data</a:t>
            </a:r>
            <a:endParaRPr/>
          </a:p>
        </p:txBody>
      </p:sp>
      <p:sp>
        <p:nvSpPr>
          <p:cNvPr id="335" name="Google Shape;335;p20"/>
          <p:cNvSpPr txBox="1"/>
          <p:nvPr>
            <p:ph idx="1" type="body"/>
          </p:nvPr>
        </p:nvSpPr>
        <p:spPr>
          <a:xfrm>
            <a:off x="85450" y="1552475"/>
            <a:ext cx="4486500" cy="28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Our Dataset is a simulated credit card transaction dataset, covering the cards of 1000 customers with a pool of 800 merchants.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 set covers transactions over a full two-year period.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Contains both legitimate and fraudulent transactions.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Link to dataset: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https://www.kaggle.com/datasets/kartik2112/fraud-detection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 rotWithShape="1">
          <a:blip r:embed="rId3">
            <a:alphaModFix/>
          </a:blip>
          <a:srcRect b="0" l="22259" r="22259" t="0"/>
          <a:stretch/>
        </p:blipFill>
        <p:spPr>
          <a:xfrm>
            <a:off x="0" y="0"/>
            <a:ext cx="42804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1"/>
          <p:cNvSpPr txBox="1"/>
          <p:nvPr>
            <p:ph type="title"/>
          </p:nvPr>
        </p:nvSpPr>
        <p:spPr>
          <a:xfrm>
            <a:off x="4771875" y="545025"/>
            <a:ext cx="3880800" cy="14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be Answered</a:t>
            </a:r>
            <a:endParaRPr/>
          </a:p>
        </p:txBody>
      </p:sp>
      <p:sp>
        <p:nvSpPr>
          <p:cNvPr id="342" name="Google Shape;342;p21"/>
          <p:cNvSpPr txBox="1"/>
          <p:nvPr>
            <p:ph idx="1" type="body"/>
          </p:nvPr>
        </p:nvSpPr>
        <p:spPr>
          <a:xfrm>
            <a:off x="4771875" y="2324775"/>
            <a:ext cx="4073100" cy="22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Are there any trends in the data?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Can any of these trends be used to predict and prevent future </a:t>
            </a:r>
            <a:r>
              <a:rPr lang="en" sz="1900"/>
              <a:t>fraudulent</a:t>
            </a:r>
            <a:r>
              <a:rPr lang="en" sz="1900"/>
              <a:t> transactions?</a:t>
            </a:r>
            <a:endParaRPr sz="1900"/>
          </a:p>
        </p:txBody>
      </p:sp>
      <p:pic>
        <p:nvPicPr>
          <p:cNvPr id="343" name="Google Shape;3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92875"/>
            <a:ext cx="4280451" cy="33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2"/>
          <p:cNvPicPr preferRelativeResize="0"/>
          <p:nvPr/>
        </p:nvPicPr>
        <p:blipFill rotWithShape="1">
          <a:blip r:embed="rId3">
            <a:alphaModFix/>
          </a:blip>
          <a:srcRect b="0" l="12703" r="12703" t="0"/>
          <a:stretch/>
        </p:blipFill>
        <p:spPr>
          <a:xfrm>
            <a:off x="3389000" y="0"/>
            <a:ext cx="5754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2"/>
          <p:cNvSpPr txBox="1"/>
          <p:nvPr>
            <p:ph type="title"/>
          </p:nvPr>
        </p:nvSpPr>
        <p:spPr>
          <a:xfrm>
            <a:off x="321825" y="694100"/>
            <a:ext cx="2651400" cy="17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Phase</a:t>
            </a:r>
            <a:endParaRPr/>
          </a:p>
        </p:txBody>
      </p:sp>
      <p:sp>
        <p:nvSpPr>
          <p:cNvPr id="350" name="Google Shape;350;p22"/>
          <p:cNvSpPr txBox="1"/>
          <p:nvPr>
            <p:ph idx="1" type="body"/>
          </p:nvPr>
        </p:nvSpPr>
        <p:spPr>
          <a:xfrm>
            <a:off x="321825" y="2506879"/>
            <a:ext cx="2651400" cy="19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351" name="Google Shape;351;p22"/>
          <p:cNvCxnSpPr/>
          <p:nvPr/>
        </p:nvCxnSpPr>
        <p:spPr>
          <a:xfrm>
            <a:off x="3389100" y="-2"/>
            <a:ext cx="300" cy="5143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3"/>
          <p:cNvPicPr preferRelativeResize="0"/>
          <p:nvPr/>
        </p:nvPicPr>
        <p:blipFill rotWithShape="1">
          <a:blip r:embed="rId3">
            <a:alphaModFix/>
          </a:blip>
          <a:srcRect b="0" l="22259" r="22259" t="0"/>
          <a:stretch/>
        </p:blipFill>
        <p:spPr>
          <a:xfrm>
            <a:off x="0" y="0"/>
            <a:ext cx="42804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3"/>
          <p:cNvSpPr txBox="1"/>
          <p:nvPr>
            <p:ph type="title"/>
          </p:nvPr>
        </p:nvSpPr>
        <p:spPr>
          <a:xfrm>
            <a:off x="4771875" y="545025"/>
            <a:ext cx="3880800" cy="14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Phase</a:t>
            </a:r>
            <a:endParaRPr/>
          </a:p>
        </p:txBody>
      </p:sp>
      <p:sp>
        <p:nvSpPr>
          <p:cNvPr id="358" name="Google Shape;358;p23"/>
          <p:cNvSpPr txBox="1"/>
          <p:nvPr>
            <p:ph idx="1" type="body"/>
          </p:nvPr>
        </p:nvSpPr>
        <p:spPr>
          <a:xfrm>
            <a:off x="4771875" y="2324775"/>
            <a:ext cx="3880800" cy="22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