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9" r:id="rId1"/>
  </p:sldMasterIdLst>
  <p:notesMasterIdLst>
    <p:notesMasterId r:id="rId18"/>
  </p:notesMasterIdLst>
  <p:sldIdLst>
    <p:sldId id="256" r:id="rId2"/>
    <p:sldId id="257" r:id="rId3"/>
    <p:sldId id="258" r:id="rId4"/>
    <p:sldId id="259" r:id="rId5"/>
    <p:sldId id="266" r:id="rId6"/>
    <p:sldId id="273" r:id="rId7"/>
    <p:sldId id="260" r:id="rId8"/>
    <p:sldId id="265" r:id="rId9"/>
    <p:sldId id="272" r:id="rId10"/>
    <p:sldId id="274" r:id="rId11"/>
    <p:sldId id="270" r:id="rId12"/>
    <p:sldId id="269" r:id="rId13"/>
    <p:sldId id="261" r:id="rId14"/>
    <p:sldId id="271" r:id="rId15"/>
    <p:sldId id="262"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a:srgbClr val="4B7447"/>
    <a:srgbClr val="90AFC5"/>
    <a:srgbClr val="2A3132"/>
    <a:srgbClr val="336B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60" d="100"/>
          <a:sy n="60" d="100"/>
        </p:scale>
        <p:origin x="72" y="1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7BA7D-290A-42BC-AD5F-2724BC72616F}" type="datetimeFigureOut">
              <a:rPr lang="en-US" smtClean="0"/>
              <a:t>6/23/2021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AEAA62-72D5-4C83-9561-04F544EB0C2D}" type="slidenum">
              <a:rPr lang="en-US" smtClean="0"/>
              <a:t>‹#›</a:t>
            </a:fld>
            <a:endParaRPr lang="en-US"/>
          </a:p>
        </p:txBody>
      </p:sp>
    </p:spTree>
    <p:extLst>
      <p:ext uri="{BB962C8B-B14F-4D97-AF65-F5344CB8AC3E}">
        <p14:creationId xmlns:p14="http://schemas.microsoft.com/office/powerpoint/2010/main" val="1431871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Inspiration: The Reddit and </a:t>
            </a:r>
            <a:r>
              <a:rPr lang="en-US" dirty="0" err="1"/>
              <a:t>RobinHood</a:t>
            </a:r>
            <a:r>
              <a:rPr lang="en-US" dirty="0"/>
              <a:t> “GameStop-Gate”</a:t>
            </a:r>
          </a:p>
          <a:p>
            <a:endParaRPr lang="en-US" dirty="0"/>
          </a:p>
          <a:p>
            <a:r>
              <a:rPr lang="en-US" dirty="0"/>
              <a:t>Define the core message or hypothesis of your project. Describe the questions you asked, and </a:t>
            </a:r>
            <a:r>
              <a:rPr lang="en-US" i="1" dirty="0"/>
              <a:t>why</a:t>
            </a:r>
            <a:r>
              <a:rPr lang="en-US" dirty="0"/>
              <a:t> you asked them Describe whether you were able to answer these questions to your satisfaction, and briefly summarize your findings</a:t>
            </a:r>
          </a:p>
        </p:txBody>
      </p:sp>
      <p:sp>
        <p:nvSpPr>
          <p:cNvPr id="4" name="Slide Number Placeholder 3"/>
          <p:cNvSpPr>
            <a:spLocks noGrp="1"/>
          </p:cNvSpPr>
          <p:nvPr>
            <p:ph type="sldNum" sz="quarter" idx="5"/>
          </p:nvPr>
        </p:nvSpPr>
        <p:spPr/>
        <p:txBody>
          <a:bodyPr/>
          <a:lstStyle/>
          <a:p>
            <a:fld id="{DDAEAA62-72D5-4C83-9561-04F544EB0C2D}" type="slidenum">
              <a:rPr lang="en-US" smtClean="0"/>
              <a:t>2</a:t>
            </a:fld>
            <a:endParaRPr lang="en-US"/>
          </a:p>
        </p:txBody>
      </p:sp>
    </p:spTree>
    <p:extLst>
      <p:ext uri="{BB962C8B-B14F-4D97-AF65-F5344CB8AC3E}">
        <p14:creationId xmlns:p14="http://schemas.microsoft.com/office/powerpoint/2010/main" val="1168012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any difficulties that arose, and how you dealt with them Discuss any additional questions that came up, but which you didn't have time to answer: What would you research next, if you had two more weeks?</a:t>
            </a:r>
          </a:p>
        </p:txBody>
      </p:sp>
      <p:sp>
        <p:nvSpPr>
          <p:cNvPr id="4" name="Slide Number Placeholder 3"/>
          <p:cNvSpPr>
            <a:spLocks noGrp="1"/>
          </p:cNvSpPr>
          <p:nvPr>
            <p:ph type="sldNum" sz="quarter" idx="5"/>
          </p:nvPr>
        </p:nvSpPr>
        <p:spPr/>
        <p:txBody>
          <a:bodyPr/>
          <a:lstStyle/>
          <a:p>
            <a:fld id="{DDAEAA62-72D5-4C83-9561-04F544EB0C2D}" type="slidenum">
              <a:rPr lang="en-US" smtClean="0"/>
              <a:t>15</a:t>
            </a:fld>
            <a:endParaRPr lang="en-US"/>
          </a:p>
        </p:txBody>
      </p:sp>
    </p:spTree>
    <p:extLst>
      <p:ext uri="{BB962C8B-B14F-4D97-AF65-F5344CB8AC3E}">
        <p14:creationId xmlns:p14="http://schemas.microsoft.com/office/powerpoint/2010/main" val="1217741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Open-floor Q&amp;A with the audience</a:t>
            </a:r>
          </a:p>
        </p:txBody>
      </p:sp>
      <p:sp>
        <p:nvSpPr>
          <p:cNvPr id="4" name="Slide Number Placeholder 3"/>
          <p:cNvSpPr>
            <a:spLocks noGrp="1"/>
          </p:cNvSpPr>
          <p:nvPr>
            <p:ph type="sldNum" sz="quarter" idx="5"/>
          </p:nvPr>
        </p:nvSpPr>
        <p:spPr/>
        <p:txBody>
          <a:bodyPr/>
          <a:lstStyle/>
          <a:p>
            <a:fld id="{DDAEAA62-72D5-4C83-9561-04F544EB0C2D}" type="slidenum">
              <a:rPr lang="en-US" smtClean="0"/>
              <a:t>16</a:t>
            </a:fld>
            <a:endParaRPr lang="en-US"/>
          </a:p>
        </p:txBody>
      </p:sp>
    </p:spTree>
    <p:extLst>
      <p:ext uri="{BB962C8B-B14F-4D97-AF65-F5344CB8AC3E}">
        <p14:creationId xmlns:p14="http://schemas.microsoft.com/office/powerpoint/2010/main" val="2163567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Elaborate on the questions you asked, describing what kinds of data you needed to answer them, and where you found it</a:t>
            </a:r>
          </a:p>
        </p:txBody>
      </p:sp>
      <p:sp>
        <p:nvSpPr>
          <p:cNvPr id="4" name="Slide Number Placeholder 3"/>
          <p:cNvSpPr>
            <a:spLocks noGrp="1"/>
          </p:cNvSpPr>
          <p:nvPr>
            <p:ph type="sldNum" sz="quarter" idx="5"/>
          </p:nvPr>
        </p:nvSpPr>
        <p:spPr/>
        <p:txBody>
          <a:bodyPr/>
          <a:lstStyle/>
          <a:p>
            <a:fld id="{DDAEAA62-72D5-4C83-9561-04F544EB0C2D}" type="slidenum">
              <a:rPr lang="en-US" smtClean="0"/>
              <a:t>3</a:t>
            </a:fld>
            <a:endParaRPr lang="en-US"/>
          </a:p>
        </p:txBody>
      </p:sp>
    </p:spTree>
    <p:extLst>
      <p:ext uri="{BB962C8B-B14F-4D97-AF65-F5344CB8AC3E}">
        <p14:creationId xmlns:p14="http://schemas.microsoft.com/office/powerpoint/2010/main" val="2267849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the exploration and cleanup process Discuss insights you had while exploring the data that you didn't anticipate Discuss any problems that arose after exploring the data, and how you resolved them Present and discuss interesting figures developed during exploration, ideally with the help of </a:t>
            </a:r>
            <a:r>
              <a:rPr lang="en-US" dirty="0" err="1"/>
              <a:t>Jupyter</a:t>
            </a:r>
            <a:r>
              <a:rPr lang="en-US" dirty="0"/>
              <a:t> Notebook</a:t>
            </a:r>
          </a:p>
        </p:txBody>
      </p:sp>
      <p:sp>
        <p:nvSpPr>
          <p:cNvPr id="4" name="Slide Number Placeholder 3"/>
          <p:cNvSpPr>
            <a:spLocks noGrp="1"/>
          </p:cNvSpPr>
          <p:nvPr>
            <p:ph type="sldNum" sz="quarter" idx="5"/>
          </p:nvPr>
        </p:nvSpPr>
        <p:spPr/>
        <p:txBody>
          <a:bodyPr/>
          <a:lstStyle/>
          <a:p>
            <a:fld id="{DDAEAA62-72D5-4C83-9561-04F544EB0C2D}" type="slidenum">
              <a:rPr lang="en-US" smtClean="0"/>
              <a:t>4</a:t>
            </a:fld>
            <a:endParaRPr lang="en-US"/>
          </a:p>
        </p:txBody>
      </p:sp>
    </p:spTree>
    <p:extLst>
      <p:ext uri="{BB962C8B-B14F-4D97-AF65-F5344CB8AC3E}">
        <p14:creationId xmlns:p14="http://schemas.microsoft.com/office/powerpoint/2010/main" val="3904413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steps you took to analyze the data and answer each question you asked in your proposal Present and discuss interesting figures developed during analysis, ideally with the help of </a:t>
            </a:r>
            <a:r>
              <a:rPr lang="en-US" dirty="0" err="1"/>
              <a:t>Jupyter</a:t>
            </a:r>
            <a:r>
              <a:rPr lang="en-US" dirty="0"/>
              <a:t> Notebook</a:t>
            </a:r>
          </a:p>
        </p:txBody>
      </p:sp>
      <p:sp>
        <p:nvSpPr>
          <p:cNvPr id="4" name="Slide Number Placeholder 3"/>
          <p:cNvSpPr>
            <a:spLocks noGrp="1"/>
          </p:cNvSpPr>
          <p:nvPr>
            <p:ph type="sldNum" sz="quarter" idx="5"/>
          </p:nvPr>
        </p:nvSpPr>
        <p:spPr/>
        <p:txBody>
          <a:bodyPr/>
          <a:lstStyle/>
          <a:p>
            <a:fld id="{DDAEAA62-72D5-4C83-9561-04F544EB0C2D}" type="slidenum">
              <a:rPr lang="en-US" smtClean="0"/>
              <a:t>7</a:t>
            </a:fld>
            <a:endParaRPr lang="en-US"/>
          </a:p>
        </p:txBody>
      </p:sp>
    </p:spTree>
    <p:extLst>
      <p:ext uri="{BB962C8B-B14F-4D97-AF65-F5344CB8AC3E}">
        <p14:creationId xmlns:p14="http://schemas.microsoft.com/office/powerpoint/2010/main" val="4029478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Bitcoin not as correlated as we may have thought</a:t>
            </a:r>
          </a:p>
        </p:txBody>
      </p:sp>
      <p:sp>
        <p:nvSpPr>
          <p:cNvPr id="4" name="Slide Number Placeholder 3"/>
          <p:cNvSpPr>
            <a:spLocks noGrp="1"/>
          </p:cNvSpPr>
          <p:nvPr>
            <p:ph type="sldNum" sz="quarter" idx="5"/>
          </p:nvPr>
        </p:nvSpPr>
        <p:spPr/>
        <p:txBody>
          <a:bodyPr/>
          <a:lstStyle/>
          <a:p>
            <a:fld id="{DDAEAA62-72D5-4C83-9561-04F544EB0C2D}" type="slidenum">
              <a:rPr lang="en-US" smtClean="0"/>
              <a:t>9</a:t>
            </a:fld>
            <a:endParaRPr lang="en-US"/>
          </a:p>
        </p:txBody>
      </p:sp>
    </p:spTree>
    <p:extLst>
      <p:ext uri="{BB962C8B-B14F-4D97-AF65-F5344CB8AC3E}">
        <p14:creationId xmlns:p14="http://schemas.microsoft.com/office/powerpoint/2010/main" val="3009215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Strongest correlation between Dow Price and comment count</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DAEAA62-72D5-4C83-9561-04F544EB0C2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8593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Strongest correlation between Dow Price and comment count</a:t>
            </a:r>
          </a:p>
        </p:txBody>
      </p:sp>
      <p:sp>
        <p:nvSpPr>
          <p:cNvPr id="4" name="Slide Number Placeholder 3"/>
          <p:cNvSpPr>
            <a:spLocks noGrp="1"/>
          </p:cNvSpPr>
          <p:nvPr>
            <p:ph type="sldNum" sz="quarter" idx="5"/>
          </p:nvPr>
        </p:nvSpPr>
        <p:spPr/>
        <p:txBody>
          <a:bodyPr/>
          <a:lstStyle/>
          <a:p>
            <a:fld id="{DDAEAA62-72D5-4C83-9561-04F544EB0C2D}" type="slidenum">
              <a:rPr lang="en-US" smtClean="0"/>
              <a:t>11</a:t>
            </a:fld>
            <a:endParaRPr lang="en-US"/>
          </a:p>
        </p:txBody>
      </p:sp>
    </p:spTree>
    <p:extLst>
      <p:ext uri="{BB962C8B-B14F-4D97-AF65-F5344CB8AC3E}">
        <p14:creationId xmlns:p14="http://schemas.microsoft.com/office/powerpoint/2010/main" val="190508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your findings. Did you find what you expected to find? If not, why not? What inferences or general conclusions can you draw from your analysis?</a:t>
            </a:r>
          </a:p>
        </p:txBody>
      </p:sp>
      <p:sp>
        <p:nvSpPr>
          <p:cNvPr id="4" name="Slide Number Placeholder 3"/>
          <p:cNvSpPr>
            <a:spLocks noGrp="1"/>
          </p:cNvSpPr>
          <p:nvPr>
            <p:ph type="sldNum" sz="quarter" idx="5"/>
          </p:nvPr>
        </p:nvSpPr>
        <p:spPr/>
        <p:txBody>
          <a:bodyPr/>
          <a:lstStyle/>
          <a:p>
            <a:fld id="{DDAEAA62-72D5-4C83-9561-04F544EB0C2D}" type="slidenum">
              <a:rPr lang="en-US" smtClean="0"/>
              <a:t>13</a:t>
            </a:fld>
            <a:endParaRPr lang="en-US"/>
          </a:p>
        </p:txBody>
      </p:sp>
    </p:spTree>
    <p:extLst>
      <p:ext uri="{BB962C8B-B14F-4D97-AF65-F5344CB8AC3E}">
        <p14:creationId xmlns:p14="http://schemas.microsoft.com/office/powerpoint/2010/main" val="1396660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Dow has less activity than NASDAQ (also higher price) – less fluctuation, more chatter, higher correlation?</a:t>
            </a:r>
          </a:p>
        </p:txBody>
      </p:sp>
      <p:sp>
        <p:nvSpPr>
          <p:cNvPr id="4" name="Slide Number Placeholder 3"/>
          <p:cNvSpPr>
            <a:spLocks noGrp="1"/>
          </p:cNvSpPr>
          <p:nvPr>
            <p:ph type="sldNum" sz="quarter" idx="5"/>
          </p:nvPr>
        </p:nvSpPr>
        <p:spPr/>
        <p:txBody>
          <a:bodyPr/>
          <a:lstStyle/>
          <a:p>
            <a:fld id="{DDAEAA62-72D5-4C83-9561-04F544EB0C2D}" type="slidenum">
              <a:rPr lang="en-US" smtClean="0"/>
              <a:t>14</a:t>
            </a:fld>
            <a:endParaRPr lang="en-US"/>
          </a:p>
        </p:txBody>
      </p:sp>
    </p:spTree>
    <p:extLst>
      <p:ext uri="{BB962C8B-B14F-4D97-AF65-F5344CB8AC3E}">
        <p14:creationId xmlns:p14="http://schemas.microsoft.com/office/powerpoint/2010/main" val="447651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15F6A62-06CA-4DB5-852B-E45D0C348D54}" type="datetimeFigureOut">
              <a:rPr lang="en-US" smtClean="0"/>
              <a:t>6/23/2021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78A479-9446-4FA7-B84E-B3815F1021B9}" type="slidenum">
              <a:rPr lang="en-US" smtClean="0"/>
              <a:t>‹#›</a:t>
            </a:fld>
            <a:endParaRPr lang="en-US"/>
          </a:p>
        </p:txBody>
      </p:sp>
    </p:spTree>
    <p:extLst>
      <p:ext uri="{BB962C8B-B14F-4D97-AF65-F5344CB8AC3E}">
        <p14:creationId xmlns:p14="http://schemas.microsoft.com/office/powerpoint/2010/main" val="3810231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5F6A62-06CA-4DB5-852B-E45D0C348D54}" type="datetimeFigureOut">
              <a:rPr lang="en-US" smtClean="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78A479-9446-4FA7-B84E-B3815F1021B9}" type="slidenum">
              <a:rPr lang="en-US" smtClean="0"/>
              <a:t>‹#›</a:t>
            </a:fld>
            <a:endParaRPr lang="en-US"/>
          </a:p>
        </p:txBody>
      </p:sp>
    </p:spTree>
    <p:extLst>
      <p:ext uri="{BB962C8B-B14F-4D97-AF65-F5344CB8AC3E}">
        <p14:creationId xmlns:p14="http://schemas.microsoft.com/office/powerpoint/2010/main" val="2529186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5F6A62-06CA-4DB5-852B-E45D0C348D54}" type="datetimeFigureOut">
              <a:rPr lang="en-US" smtClean="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78A479-9446-4FA7-B84E-B3815F1021B9}" type="slidenum">
              <a:rPr lang="en-US" smtClean="0"/>
              <a:t>‹#›</a:t>
            </a:fld>
            <a:endParaRPr lang="en-US"/>
          </a:p>
        </p:txBody>
      </p:sp>
    </p:spTree>
    <p:extLst>
      <p:ext uri="{BB962C8B-B14F-4D97-AF65-F5344CB8AC3E}">
        <p14:creationId xmlns:p14="http://schemas.microsoft.com/office/powerpoint/2010/main" val="2385563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5F6A62-06CA-4DB5-852B-E45D0C348D54}" type="datetimeFigureOut">
              <a:rPr lang="en-US" smtClean="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78A479-9446-4FA7-B84E-B3815F1021B9}"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2784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5F6A62-06CA-4DB5-852B-E45D0C348D54}" type="datetimeFigureOut">
              <a:rPr lang="en-US" smtClean="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78A479-9446-4FA7-B84E-B3815F1021B9}" type="slidenum">
              <a:rPr lang="en-US" smtClean="0"/>
              <a:t>‹#›</a:t>
            </a:fld>
            <a:endParaRPr lang="en-US"/>
          </a:p>
        </p:txBody>
      </p:sp>
    </p:spTree>
    <p:extLst>
      <p:ext uri="{BB962C8B-B14F-4D97-AF65-F5344CB8AC3E}">
        <p14:creationId xmlns:p14="http://schemas.microsoft.com/office/powerpoint/2010/main" val="2972372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5F6A62-06CA-4DB5-852B-E45D0C348D54}" type="datetimeFigureOut">
              <a:rPr lang="en-US" smtClean="0"/>
              <a:t>6/23/2021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78A479-9446-4FA7-B84E-B3815F1021B9}" type="slidenum">
              <a:rPr lang="en-US" smtClean="0"/>
              <a:t>‹#›</a:t>
            </a:fld>
            <a:endParaRPr lang="en-US"/>
          </a:p>
        </p:txBody>
      </p:sp>
    </p:spTree>
    <p:extLst>
      <p:ext uri="{BB962C8B-B14F-4D97-AF65-F5344CB8AC3E}">
        <p14:creationId xmlns:p14="http://schemas.microsoft.com/office/powerpoint/2010/main" val="12792507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5F6A62-06CA-4DB5-852B-E45D0C348D54}" type="datetimeFigureOut">
              <a:rPr lang="en-US" smtClean="0"/>
              <a:t>6/23/2021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78A479-9446-4FA7-B84E-B3815F1021B9}" type="slidenum">
              <a:rPr lang="en-US" smtClean="0"/>
              <a:t>‹#›</a:t>
            </a:fld>
            <a:endParaRPr lang="en-US"/>
          </a:p>
        </p:txBody>
      </p:sp>
    </p:spTree>
    <p:extLst>
      <p:ext uri="{BB962C8B-B14F-4D97-AF65-F5344CB8AC3E}">
        <p14:creationId xmlns:p14="http://schemas.microsoft.com/office/powerpoint/2010/main" val="2927241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5F6A62-06CA-4DB5-852B-E45D0C348D54}" type="datetimeFigureOut">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78A479-9446-4FA7-B84E-B3815F1021B9}" type="slidenum">
              <a:rPr lang="en-US" smtClean="0"/>
              <a:t>‹#›</a:t>
            </a:fld>
            <a:endParaRPr lang="en-US"/>
          </a:p>
        </p:txBody>
      </p:sp>
    </p:spTree>
    <p:extLst>
      <p:ext uri="{BB962C8B-B14F-4D97-AF65-F5344CB8AC3E}">
        <p14:creationId xmlns:p14="http://schemas.microsoft.com/office/powerpoint/2010/main" val="2742449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5F6A62-06CA-4DB5-852B-E45D0C348D54}" type="datetimeFigureOut">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78A479-9446-4FA7-B84E-B3815F1021B9}" type="slidenum">
              <a:rPr lang="en-US" smtClean="0"/>
              <a:t>‹#›</a:t>
            </a:fld>
            <a:endParaRPr lang="en-US"/>
          </a:p>
        </p:txBody>
      </p:sp>
    </p:spTree>
    <p:extLst>
      <p:ext uri="{BB962C8B-B14F-4D97-AF65-F5344CB8AC3E}">
        <p14:creationId xmlns:p14="http://schemas.microsoft.com/office/powerpoint/2010/main" val="3999860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5F6A62-06CA-4DB5-852B-E45D0C348D54}" type="datetimeFigureOut">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78A479-9446-4FA7-B84E-B3815F1021B9}" type="slidenum">
              <a:rPr lang="en-US" smtClean="0"/>
              <a:t>‹#›</a:t>
            </a:fld>
            <a:endParaRPr lang="en-US"/>
          </a:p>
        </p:txBody>
      </p:sp>
    </p:spTree>
    <p:extLst>
      <p:ext uri="{BB962C8B-B14F-4D97-AF65-F5344CB8AC3E}">
        <p14:creationId xmlns:p14="http://schemas.microsoft.com/office/powerpoint/2010/main" val="2332258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5F6A62-06CA-4DB5-852B-E45D0C348D54}" type="datetimeFigureOut">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78A479-9446-4FA7-B84E-B3815F1021B9}" type="slidenum">
              <a:rPr lang="en-US" smtClean="0"/>
              <a:t>‹#›</a:t>
            </a:fld>
            <a:endParaRPr lang="en-US"/>
          </a:p>
        </p:txBody>
      </p:sp>
    </p:spTree>
    <p:extLst>
      <p:ext uri="{BB962C8B-B14F-4D97-AF65-F5344CB8AC3E}">
        <p14:creationId xmlns:p14="http://schemas.microsoft.com/office/powerpoint/2010/main" val="53341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5F6A62-06CA-4DB5-852B-E45D0C348D54}" type="datetimeFigureOut">
              <a:rPr lang="en-US" smtClean="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78A479-9446-4FA7-B84E-B3815F1021B9}" type="slidenum">
              <a:rPr lang="en-US" smtClean="0"/>
              <a:t>‹#›</a:t>
            </a:fld>
            <a:endParaRPr lang="en-US"/>
          </a:p>
        </p:txBody>
      </p:sp>
    </p:spTree>
    <p:extLst>
      <p:ext uri="{BB962C8B-B14F-4D97-AF65-F5344CB8AC3E}">
        <p14:creationId xmlns:p14="http://schemas.microsoft.com/office/powerpoint/2010/main" val="3568560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5F6A62-06CA-4DB5-852B-E45D0C348D54}" type="datetimeFigureOut">
              <a:rPr lang="en-US" smtClean="0"/>
              <a:t>6/23/2021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78A479-9446-4FA7-B84E-B3815F1021B9}" type="slidenum">
              <a:rPr lang="en-US" smtClean="0"/>
              <a:t>‹#›</a:t>
            </a:fld>
            <a:endParaRPr lang="en-US"/>
          </a:p>
        </p:txBody>
      </p:sp>
    </p:spTree>
    <p:extLst>
      <p:ext uri="{BB962C8B-B14F-4D97-AF65-F5344CB8AC3E}">
        <p14:creationId xmlns:p14="http://schemas.microsoft.com/office/powerpoint/2010/main" val="4066725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5F6A62-06CA-4DB5-852B-E45D0C348D54}" type="datetimeFigureOut">
              <a:rPr lang="en-US" smtClean="0"/>
              <a:t>6/23/2021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78A479-9446-4FA7-B84E-B3815F1021B9}" type="slidenum">
              <a:rPr lang="en-US" smtClean="0"/>
              <a:t>‹#›</a:t>
            </a:fld>
            <a:endParaRPr lang="en-US"/>
          </a:p>
        </p:txBody>
      </p:sp>
    </p:spTree>
    <p:extLst>
      <p:ext uri="{BB962C8B-B14F-4D97-AF65-F5344CB8AC3E}">
        <p14:creationId xmlns:p14="http://schemas.microsoft.com/office/powerpoint/2010/main" val="1398664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5F6A62-06CA-4DB5-852B-E45D0C348D54}" type="datetimeFigureOut">
              <a:rPr lang="en-US" smtClean="0"/>
              <a:t>6/23/2021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78A479-9446-4FA7-B84E-B3815F1021B9}" type="slidenum">
              <a:rPr lang="en-US" smtClean="0"/>
              <a:t>‹#›</a:t>
            </a:fld>
            <a:endParaRPr lang="en-US"/>
          </a:p>
        </p:txBody>
      </p:sp>
    </p:spTree>
    <p:extLst>
      <p:ext uri="{BB962C8B-B14F-4D97-AF65-F5344CB8AC3E}">
        <p14:creationId xmlns:p14="http://schemas.microsoft.com/office/powerpoint/2010/main" val="4088463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5F6A62-06CA-4DB5-852B-E45D0C348D54}" type="datetimeFigureOut">
              <a:rPr lang="en-US" smtClean="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78A479-9446-4FA7-B84E-B3815F1021B9}" type="slidenum">
              <a:rPr lang="en-US" smtClean="0"/>
              <a:t>‹#›</a:t>
            </a:fld>
            <a:endParaRPr lang="en-US"/>
          </a:p>
        </p:txBody>
      </p:sp>
    </p:spTree>
    <p:extLst>
      <p:ext uri="{BB962C8B-B14F-4D97-AF65-F5344CB8AC3E}">
        <p14:creationId xmlns:p14="http://schemas.microsoft.com/office/powerpoint/2010/main" val="3484714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5F6A62-06CA-4DB5-852B-E45D0C348D54}" type="datetimeFigureOut">
              <a:rPr lang="en-US" smtClean="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78A479-9446-4FA7-B84E-B3815F1021B9}" type="slidenum">
              <a:rPr lang="en-US" smtClean="0"/>
              <a:t>‹#›</a:t>
            </a:fld>
            <a:endParaRPr lang="en-US"/>
          </a:p>
        </p:txBody>
      </p:sp>
    </p:spTree>
    <p:extLst>
      <p:ext uri="{BB962C8B-B14F-4D97-AF65-F5344CB8AC3E}">
        <p14:creationId xmlns:p14="http://schemas.microsoft.com/office/powerpoint/2010/main" val="1456365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5F6A62-06CA-4DB5-852B-E45D0C348D54}" type="datetimeFigureOut">
              <a:rPr lang="en-US" smtClean="0"/>
              <a:t>6/23/2021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C578A479-9446-4FA7-B84E-B3815F1021B9}" type="slidenum">
              <a:rPr lang="en-US" smtClean="0"/>
              <a:t>‹#›</a:t>
            </a:fld>
            <a:endParaRPr lang="en-US"/>
          </a:p>
        </p:txBody>
      </p:sp>
    </p:spTree>
    <p:extLst>
      <p:ext uri="{BB962C8B-B14F-4D97-AF65-F5344CB8AC3E}">
        <p14:creationId xmlns:p14="http://schemas.microsoft.com/office/powerpoint/2010/main" val="4012872326"/>
      </p:ext>
    </p:extLst>
  </p:cSld>
  <p:clrMap bg1="dk1" tx1="lt1" bg2="dk2" tx2="lt2" accent1="accent1" accent2="accent2" accent3="accent3" accent4="accent4" accent5="accent5" accent6="accent6" hlink="hlink" folHlink="folHlink"/>
  <p:sldLayoutIdLst>
    <p:sldLayoutId id="2147484000" r:id="rId1"/>
    <p:sldLayoutId id="2147484001" r:id="rId2"/>
    <p:sldLayoutId id="2147484002" r:id="rId3"/>
    <p:sldLayoutId id="2147484003" r:id="rId4"/>
    <p:sldLayoutId id="2147484004" r:id="rId5"/>
    <p:sldLayoutId id="2147484005" r:id="rId6"/>
    <p:sldLayoutId id="2147484006" r:id="rId7"/>
    <p:sldLayoutId id="2147484007" r:id="rId8"/>
    <p:sldLayoutId id="2147484008" r:id="rId9"/>
    <p:sldLayoutId id="2147484009" r:id="rId10"/>
    <p:sldLayoutId id="2147484010" r:id="rId11"/>
    <p:sldLayoutId id="2147484011" r:id="rId12"/>
    <p:sldLayoutId id="2147484012" r:id="rId13"/>
    <p:sldLayoutId id="2147484013" r:id="rId14"/>
    <p:sldLayoutId id="2147484014" r:id="rId15"/>
    <p:sldLayoutId id="2147484015" r:id="rId16"/>
    <p:sldLayoutId id="2147484016"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Working/Working_Scripts/cryptocurrencis.ipynb"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hyperlink" Target="../Working/Working_Scripts/statistics_with_plots.ipynb"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3_cleaning_and_analysis_narrowing.ipynb"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2_data_acquisition_presentation.ipynb"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2DC0D56-2145-4CB8-979D-ADF8E921A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272BB16D-1B1A-4782-92FD-2CF21910D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26429"/>
            <a:ext cx="12192000" cy="2231571"/>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80E677-4174-42B3-89FA-DB584F0D4237}"/>
              </a:ext>
            </a:extLst>
          </p:cNvPr>
          <p:cNvSpPr>
            <a:spLocks noGrp="1"/>
          </p:cNvSpPr>
          <p:nvPr>
            <p:ph type="ctrTitle"/>
          </p:nvPr>
        </p:nvSpPr>
        <p:spPr>
          <a:xfrm>
            <a:off x="838200" y="4963886"/>
            <a:ext cx="10515600" cy="1141632"/>
          </a:xfrm>
        </p:spPr>
        <p:txBody>
          <a:bodyPr wrap="square">
            <a:noAutofit/>
          </a:bodyPr>
          <a:lstStyle/>
          <a:p>
            <a:r>
              <a:rPr lang="en-US" sz="8800" b="1" dirty="0">
                <a:solidFill>
                  <a:schemeClr val="tx1"/>
                </a:solidFill>
              </a:rPr>
              <a:t>Cryptocurrencies</a:t>
            </a:r>
          </a:p>
        </p:txBody>
      </p:sp>
      <p:sp>
        <p:nvSpPr>
          <p:cNvPr id="3" name="Subtitle 2">
            <a:extLst>
              <a:ext uri="{FF2B5EF4-FFF2-40B4-BE49-F238E27FC236}">
                <a16:creationId xmlns:a16="http://schemas.microsoft.com/office/drawing/2014/main" id="{72C226EB-C488-4CB7-BDDA-40749CB41F6C}"/>
              </a:ext>
            </a:extLst>
          </p:cNvPr>
          <p:cNvSpPr>
            <a:spLocks noGrp="1"/>
          </p:cNvSpPr>
          <p:nvPr>
            <p:ph type="subTitle" idx="1"/>
          </p:nvPr>
        </p:nvSpPr>
        <p:spPr>
          <a:xfrm>
            <a:off x="0" y="0"/>
            <a:ext cx="12192000" cy="4320209"/>
          </a:xfrm>
          <a:solidFill>
            <a:schemeClr val="tx1"/>
          </a:solidFill>
        </p:spPr>
        <p:txBody>
          <a:bodyPr>
            <a:normAutofit/>
          </a:bodyPr>
          <a:lstStyle/>
          <a:p>
            <a:r>
              <a:rPr lang="en-US" dirty="0">
                <a:solidFill>
                  <a:srgbClr val="262626"/>
                </a:solidFill>
              </a:rPr>
              <a:t>Group Members: </a:t>
            </a:r>
          </a:p>
          <a:p>
            <a:r>
              <a:rPr lang="en-US" dirty="0">
                <a:solidFill>
                  <a:srgbClr val="262626"/>
                </a:solidFill>
              </a:rPr>
              <a:t>Terrell Bradford and Ashleigh DeVito</a:t>
            </a:r>
          </a:p>
        </p:txBody>
      </p:sp>
    </p:spTree>
    <p:extLst>
      <p:ext uri="{BB962C8B-B14F-4D97-AF65-F5344CB8AC3E}">
        <p14:creationId xmlns:p14="http://schemas.microsoft.com/office/powerpoint/2010/main" val="3477422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2DC0D56-2145-4CB8-979D-ADF8E921A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useBgFill="1">
        <p:nvSpPr>
          <p:cNvPr id="10" name="Rectangle 9">
            <a:extLst>
              <a:ext uri="{FF2B5EF4-FFF2-40B4-BE49-F238E27FC236}">
                <a16:creationId xmlns:a16="http://schemas.microsoft.com/office/drawing/2014/main" id="{272BB16D-1B1A-4782-92FD-2CF21910D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26429"/>
            <a:ext cx="12192000" cy="2231571"/>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7" name="Subtitle 2">
            <a:extLst>
              <a:ext uri="{FF2B5EF4-FFF2-40B4-BE49-F238E27FC236}">
                <a16:creationId xmlns:a16="http://schemas.microsoft.com/office/drawing/2014/main" id="{B16B0C0A-F24E-4651-8509-511AD485412C}"/>
              </a:ext>
            </a:extLst>
          </p:cNvPr>
          <p:cNvSpPr txBox="1">
            <a:spLocks/>
          </p:cNvSpPr>
          <p:nvPr/>
        </p:nvSpPr>
        <p:spPr>
          <a:xfrm>
            <a:off x="0" y="0"/>
            <a:ext cx="12192000" cy="4296339"/>
          </a:xfrm>
          <a:prstGeom prst="rect">
            <a:avLst/>
          </a:prstGeom>
          <a:solidFill>
            <a:schemeClr val="tx1"/>
          </a:solidFill>
        </p:spPr>
        <p:txBody>
          <a:bodyPr vert="horz" lIns="91440" tIns="45720" rIns="91440" bIns="45720" rtlCol="0" anchor="b">
            <a:normAutofit/>
          </a:bodyPr>
          <a:lstStyle>
            <a:lvl1pPr indent="0" algn="r" defTabSz="914400">
              <a:lnSpc>
                <a:spcPct val="90000"/>
              </a:lnSpc>
              <a:spcBef>
                <a:spcPts val="1000"/>
              </a:spcBef>
              <a:buFont typeface="Arial" panose="020B0604020202020204" pitchFamily="34" charset="0"/>
              <a:buNone/>
              <a:defRPr sz="3200" b="0">
                <a:solidFill>
                  <a:schemeClr val="tx2"/>
                </a:solidFill>
                <a:latin typeface="+mj-lt"/>
              </a:defRPr>
            </a:lvl1pPr>
            <a:lvl2pPr indent="0" algn="ctr" defTabSz="914400">
              <a:lnSpc>
                <a:spcPct val="90000"/>
              </a:lnSpc>
              <a:spcBef>
                <a:spcPts val="500"/>
              </a:spcBef>
              <a:buFont typeface="Arial" panose="020B0604020202020204" pitchFamily="34" charset="0"/>
              <a:buNone/>
              <a:defRPr sz="2000">
                <a:gradFill>
                  <a:gsLst>
                    <a:gs pos="34000">
                      <a:schemeClr val="tx1">
                        <a:lumMod val="93000"/>
                      </a:schemeClr>
                    </a:gs>
                    <a:gs pos="0">
                      <a:schemeClr val="bg1">
                        <a:lumMod val="25000"/>
                        <a:lumOff val="75000"/>
                      </a:schemeClr>
                    </a:gs>
                    <a:gs pos="100000">
                      <a:schemeClr val="tx2">
                        <a:lumMod val="0"/>
                        <a:lumOff val="100000"/>
                      </a:schemeClr>
                    </a:gs>
                  </a:gsLst>
                  <a:lin ang="4800000" scaled="0"/>
                </a:gradFill>
              </a:defRPr>
            </a:lvl2pPr>
            <a:lvl3pPr indent="0" algn="ctr" defTabSz="914400">
              <a:lnSpc>
                <a:spcPct val="90000"/>
              </a:lnSpc>
              <a:spcBef>
                <a:spcPts val="500"/>
              </a:spcBef>
              <a:buFont typeface="Arial" panose="020B0604020202020204" pitchFamily="34" charset="0"/>
              <a:buNone/>
              <a:defRPr>
                <a:gradFill>
                  <a:gsLst>
                    <a:gs pos="34000">
                      <a:schemeClr val="tx1">
                        <a:lumMod val="93000"/>
                      </a:schemeClr>
                    </a:gs>
                    <a:gs pos="0">
                      <a:schemeClr val="bg1">
                        <a:lumMod val="25000"/>
                        <a:lumOff val="75000"/>
                      </a:schemeClr>
                    </a:gs>
                    <a:gs pos="100000">
                      <a:schemeClr val="tx2">
                        <a:lumMod val="0"/>
                        <a:lumOff val="100000"/>
                      </a:schemeClr>
                    </a:gs>
                  </a:gsLst>
                  <a:lin ang="4800000" scaled="0"/>
                </a:gradFill>
              </a:defRPr>
            </a:lvl3pPr>
            <a:lvl4pPr indent="0" algn="ctr" defTabSz="914400">
              <a:lnSpc>
                <a:spcPct val="90000"/>
              </a:lnSpc>
              <a:spcBef>
                <a:spcPts val="500"/>
              </a:spcBef>
              <a:buFont typeface="Arial" panose="020B0604020202020204" pitchFamily="34" charset="0"/>
              <a:buNone/>
              <a:defRPr sz="1600">
                <a:gradFill>
                  <a:gsLst>
                    <a:gs pos="34000">
                      <a:schemeClr val="tx1">
                        <a:lumMod val="93000"/>
                      </a:schemeClr>
                    </a:gs>
                    <a:gs pos="0">
                      <a:schemeClr val="bg1">
                        <a:lumMod val="25000"/>
                        <a:lumOff val="75000"/>
                      </a:schemeClr>
                    </a:gs>
                    <a:gs pos="100000">
                      <a:schemeClr val="tx2">
                        <a:lumMod val="0"/>
                        <a:lumOff val="100000"/>
                      </a:schemeClr>
                    </a:gs>
                  </a:gsLst>
                  <a:lin ang="4800000" scaled="0"/>
                </a:gradFill>
              </a:defRPr>
            </a:lvl4pPr>
            <a:lvl5pPr indent="0" algn="ctr" defTabSz="914400">
              <a:lnSpc>
                <a:spcPct val="90000"/>
              </a:lnSpc>
              <a:spcBef>
                <a:spcPts val="500"/>
              </a:spcBef>
              <a:buFont typeface="Arial" panose="020B0604020202020204" pitchFamily="34" charset="0"/>
              <a:buNone/>
              <a:defRPr sz="1600">
                <a:gradFill>
                  <a:gsLst>
                    <a:gs pos="34000">
                      <a:schemeClr val="tx1">
                        <a:lumMod val="93000"/>
                      </a:schemeClr>
                    </a:gs>
                    <a:gs pos="0">
                      <a:schemeClr val="bg1">
                        <a:lumMod val="25000"/>
                        <a:lumOff val="75000"/>
                      </a:schemeClr>
                    </a:gs>
                    <a:gs pos="100000">
                      <a:schemeClr val="tx2">
                        <a:lumMod val="0"/>
                        <a:lumOff val="100000"/>
                      </a:schemeClr>
                    </a:gs>
                  </a:gsLst>
                  <a:lin ang="4800000" scaled="0"/>
                </a:gradFill>
              </a:defRPr>
            </a:lvl5pPr>
            <a:lvl6pPr indent="0" algn="ctr" defTabSz="914400">
              <a:lnSpc>
                <a:spcPct val="90000"/>
              </a:lnSpc>
              <a:spcBef>
                <a:spcPts val="500"/>
              </a:spcBef>
              <a:buFont typeface="Arial" panose="020B0604020202020204" pitchFamily="34" charset="0"/>
              <a:buNone/>
              <a:defRPr sz="1600"/>
            </a:lvl6pPr>
            <a:lvl7pPr indent="0" algn="ctr" defTabSz="914400">
              <a:lnSpc>
                <a:spcPct val="90000"/>
              </a:lnSpc>
              <a:spcBef>
                <a:spcPts val="500"/>
              </a:spcBef>
              <a:buFont typeface="Arial" panose="020B0604020202020204" pitchFamily="34" charset="0"/>
              <a:buNone/>
              <a:defRPr sz="1600"/>
            </a:lvl7pPr>
            <a:lvl8pPr indent="0" algn="ctr" defTabSz="914400">
              <a:lnSpc>
                <a:spcPct val="90000"/>
              </a:lnSpc>
              <a:spcBef>
                <a:spcPts val="500"/>
              </a:spcBef>
              <a:buFont typeface="Arial" panose="020B0604020202020204" pitchFamily="34" charset="0"/>
              <a:buNone/>
              <a:defRPr sz="1600"/>
            </a:lvl8pPr>
            <a:lvl9pPr indent="0" algn="ctr" defTabSz="914400">
              <a:lnSpc>
                <a:spcPct val="90000"/>
              </a:lnSpc>
              <a:spcBef>
                <a:spcPts val="500"/>
              </a:spcBef>
              <a:buFont typeface="Arial" panose="020B0604020202020204" pitchFamily="34" charset="0"/>
              <a:buNone/>
              <a:defRPr sz="1600"/>
            </a:lvl9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3200" b="0" i="0" u="none" strike="noStrike" kern="1200" cap="none" spc="0" normalizeH="0" baseline="0" noProof="0" dirty="0">
              <a:ln>
                <a:noFill/>
              </a:ln>
              <a:solidFill>
                <a:srgbClr val="94D7E4"/>
              </a:solidFill>
              <a:effectLst/>
              <a:uLnTx/>
              <a:uFillTx/>
              <a:latin typeface="Corbel" panose="020B0503020204020204"/>
              <a:ea typeface="+mn-ea"/>
              <a:cs typeface="+mn-cs"/>
            </a:endParaRPr>
          </a:p>
        </p:txBody>
      </p:sp>
      <p:sp>
        <p:nvSpPr>
          <p:cNvPr id="4" name="Title 3">
            <a:extLst>
              <a:ext uri="{FF2B5EF4-FFF2-40B4-BE49-F238E27FC236}">
                <a16:creationId xmlns:a16="http://schemas.microsoft.com/office/drawing/2014/main" id="{1D48554E-3CA1-48CC-9F0E-5B2D6FB44061}"/>
              </a:ext>
            </a:extLst>
          </p:cNvPr>
          <p:cNvSpPr>
            <a:spLocks noGrp="1"/>
          </p:cNvSpPr>
          <p:nvPr>
            <p:ph type="title"/>
          </p:nvPr>
        </p:nvSpPr>
        <p:spPr/>
        <p:txBody>
          <a:bodyPr/>
          <a:lstStyle/>
          <a:p>
            <a:endParaRPr lang="en-US"/>
          </a:p>
        </p:txBody>
      </p:sp>
      <p:pic>
        <p:nvPicPr>
          <p:cNvPr id="11" name="Picture 10" descr="Chart, line chart, histogram&#10;&#10;Description automatically generated">
            <a:extLst>
              <a:ext uri="{FF2B5EF4-FFF2-40B4-BE49-F238E27FC236}">
                <a16:creationId xmlns:a16="http://schemas.microsoft.com/office/drawing/2014/main" id="{7860EB63-181A-4004-ADEC-881456A7E813}"/>
              </a:ext>
            </a:extLst>
          </p:cNvPr>
          <p:cNvPicPr>
            <a:picLocks noChangeAspect="1"/>
          </p:cNvPicPr>
          <p:nvPr/>
        </p:nvPicPr>
        <p:blipFill rotWithShape="1">
          <a:blip r:embed="rId3">
            <a:extLst>
              <a:ext uri="{28A0092B-C50C-407E-A947-70E740481C1C}">
                <a14:useLocalDpi xmlns:a14="http://schemas.microsoft.com/office/drawing/2010/main" val="0"/>
              </a:ext>
            </a:extLst>
          </a:blip>
          <a:srcRect l="7708" t="5625" r="5416" b="1563"/>
          <a:stretch/>
        </p:blipFill>
        <p:spPr>
          <a:xfrm>
            <a:off x="228599" y="0"/>
            <a:ext cx="11734801" cy="4178940"/>
          </a:xfrm>
          <a:prstGeom prst="rect">
            <a:avLst/>
          </a:prstGeom>
        </p:spPr>
      </p:pic>
      <p:sp>
        <p:nvSpPr>
          <p:cNvPr id="14" name="Title 1">
            <a:extLst>
              <a:ext uri="{FF2B5EF4-FFF2-40B4-BE49-F238E27FC236}">
                <a16:creationId xmlns:a16="http://schemas.microsoft.com/office/drawing/2014/main" id="{2851E883-9962-4D98-B370-52EE1E381012}"/>
              </a:ext>
            </a:extLst>
          </p:cNvPr>
          <p:cNvSpPr txBox="1">
            <a:spLocks/>
          </p:cNvSpPr>
          <p:nvPr/>
        </p:nvSpPr>
        <p:spPr>
          <a:xfrm>
            <a:off x="838200" y="6151002"/>
            <a:ext cx="10515600" cy="1141632"/>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r"/>
            <a:r>
              <a:rPr lang="en-US" sz="4400" spc="-300">
                <a:solidFill>
                  <a:schemeClr val="tx1"/>
                </a:solidFill>
                <a:effectLst>
                  <a:outerShdw blurRad="469900" dist="342900" dir="5400000" sy="-20000" rotWithShape="0">
                    <a:prstClr val="black">
                      <a:alpha val="66000"/>
                    </a:prstClr>
                  </a:outerShdw>
                </a:effectLst>
              </a:rPr>
              <a:t>Strongest correlation</a:t>
            </a:r>
            <a:endParaRPr lang="en-US" sz="4400" spc="-300" dirty="0">
              <a:solidFill>
                <a:schemeClr val="tx1"/>
              </a:solidFill>
              <a:effectLst>
                <a:outerShdw blurRad="469900" dist="342900" dir="5400000" sy="-20000" rotWithShape="0">
                  <a:prstClr val="black">
                    <a:alpha val="66000"/>
                  </a:prstClr>
                </a:outerShdw>
              </a:effectLst>
            </a:endParaRPr>
          </a:p>
        </p:txBody>
      </p:sp>
    </p:spTree>
    <p:extLst>
      <p:ext uri="{BB962C8B-B14F-4D97-AF65-F5344CB8AC3E}">
        <p14:creationId xmlns:p14="http://schemas.microsoft.com/office/powerpoint/2010/main" val="1681641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2DC0D56-2145-4CB8-979D-ADF8E921A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272BB16D-1B1A-4782-92FD-2CF21910D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26429"/>
            <a:ext cx="12192000" cy="2231571"/>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EDC5F9-4247-4811-AD8A-D73A13412E4F}"/>
              </a:ext>
            </a:extLst>
          </p:cNvPr>
          <p:cNvSpPr>
            <a:spLocks noGrp="1"/>
          </p:cNvSpPr>
          <p:nvPr>
            <p:ph type="title"/>
          </p:nvPr>
        </p:nvSpPr>
        <p:spPr>
          <a:xfrm>
            <a:off x="8224936" y="4770071"/>
            <a:ext cx="1743269" cy="1141632"/>
          </a:xfrm>
        </p:spPr>
        <p:txBody>
          <a:bodyPr vert="horz" wrap="square" lIns="91440" tIns="45720" rIns="91440" bIns="45720" rtlCol="0" anchor="t">
            <a:normAutofit fontScale="90000"/>
          </a:bodyPr>
          <a:lstStyle/>
          <a:p>
            <a:pPr algn="r"/>
            <a:r>
              <a:rPr lang="en-US" sz="4400" spc="-300" dirty="0">
                <a:solidFill>
                  <a:schemeClr val="tx1"/>
                </a:solidFill>
                <a:effectLst>
                  <a:outerShdw blurRad="469900" dist="342900" dir="5400000" sy="-20000" rotWithShape="0">
                    <a:prstClr val="black">
                      <a:alpha val="66000"/>
                    </a:prstClr>
                  </a:outerShdw>
                </a:effectLst>
              </a:rPr>
              <a:t>r  =.8208  </a:t>
            </a:r>
          </a:p>
        </p:txBody>
      </p:sp>
      <p:sp>
        <p:nvSpPr>
          <p:cNvPr id="7" name="Subtitle 2">
            <a:extLst>
              <a:ext uri="{FF2B5EF4-FFF2-40B4-BE49-F238E27FC236}">
                <a16:creationId xmlns:a16="http://schemas.microsoft.com/office/drawing/2014/main" id="{B16B0C0A-F24E-4651-8509-511AD485412C}"/>
              </a:ext>
            </a:extLst>
          </p:cNvPr>
          <p:cNvSpPr txBox="1">
            <a:spLocks/>
          </p:cNvSpPr>
          <p:nvPr/>
        </p:nvSpPr>
        <p:spPr>
          <a:xfrm>
            <a:off x="0" y="0"/>
            <a:ext cx="12192000" cy="4296339"/>
          </a:xfrm>
          <a:prstGeom prst="rect">
            <a:avLst/>
          </a:prstGeom>
          <a:solidFill>
            <a:schemeClr val="tx1"/>
          </a:solidFill>
        </p:spPr>
        <p:txBody>
          <a:bodyPr vert="horz" lIns="91440" tIns="45720" rIns="91440" bIns="45720" rtlCol="0" anchor="b">
            <a:normAutofit/>
          </a:bodyPr>
          <a:lstStyle>
            <a:lvl1pPr indent="0" algn="r" defTabSz="914400">
              <a:lnSpc>
                <a:spcPct val="90000"/>
              </a:lnSpc>
              <a:spcBef>
                <a:spcPts val="1000"/>
              </a:spcBef>
              <a:buFont typeface="Arial" panose="020B0604020202020204" pitchFamily="34" charset="0"/>
              <a:buNone/>
              <a:defRPr sz="3200" b="0">
                <a:solidFill>
                  <a:schemeClr val="tx2"/>
                </a:solidFill>
                <a:latin typeface="+mj-lt"/>
              </a:defRPr>
            </a:lvl1pPr>
            <a:lvl2pPr indent="0" algn="ctr" defTabSz="914400">
              <a:lnSpc>
                <a:spcPct val="90000"/>
              </a:lnSpc>
              <a:spcBef>
                <a:spcPts val="500"/>
              </a:spcBef>
              <a:buFont typeface="Arial" panose="020B0604020202020204" pitchFamily="34" charset="0"/>
              <a:buNone/>
              <a:defRPr sz="2000">
                <a:gradFill>
                  <a:gsLst>
                    <a:gs pos="34000">
                      <a:schemeClr val="tx1">
                        <a:lumMod val="93000"/>
                      </a:schemeClr>
                    </a:gs>
                    <a:gs pos="0">
                      <a:schemeClr val="bg1">
                        <a:lumMod val="25000"/>
                        <a:lumOff val="75000"/>
                      </a:schemeClr>
                    </a:gs>
                    <a:gs pos="100000">
                      <a:schemeClr val="tx2">
                        <a:lumMod val="0"/>
                        <a:lumOff val="100000"/>
                      </a:schemeClr>
                    </a:gs>
                  </a:gsLst>
                  <a:lin ang="4800000" scaled="0"/>
                </a:gradFill>
              </a:defRPr>
            </a:lvl2pPr>
            <a:lvl3pPr indent="0" algn="ctr" defTabSz="914400">
              <a:lnSpc>
                <a:spcPct val="90000"/>
              </a:lnSpc>
              <a:spcBef>
                <a:spcPts val="500"/>
              </a:spcBef>
              <a:buFont typeface="Arial" panose="020B0604020202020204" pitchFamily="34" charset="0"/>
              <a:buNone/>
              <a:defRPr>
                <a:gradFill>
                  <a:gsLst>
                    <a:gs pos="34000">
                      <a:schemeClr val="tx1">
                        <a:lumMod val="93000"/>
                      </a:schemeClr>
                    </a:gs>
                    <a:gs pos="0">
                      <a:schemeClr val="bg1">
                        <a:lumMod val="25000"/>
                        <a:lumOff val="75000"/>
                      </a:schemeClr>
                    </a:gs>
                    <a:gs pos="100000">
                      <a:schemeClr val="tx2">
                        <a:lumMod val="0"/>
                        <a:lumOff val="100000"/>
                      </a:schemeClr>
                    </a:gs>
                  </a:gsLst>
                  <a:lin ang="4800000" scaled="0"/>
                </a:gradFill>
              </a:defRPr>
            </a:lvl3pPr>
            <a:lvl4pPr indent="0" algn="ctr" defTabSz="914400">
              <a:lnSpc>
                <a:spcPct val="90000"/>
              </a:lnSpc>
              <a:spcBef>
                <a:spcPts val="500"/>
              </a:spcBef>
              <a:buFont typeface="Arial" panose="020B0604020202020204" pitchFamily="34" charset="0"/>
              <a:buNone/>
              <a:defRPr sz="1600">
                <a:gradFill>
                  <a:gsLst>
                    <a:gs pos="34000">
                      <a:schemeClr val="tx1">
                        <a:lumMod val="93000"/>
                      </a:schemeClr>
                    </a:gs>
                    <a:gs pos="0">
                      <a:schemeClr val="bg1">
                        <a:lumMod val="25000"/>
                        <a:lumOff val="75000"/>
                      </a:schemeClr>
                    </a:gs>
                    <a:gs pos="100000">
                      <a:schemeClr val="tx2">
                        <a:lumMod val="0"/>
                        <a:lumOff val="100000"/>
                      </a:schemeClr>
                    </a:gs>
                  </a:gsLst>
                  <a:lin ang="4800000" scaled="0"/>
                </a:gradFill>
              </a:defRPr>
            </a:lvl4pPr>
            <a:lvl5pPr indent="0" algn="ctr" defTabSz="914400">
              <a:lnSpc>
                <a:spcPct val="90000"/>
              </a:lnSpc>
              <a:spcBef>
                <a:spcPts val="500"/>
              </a:spcBef>
              <a:buFont typeface="Arial" panose="020B0604020202020204" pitchFamily="34" charset="0"/>
              <a:buNone/>
              <a:defRPr sz="1600">
                <a:gradFill>
                  <a:gsLst>
                    <a:gs pos="34000">
                      <a:schemeClr val="tx1">
                        <a:lumMod val="93000"/>
                      </a:schemeClr>
                    </a:gs>
                    <a:gs pos="0">
                      <a:schemeClr val="bg1">
                        <a:lumMod val="25000"/>
                        <a:lumOff val="75000"/>
                      </a:schemeClr>
                    </a:gs>
                    <a:gs pos="100000">
                      <a:schemeClr val="tx2">
                        <a:lumMod val="0"/>
                        <a:lumOff val="100000"/>
                      </a:schemeClr>
                    </a:gs>
                  </a:gsLst>
                  <a:lin ang="4800000" scaled="0"/>
                </a:gradFill>
              </a:defRPr>
            </a:lvl5pPr>
            <a:lvl6pPr indent="0" algn="ctr" defTabSz="914400">
              <a:lnSpc>
                <a:spcPct val="90000"/>
              </a:lnSpc>
              <a:spcBef>
                <a:spcPts val="500"/>
              </a:spcBef>
              <a:buFont typeface="Arial" panose="020B0604020202020204" pitchFamily="34" charset="0"/>
              <a:buNone/>
              <a:defRPr sz="1600"/>
            </a:lvl6pPr>
            <a:lvl7pPr indent="0" algn="ctr" defTabSz="914400">
              <a:lnSpc>
                <a:spcPct val="90000"/>
              </a:lnSpc>
              <a:spcBef>
                <a:spcPts val="500"/>
              </a:spcBef>
              <a:buFont typeface="Arial" panose="020B0604020202020204" pitchFamily="34" charset="0"/>
              <a:buNone/>
              <a:defRPr sz="1600"/>
            </a:lvl7pPr>
            <a:lvl8pPr indent="0" algn="ctr" defTabSz="914400">
              <a:lnSpc>
                <a:spcPct val="90000"/>
              </a:lnSpc>
              <a:spcBef>
                <a:spcPts val="500"/>
              </a:spcBef>
              <a:buFont typeface="Arial" panose="020B0604020202020204" pitchFamily="34" charset="0"/>
              <a:buNone/>
              <a:defRPr sz="1600"/>
            </a:lvl8pPr>
            <a:lvl9pPr indent="0" algn="ctr" defTabSz="914400">
              <a:lnSpc>
                <a:spcPct val="90000"/>
              </a:lnSpc>
              <a:spcBef>
                <a:spcPts val="500"/>
              </a:spcBef>
              <a:buFont typeface="Arial" panose="020B0604020202020204" pitchFamily="34" charset="0"/>
              <a:buNone/>
              <a:defRPr sz="1600"/>
            </a:lvl9pPr>
          </a:lstStyle>
          <a:p>
            <a:endParaRPr lang="en-US" dirty="0"/>
          </a:p>
        </p:txBody>
      </p:sp>
      <p:pic>
        <p:nvPicPr>
          <p:cNvPr id="9" name="Picture 8" descr="Chart, scatter chart&#10;&#10;Description automatically generated">
            <a:extLst>
              <a:ext uri="{FF2B5EF4-FFF2-40B4-BE49-F238E27FC236}">
                <a16:creationId xmlns:a16="http://schemas.microsoft.com/office/drawing/2014/main" id="{523AC0ED-AF00-4844-9A9A-D45EDDE357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9073" y="0"/>
            <a:ext cx="5487650" cy="3658433"/>
          </a:xfrm>
          <a:prstGeom prst="rect">
            <a:avLst/>
          </a:prstGeom>
        </p:spPr>
      </p:pic>
      <p:pic>
        <p:nvPicPr>
          <p:cNvPr id="12" name="Picture 11" descr="Chart, scatter chart&#10;&#10;Description automatically generated">
            <a:extLst>
              <a:ext uri="{FF2B5EF4-FFF2-40B4-BE49-F238E27FC236}">
                <a16:creationId xmlns:a16="http://schemas.microsoft.com/office/drawing/2014/main" id="{D58E8101-6C2C-450A-9306-51C20827F7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024" y="-1"/>
            <a:ext cx="5487650" cy="3658433"/>
          </a:xfrm>
          <a:prstGeom prst="rect">
            <a:avLst/>
          </a:prstGeom>
        </p:spPr>
      </p:pic>
      <p:sp>
        <p:nvSpPr>
          <p:cNvPr id="13" name="Title 1">
            <a:extLst>
              <a:ext uri="{FF2B5EF4-FFF2-40B4-BE49-F238E27FC236}">
                <a16:creationId xmlns:a16="http://schemas.microsoft.com/office/drawing/2014/main" id="{454EAC06-5722-42E5-928A-9826DE10BEB9}"/>
              </a:ext>
            </a:extLst>
          </p:cNvPr>
          <p:cNvSpPr txBox="1">
            <a:spLocks/>
          </p:cNvSpPr>
          <p:nvPr/>
        </p:nvSpPr>
        <p:spPr>
          <a:xfrm>
            <a:off x="2223795" y="4626429"/>
            <a:ext cx="1743269" cy="1141632"/>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r"/>
            <a:r>
              <a:rPr lang="en-US" sz="4400" spc="-300">
                <a:solidFill>
                  <a:schemeClr val="tx1"/>
                </a:solidFill>
                <a:effectLst>
                  <a:outerShdw blurRad="469900" dist="342900" dir="5400000" sy="-20000" rotWithShape="0">
                    <a:prstClr val="black">
                      <a:alpha val="66000"/>
                    </a:prstClr>
                  </a:outerShdw>
                </a:effectLst>
              </a:rPr>
              <a:t>r  =.7775  </a:t>
            </a:r>
            <a:endParaRPr lang="en-US" sz="4400" spc="-300" dirty="0">
              <a:solidFill>
                <a:schemeClr val="tx1"/>
              </a:solidFill>
              <a:effectLst>
                <a:outerShdw blurRad="469900" dist="342900" dir="5400000" sy="-20000" rotWithShape="0">
                  <a:prstClr val="black">
                    <a:alpha val="66000"/>
                  </a:prstClr>
                </a:outerShdw>
              </a:effectLst>
            </a:endParaRPr>
          </a:p>
        </p:txBody>
      </p:sp>
    </p:spTree>
    <p:extLst>
      <p:ext uri="{BB962C8B-B14F-4D97-AF65-F5344CB8AC3E}">
        <p14:creationId xmlns:p14="http://schemas.microsoft.com/office/powerpoint/2010/main" val="3706486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2DC0D56-2145-4CB8-979D-ADF8E921A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272BB16D-1B1A-4782-92FD-2CF21910D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26429"/>
            <a:ext cx="12192000" cy="2231571"/>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EDC5F9-4247-4811-AD8A-D73A13412E4F}"/>
              </a:ext>
            </a:extLst>
          </p:cNvPr>
          <p:cNvSpPr>
            <a:spLocks noGrp="1"/>
          </p:cNvSpPr>
          <p:nvPr>
            <p:ph type="title"/>
          </p:nvPr>
        </p:nvSpPr>
        <p:spPr>
          <a:xfrm>
            <a:off x="838200" y="6151002"/>
            <a:ext cx="10515600" cy="1141632"/>
          </a:xfrm>
        </p:spPr>
        <p:txBody>
          <a:bodyPr vert="horz" wrap="square" lIns="91440" tIns="45720" rIns="91440" bIns="45720" rtlCol="0" anchor="t">
            <a:normAutofit/>
          </a:bodyPr>
          <a:lstStyle/>
          <a:p>
            <a:pPr algn="r"/>
            <a:r>
              <a:rPr lang="en-US" sz="4400" spc="-300" dirty="0">
                <a:solidFill>
                  <a:schemeClr val="tx1"/>
                </a:solidFill>
                <a:effectLst>
                  <a:outerShdw blurRad="469900" dist="342900" dir="5400000" sy="-20000" rotWithShape="0">
                    <a:prstClr val="black">
                      <a:alpha val="66000"/>
                    </a:prstClr>
                  </a:outerShdw>
                </a:effectLst>
              </a:rPr>
              <a:t>Strongest correlation</a:t>
            </a:r>
          </a:p>
        </p:txBody>
      </p:sp>
      <p:sp>
        <p:nvSpPr>
          <p:cNvPr id="7" name="Subtitle 2">
            <a:extLst>
              <a:ext uri="{FF2B5EF4-FFF2-40B4-BE49-F238E27FC236}">
                <a16:creationId xmlns:a16="http://schemas.microsoft.com/office/drawing/2014/main" id="{B16B0C0A-F24E-4651-8509-511AD485412C}"/>
              </a:ext>
            </a:extLst>
          </p:cNvPr>
          <p:cNvSpPr txBox="1">
            <a:spLocks/>
          </p:cNvSpPr>
          <p:nvPr/>
        </p:nvSpPr>
        <p:spPr>
          <a:xfrm>
            <a:off x="0" y="0"/>
            <a:ext cx="12192000" cy="4296339"/>
          </a:xfrm>
          <a:prstGeom prst="rect">
            <a:avLst/>
          </a:prstGeom>
          <a:solidFill>
            <a:schemeClr val="tx1"/>
          </a:solidFill>
        </p:spPr>
        <p:txBody>
          <a:bodyPr vert="horz" lIns="91440" tIns="45720" rIns="91440" bIns="45720" rtlCol="0" anchor="b">
            <a:normAutofit/>
          </a:bodyPr>
          <a:lstStyle>
            <a:lvl1pPr indent="0" algn="r" defTabSz="914400">
              <a:lnSpc>
                <a:spcPct val="90000"/>
              </a:lnSpc>
              <a:spcBef>
                <a:spcPts val="1000"/>
              </a:spcBef>
              <a:buFont typeface="Arial" panose="020B0604020202020204" pitchFamily="34" charset="0"/>
              <a:buNone/>
              <a:defRPr sz="3200" b="0">
                <a:solidFill>
                  <a:schemeClr val="tx2"/>
                </a:solidFill>
                <a:latin typeface="+mj-lt"/>
              </a:defRPr>
            </a:lvl1pPr>
            <a:lvl2pPr indent="0" algn="ctr" defTabSz="914400">
              <a:lnSpc>
                <a:spcPct val="90000"/>
              </a:lnSpc>
              <a:spcBef>
                <a:spcPts val="500"/>
              </a:spcBef>
              <a:buFont typeface="Arial" panose="020B0604020202020204" pitchFamily="34" charset="0"/>
              <a:buNone/>
              <a:defRPr sz="2000">
                <a:gradFill>
                  <a:gsLst>
                    <a:gs pos="34000">
                      <a:schemeClr val="tx1">
                        <a:lumMod val="93000"/>
                      </a:schemeClr>
                    </a:gs>
                    <a:gs pos="0">
                      <a:schemeClr val="bg1">
                        <a:lumMod val="25000"/>
                        <a:lumOff val="75000"/>
                      </a:schemeClr>
                    </a:gs>
                    <a:gs pos="100000">
                      <a:schemeClr val="tx2">
                        <a:lumMod val="0"/>
                        <a:lumOff val="100000"/>
                      </a:schemeClr>
                    </a:gs>
                  </a:gsLst>
                  <a:lin ang="4800000" scaled="0"/>
                </a:gradFill>
              </a:defRPr>
            </a:lvl2pPr>
            <a:lvl3pPr indent="0" algn="ctr" defTabSz="914400">
              <a:lnSpc>
                <a:spcPct val="90000"/>
              </a:lnSpc>
              <a:spcBef>
                <a:spcPts val="500"/>
              </a:spcBef>
              <a:buFont typeface="Arial" panose="020B0604020202020204" pitchFamily="34" charset="0"/>
              <a:buNone/>
              <a:defRPr>
                <a:gradFill>
                  <a:gsLst>
                    <a:gs pos="34000">
                      <a:schemeClr val="tx1">
                        <a:lumMod val="93000"/>
                      </a:schemeClr>
                    </a:gs>
                    <a:gs pos="0">
                      <a:schemeClr val="bg1">
                        <a:lumMod val="25000"/>
                        <a:lumOff val="75000"/>
                      </a:schemeClr>
                    </a:gs>
                    <a:gs pos="100000">
                      <a:schemeClr val="tx2">
                        <a:lumMod val="0"/>
                        <a:lumOff val="100000"/>
                      </a:schemeClr>
                    </a:gs>
                  </a:gsLst>
                  <a:lin ang="4800000" scaled="0"/>
                </a:gradFill>
              </a:defRPr>
            </a:lvl3pPr>
            <a:lvl4pPr indent="0" algn="ctr" defTabSz="914400">
              <a:lnSpc>
                <a:spcPct val="90000"/>
              </a:lnSpc>
              <a:spcBef>
                <a:spcPts val="500"/>
              </a:spcBef>
              <a:buFont typeface="Arial" panose="020B0604020202020204" pitchFamily="34" charset="0"/>
              <a:buNone/>
              <a:defRPr sz="1600">
                <a:gradFill>
                  <a:gsLst>
                    <a:gs pos="34000">
                      <a:schemeClr val="tx1">
                        <a:lumMod val="93000"/>
                      </a:schemeClr>
                    </a:gs>
                    <a:gs pos="0">
                      <a:schemeClr val="bg1">
                        <a:lumMod val="25000"/>
                        <a:lumOff val="75000"/>
                      </a:schemeClr>
                    </a:gs>
                    <a:gs pos="100000">
                      <a:schemeClr val="tx2">
                        <a:lumMod val="0"/>
                        <a:lumOff val="100000"/>
                      </a:schemeClr>
                    </a:gs>
                  </a:gsLst>
                  <a:lin ang="4800000" scaled="0"/>
                </a:gradFill>
              </a:defRPr>
            </a:lvl4pPr>
            <a:lvl5pPr indent="0" algn="ctr" defTabSz="914400">
              <a:lnSpc>
                <a:spcPct val="90000"/>
              </a:lnSpc>
              <a:spcBef>
                <a:spcPts val="500"/>
              </a:spcBef>
              <a:buFont typeface="Arial" panose="020B0604020202020204" pitchFamily="34" charset="0"/>
              <a:buNone/>
              <a:defRPr sz="1600">
                <a:gradFill>
                  <a:gsLst>
                    <a:gs pos="34000">
                      <a:schemeClr val="tx1">
                        <a:lumMod val="93000"/>
                      </a:schemeClr>
                    </a:gs>
                    <a:gs pos="0">
                      <a:schemeClr val="bg1">
                        <a:lumMod val="25000"/>
                        <a:lumOff val="75000"/>
                      </a:schemeClr>
                    </a:gs>
                    <a:gs pos="100000">
                      <a:schemeClr val="tx2">
                        <a:lumMod val="0"/>
                        <a:lumOff val="100000"/>
                      </a:schemeClr>
                    </a:gs>
                  </a:gsLst>
                  <a:lin ang="4800000" scaled="0"/>
                </a:gradFill>
              </a:defRPr>
            </a:lvl5pPr>
            <a:lvl6pPr indent="0" algn="ctr" defTabSz="914400">
              <a:lnSpc>
                <a:spcPct val="90000"/>
              </a:lnSpc>
              <a:spcBef>
                <a:spcPts val="500"/>
              </a:spcBef>
              <a:buFont typeface="Arial" panose="020B0604020202020204" pitchFamily="34" charset="0"/>
              <a:buNone/>
              <a:defRPr sz="1600"/>
            </a:lvl6pPr>
            <a:lvl7pPr indent="0" algn="ctr" defTabSz="914400">
              <a:lnSpc>
                <a:spcPct val="90000"/>
              </a:lnSpc>
              <a:spcBef>
                <a:spcPts val="500"/>
              </a:spcBef>
              <a:buFont typeface="Arial" panose="020B0604020202020204" pitchFamily="34" charset="0"/>
              <a:buNone/>
              <a:defRPr sz="1600"/>
            </a:lvl7pPr>
            <a:lvl8pPr indent="0" algn="ctr" defTabSz="914400">
              <a:lnSpc>
                <a:spcPct val="90000"/>
              </a:lnSpc>
              <a:spcBef>
                <a:spcPts val="500"/>
              </a:spcBef>
              <a:buFont typeface="Arial" panose="020B0604020202020204" pitchFamily="34" charset="0"/>
              <a:buNone/>
              <a:defRPr sz="1600"/>
            </a:lvl8pPr>
            <a:lvl9pPr indent="0" algn="ctr" defTabSz="914400">
              <a:lnSpc>
                <a:spcPct val="90000"/>
              </a:lnSpc>
              <a:spcBef>
                <a:spcPts val="500"/>
              </a:spcBef>
              <a:buFont typeface="Arial" panose="020B0604020202020204" pitchFamily="34" charset="0"/>
              <a:buNone/>
              <a:defRPr sz="1600"/>
            </a:lvl9pPr>
          </a:lstStyle>
          <a:p>
            <a:endParaRPr lang="en-US" dirty="0"/>
          </a:p>
        </p:txBody>
      </p:sp>
      <p:pic>
        <p:nvPicPr>
          <p:cNvPr id="5" name="Picture 4" descr="Chart, histogram&#10;&#10;Description automatically generated">
            <a:extLst>
              <a:ext uri="{FF2B5EF4-FFF2-40B4-BE49-F238E27FC236}">
                <a16:creationId xmlns:a16="http://schemas.microsoft.com/office/drawing/2014/main" id="{E8FAC9A6-31B1-474D-AD07-B04027F056FF}"/>
              </a:ext>
            </a:extLst>
          </p:cNvPr>
          <p:cNvPicPr>
            <a:picLocks noChangeAspect="1"/>
          </p:cNvPicPr>
          <p:nvPr/>
        </p:nvPicPr>
        <p:blipFill rotWithShape="1">
          <a:blip r:embed="rId2">
            <a:extLst>
              <a:ext uri="{28A0092B-C50C-407E-A947-70E740481C1C}">
                <a14:useLocalDpi xmlns:a14="http://schemas.microsoft.com/office/drawing/2010/main" val="0"/>
              </a:ext>
            </a:extLst>
          </a:blip>
          <a:srcRect l="7813" t="5624" r="5104" b="938"/>
          <a:stretch/>
        </p:blipFill>
        <p:spPr>
          <a:xfrm>
            <a:off x="172399" y="29560"/>
            <a:ext cx="11847202" cy="4237217"/>
          </a:xfrm>
          <a:prstGeom prst="rect">
            <a:avLst/>
          </a:prstGeom>
        </p:spPr>
      </p:pic>
    </p:spTree>
    <p:extLst>
      <p:ext uri="{BB962C8B-B14F-4D97-AF65-F5344CB8AC3E}">
        <p14:creationId xmlns:p14="http://schemas.microsoft.com/office/powerpoint/2010/main" val="3911759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358089-2E54-4747-8D77-434291EB9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318841-B257-4D3A-A6E5-309C003E0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62127"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9A7ED-B6F1-451E-8F80-1C6F7D537BAF}"/>
              </a:ext>
            </a:extLst>
          </p:cNvPr>
          <p:cNvSpPr>
            <a:spLocks noGrp="1"/>
          </p:cNvSpPr>
          <p:nvPr>
            <p:ph type="title"/>
          </p:nvPr>
        </p:nvSpPr>
        <p:spPr>
          <a:xfrm>
            <a:off x="838200" y="688748"/>
            <a:ext cx="2855140" cy="5480504"/>
          </a:xfrm>
        </p:spPr>
        <p:txBody>
          <a:bodyPr anchor="ctr">
            <a:normAutofit/>
          </a:bodyPr>
          <a:lstStyle/>
          <a:p>
            <a:r>
              <a:rPr lang="en-US" sz="3600" dirty="0">
                <a:solidFill>
                  <a:schemeClr val="tx1"/>
                </a:solidFill>
              </a:rPr>
              <a:t>Discussion</a:t>
            </a:r>
          </a:p>
        </p:txBody>
      </p:sp>
      <p:sp>
        <p:nvSpPr>
          <p:cNvPr id="3" name="Content Placeholder 2">
            <a:extLst>
              <a:ext uri="{FF2B5EF4-FFF2-40B4-BE49-F238E27FC236}">
                <a16:creationId xmlns:a16="http://schemas.microsoft.com/office/drawing/2014/main" id="{98C008D0-1E43-4D75-8694-1447CE4A1999}"/>
              </a:ext>
            </a:extLst>
          </p:cNvPr>
          <p:cNvSpPr>
            <a:spLocks noGrp="1"/>
          </p:cNvSpPr>
          <p:nvPr>
            <p:ph idx="1"/>
          </p:nvPr>
        </p:nvSpPr>
        <p:spPr>
          <a:xfrm>
            <a:off x="4423890" y="688749"/>
            <a:ext cx="6286442" cy="5792262"/>
          </a:xfrm>
        </p:spPr>
        <p:txBody>
          <a:bodyPr anchor="ctr">
            <a:normAutofit fontScale="92500" lnSpcReduction="20000"/>
          </a:bodyPr>
          <a:lstStyle/>
          <a:p>
            <a:pPr marL="0" indent="0">
              <a:buNone/>
            </a:pPr>
            <a:r>
              <a:rPr lang="en-US" sz="3200" dirty="0">
                <a:solidFill>
                  <a:schemeClr val="tx1"/>
                </a:solidFill>
              </a:rPr>
              <a:t>Expected</a:t>
            </a:r>
          </a:p>
          <a:p>
            <a:r>
              <a:rPr lang="en-US" dirty="0">
                <a:solidFill>
                  <a:schemeClr val="tx1"/>
                </a:solidFill>
              </a:rPr>
              <a:t>Relationship between social media activity and cryptocurrency fluctuations</a:t>
            </a:r>
          </a:p>
          <a:p>
            <a:pPr marL="457200" lvl="1" indent="0">
              <a:buNone/>
            </a:pPr>
            <a:r>
              <a:rPr lang="en-US" dirty="0">
                <a:solidFill>
                  <a:schemeClr val="tx1"/>
                </a:solidFill>
              </a:rPr>
              <a:t>(digital chatter to digital currency)</a:t>
            </a:r>
          </a:p>
          <a:p>
            <a:r>
              <a:rPr lang="en-US" dirty="0">
                <a:solidFill>
                  <a:schemeClr val="tx1"/>
                </a:solidFill>
              </a:rPr>
              <a:t>Correlation between Volume and Comment Count </a:t>
            </a:r>
          </a:p>
          <a:p>
            <a:pPr marL="457200" lvl="1" indent="0">
              <a:buNone/>
            </a:pPr>
            <a:r>
              <a:rPr lang="en-US" dirty="0">
                <a:solidFill>
                  <a:schemeClr val="tx1"/>
                </a:solidFill>
              </a:rPr>
              <a:t>(more talking more transactions)</a:t>
            </a:r>
          </a:p>
          <a:p>
            <a:pPr marL="0" indent="0">
              <a:buNone/>
            </a:pPr>
            <a:endParaRPr lang="en-US" sz="2000" dirty="0">
              <a:solidFill>
                <a:schemeClr val="tx1"/>
              </a:solidFill>
            </a:endParaRPr>
          </a:p>
          <a:p>
            <a:pPr marL="0" indent="0">
              <a:buNone/>
            </a:pPr>
            <a:r>
              <a:rPr lang="en-US" sz="3200" dirty="0">
                <a:solidFill>
                  <a:schemeClr val="tx1"/>
                </a:solidFill>
              </a:rPr>
              <a:t>Result</a:t>
            </a:r>
          </a:p>
          <a:p>
            <a:r>
              <a:rPr lang="en-US" dirty="0">
                <a:solidFill>
                  <a:schemeClr val="tx1"/>
                </a:solidFill>
              </a:rPr>
              <a:t>Stronger relationship between social media activity and traditional stock fluctuations</a:t>
            </a:r>
          </a:p>
          <a:p>
            <a:pPr marL="457200" lvl="1" indent="0">
              <a:buNone/>
            </a:pPr>
            <a:r>
              <a:rPr lang="en-US" dirty="0">
                <a:solidFill>
                  <a:schemeClr val="tx1"/>
                </a:solidFill>
              </a:rPr>
              <a:t>(digital chatter to analogue value)</a:t>
            </a:r>
          </a:p>
          <a:p>
            <a:r>
              <a:rPr lang="en-US" dirty="0">
                <a:solidFill>
                  <a:schemeClr val="tx1"/>
                </a:solidFill>
              </a:rPr>
              <a:t>Stronger correlation between daily price differences and comment count</a:t>
            </a:r>
          </a:p>
          <a:p>
            <a:pPr marL="457200" lvl="1" indent="0">
              <a:buNone/>
            </a:pPr>
            <a:r>
              <a:rPr lang="en-US" dirty="0">
                <a:solidFill>
                  <a:schemeClr val="tx1"/>
                </a:solidFill>
              </a:rPr>
              <a:t>(more talking about rapid price variation)</a:t>
            </a:r>
          </a:p>
        </p:txBody>
      </p:sp>
    </p:spTree>
    <p:extLst>
      <p:ext uri="{BB962C8B-B14F-4D97-AF65-F5344CB8AC3E}">
        <p14:creationId xmlns:p14="http://schemas.microsoft.com/office/powerpoint/2010/main" val="246072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2DC0D56-2145-4CB8-979D-ADF8E921A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272BB16D-1B1A-4782-92FD-2CF21910D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26429"/>
            <a:ext cx="12192000" cy="2231571"/>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ubtitle 2">
            <a:extLst>
              <a:ext uri="{FF2B5EF4-FFF2-40B4-BE49-F238E27FC236}">
                <a16:creationId xmlns:a16="http://schemas.microsoft.com/office/drawing/2014/main" id="{B16B0C0A-F24E-4651-8509-511AD485412C}"/>
              </a:ext>
            </a:extLst>
          </p:cNvPr>
          <p:cNvSpPr txBox="1">
            <a:spLocks/>
          </p:cNvSpPr>
          <p:nvPr/>
        </p:nvSpPr>
        <p:spPr>
          <a:xfrm>
            <a:off x="0" y="0"/>
            <a:ext cx="12192000" cy="4296339"/>
          </a:xfrm>
          <a:prstGeom prst="rect">
            <a:avLst/>
          </a:prstGeom>
          <a:solidFill>
            <a:schemeClr val="tx1"/>
          </a:solidFill>
        </p:spPr>
        <p:txBody>
          <a:bodyPr vert="horz" lIns="91440" tIns="45720" rIns="91440" bIns="45720" rtlCol="0" anchor="b">
            <a:normAutofit/>
          </a:bodyPr>
          <a:lstStyle>
            <a:lvl1pPr indent="0" algn="r" defTabSz="914400">
              <a:lnSpc>
                <a:spcPct val="90000"/>
              </a:lnSpc>
              <a:spcBef>
                <a:spcPts val="1000"/>
              </a:spcBef>
              <a:buFont typeface="Arial" panose="020B0604020202020204" pitchFamily="34" charset="0"/>
              <a:buNone/>
              <a:defRPr sz="3200" b="0">
                <a:solidFill>
                  <a:schemeClr val="tx2"/>
                </a:solidFill>
                <a:latin typeface="+mj-lt"/>
              </a:defRPr>
            </a:lvl1pPr>
            <a:lvl2pPr indent="0" algn="ctr" defTabSz="914400">
              <a:lnSpc>
                <a:spcPct val="90000"/>
              </a:lnSpc>
              <a:spcBef>
                <a:spcPts val="500"/>
              </a:spcBef>
              <a:buFont typeface="Arial" panose="020B0604020202020204" pitchFamily="34" charset="0"/>
              <a:buNone/>
              <a:defRPr sz="2000">
                <a:gradFill>
                  <a:gsLst>
                    <a:gs pos="34000">
                      <a:schemeClr val="tx1">
                        <a:lumMod val="93000"/>
                      </a:schemeClr>
                    </a:gs>
                    <a:gs pos="0">
                      <a:schemeClr val="bg1">
                        <a:lumMod val="25000"/>
                        <a:lumOff val="75000"/>
                      </a:schemeClr>
                    </a:gs>
                    <a:gs pos="100000">
                      <a:schemeClr val="tx2">
                        <a:lumMod val="0"/>
                        <a:lumOff val="100000"/>
                      </a:schemeClr>
                    </a:gs>
                  </a:gsLst>
                  <a:lin ang="4800000" scaled="0"/>
                </a:gradFill>
              </a:defRPr>
            </a:lvl2pPr>
            <a:lvl3pPr indent="0" algn="ctr" defTabSz="914400">
              <a:lnSpc>
                <a:spcPct val="90000"/>
              </a:lnSpc>
              <a:spcBef>
                <a:spcPts val="500"/>
              </a:spcBef>
              <a:buFont typeface="Arial" panose="020B0604020202020204" pitchFamily="34" charset="0"/>
              <a:buNone/>
              <a:defRPr>
                <a:gradFill>
                  <a:gsLst>
                    <a:gs pos="34000">
                      <a:schemeClr val="tx1">
                        <a:lumMod val="93000"/>
                      </a:schemeClr>
                    </a:gs>
                    <a:gs pos="0">
                      <a:schemeClr val="bg1">
                        <a:lumMod val="25000"/>
                        <a:lumOff val="75000"/>
                      </a:schemeClr>
                    </a:gs>
                    <a:gs pos="100000">
                      <a:schemeClr val="tx2">
                        <a:lumMod val="0"/>
                        <a:lumOff val="100000"/>
                      </a:schemeClr>
                    </a:gs>
                  </a:gsLst>
                  <a:lin ang="4800000" scaled="0"/>
                </a:gradFill>
              </a:defRPr>
            </a:lvl3pPr>
            <a:lvl4pPr indent="0" algn="ctr" defTabSz="914400">
              <a:lnSpc>
                <a:spcPct val="90000"/>
              </a:lnSpc>
              <a:spcBef>
                <a:spcPts val="500"/>
              </a:spcBef>
              <a:buFont typeface="Arial" panose="020B0604020202020204" pitchFamily="34" charset="0"/>
              <a:buNone/>
              <a:defRPr sz="1600">
                <a:gradFill>
                  <a:gsLst>
                    <a:gs pos="34000">
                      <a:schemeClr val="tx1">
                        <a:lumMod val="93000"/>
                      </a:schemeClr>
                    </a:gs>
                    <a:gs pos="0">
                      <a:schemeClr val="bg1">
                        <a:lumMod val="25000"/>
                        <a:lumOff val="75000"/>
                      </a:schemeClr>
                    </a:gs>
                    <a:gs pos="100000">
                      <a:schemeClr val="tx2">
                        <a:lumMod val="0"/>
                        <a:lumOff val="100000"/>
                      </a:schemeClr>
                    </a:gs>
                  </a:gsLst>
                  <a:lin ang="4800000" scaled="0"/>
                </a:gradFill>
              </a:defRPr>
            </a:lvl4pPr>
            <a:lvl5pPr indent="0" algn="ctr" defTabSz="914400">
              <a:lnSpc>
                <a:spcPct val="90000"/>
              </a:lnSpc>
              <a:spcBef>
                <a:spcPts val="500"/>
              </a:spcBef>
              <a:buFont typeface="Arial" panose="020B0604020202020204" pitchFamily="34" charset="0"/>
              <a:buNone/>
              <a:defRPr sz="1600">
                <a:gradFill>
                  <a:gsLst>
                    <a:gs pos="34000">
                      <a:schemeClr val="tx1">
                        <a:lumMod val="93000"/>
                      </a:schemeClr>
                    </a:gs>
                    <a:gs pos="0">
                      <a:schemeClr val="bg1">
                        <a:lumMod val="25000"/>
                        <a:lumOff val="75000"/>
                      </a:schemeClr>
                    </a:gs>
                    <a:gs pos="100000">
                      <a:schemeClr val="tx2">
                        <a:lumMod val="0"/>
                        <a:lumOff val="100000"/>
                      </a:schemeClr>
                    </a:gs>
                  </a:gsLst>
                  <a:lin ang="4800000" scaled="0"/>
                </a:gradFill>
              </a:defRPr>
            </a:lvl5pPr>
            <a:lvl6pPr indent="0" algn="ctr" defTabSz="914400">
              <a:lnSpc>
                <a:spcPct val="90000"/>
              </a:lnSpc>
              <a:spcBef>
                <a:spcPts val="500"/>
              </a:spcBef>
              <a:buFont typeface="Arial" panose="020B0604020202020204" pitchFamily="34" charset="0"/>
              <a:buNone/>
              <a:defRPr sz="1600"/>
            </a:lvl6pPr>
            <a:lvl7pPr indent="0" algn="ctr" defTabSz="914400">
              <a:lnSpc>
                <a:spcPct val="90000"/>
              </a:lnSpc>
              <a:spcBef>
                <a:spcPts val="500"/>
              </a:spcBef>
              <a:buFont typeface="Arial" panose="020B0604020202020204" pitchFamily="34" charset="0"/>
              <a:buNone/>
              <a:defRPr sz="1600"/>
            </a:lvl7pPr>
            <a:lvl8pPr indent="0" algn="ctr" defTabSz="914400">
              <a:lnSpc>
                <a:spcPct val="90000"/>
              </a:lnSpc>
              <a:spcBef>
                <a:spcPts val="500"/>
              </a:spcBef>
              <a:buFont typeface="Arial" panose="020B0604020202020204" pitchFamily="34" charset="0"/>
              <a:buNone/>
              <a:defRPr sz="1600"/>
            </a:lvl8pPr>
            <a:lvl9pPr indent="0" algn="ctr" defTabSz="914400">
              <a:lnSpc>
                <a:spcPct val="90000"/>
              </a:lnSpc>
              <a:spcBef>
                <a:spcPts val="500"/>
              </a:spcBef>
              <a:buFont typeface="Arial" panose="020B0604020202020204" pitchFamily="34" charset="0"/>
              <a:buNone/>
              <a:defRPr sz="1600"/>
            </a:lvl9pPr>
          </a:lstStyle>
          <a:p>
            <a:endParaRPr lang="en-US" dirty="0"/>
          </a:p>
        </p:txBody>
      </p:sp>
      <p:pic>
        <p:nvPicPr>
          <p:cNvPr id="9" name="Picture 8" descr="Chart&#10;&#10;Description automatically generated">
            <a:extLst>
              <a:ext uri="{FF2B5EF4-FFF2-40B4-BE49-F238E27FC236}">
                <a16:creationId xmlns:a16="http://schemas.microsoft.com/office/drawing/2014/main" id="{6ADBA502-D562-441A-A0A7-E9D31CB67580}"/>
              </a:ext>
            </a:extLst>
          </p:cNvPr>
          <p:cNvPicPr>
            <a:picLocks noChangeAspect="1"/>
          </p:cNvPicPr>
          <p:nvPr/>
        </p:nvPicPr>
        <p:blipFill rotWithShape="1">
          <a:blip r:embed="rId3">
            <a:extLst>
              <a:ext uri="{28A0092B-C50C-407E-A947-70E740481C1C}">
                <a14:useLocalDpi xmlns:a14="http://schemas.microsoft.com/office/drawing/2010/main" val="0"/>
              </a:ext>
            </a:extLst>
          </a:blip>
          <a:srcRect l="9031" t="5344" r="9310" b="4886"/>
          <a:stretch/>
        </p:blipFill>
        <p:spPr>
          <a:xfrm>
            <a:off x="186612" y="77943"/>
            <a:ext cx="11511584" cy="4218396"/>
          </a:xfrm>
          <a:prstGeom prst="rect">
            <a:avLst/>
          </a:prstGeom>
        </p:spPr>
      </p:pic>
      <p:sp>
        <p:nvSpPr>
          <p:cNvPr id="11" name="Title 1">
            <a:extLst>
              <a:ext uri="{FF2B5EF4-FFF2-40B4-BE49-F238E27FC236}">
                <a16:creationId xmlns:a16="http://schemas.microsoft.com/office/drawing/2014/main" id="{692440DC-1870-4A4F-8CF3-BD79F6D42364}"/>
              </a:ext>
            </a:extLst>
          </p:cNvPr>
          <p:cNvSpPr>
            <a:spLocks noGrp="1"/>
          </p:cNvSpPr>
          <p:nvPr>
            <p:ph type="title"/>
          </p:nvPr>
        </p:nvSpPr>
        <p:spPr>
          <a:xfrm>
            <a:off x="838200" y="4963886"/>
            <a:ext cx="10515600" cy="1141632"/>
          </a:xfrm>
        </p:spPr>
        <p:txBody>
          <a:bodyPr vert="horz" wrap="square" lIns="91440" tIns="45720" rIns="91440" bIns="45720" rtlCol="0" anchor="t">
            <a:normAutofit/>
          </a:bodyPr>
          <a:lstStyle/>
          <a:p>
            <a:pPr algn="r"/>
            <a:r>
              <a:rPr lang="en-US" sz="4400" spc="-300" dirty="0">
                <a:solidFill>
                  <a:schemeClr val="tx1"/>
                </a:solidFill>
                <a:effectLst>
                  <a:outerShdw blurRad="469900" dist="342900" dir="5400000" sy="-20000" rotWithShape="0">
                    <a:prstClr val="black">
                      <a:alpha val="66000"/>
                    </a:prstClr>
                  </a:outerShdw>
                </a:effectLst>
              </a:rPr>
              <a:t>Implications</a:t>
            </a:r>
          </a:p>
        </p:txBody>
      </p:sp>
    </p:spTree>
    <p:extLst>
      <p:ext uri="{BB962C8B-B14F-4D97-AF65-F5344CB8AC3E}">
        <p14:creationId xmlns:p14="http://schemas.microsoft.com/office/powerpoint/2010/main" val="194024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358089-2E54-4747-8D77-434291EB9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318841-B257-4D3A-A6E5-309C003E0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62127"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44B138-DC35-42F7-B36E-A669A89F8108}"/>
              </a:ext>
            </a:extLst>
          </p:cNvPr>
          <p:cNvSpPr>
            <a:spLocks noGrp="1"/>
          </p:cNvSpPr>
          <p:nvPr>
            <p:ph type="title"/>
          </p:nvPr>
        </p:nvSpPr>
        <p:spPr>
          <a:xfrm>
            <a:off x="838200" y="688748"/>
            <a:ext cx="2855140" cy="5480504"/>
          </a:xfrm>
        </p:spPr>
        <p:txBody>
          <a:bodyPr anchor="ctr">
            <a:normAutofit/>
          </a:bodyPr>
          <a:lstStyle/>
          <a:p>
            <a:r>
              <a:rPr lang="en-US" sz="3600" dirty="0">
                <a:solidFill>
                  <a:schemeClr val="tx1"/>
                </a:solidFill>
              </a:rPr>
              <a:t>Post Mortem</a:t>
            </a:r>
          </a:p>
        </p:txBody>
      </p:sp>
      <p:sp>
        <p:nvSpPr>
          <p:cNvPr id="3" name="Content Placeholder 2">
            <a:extLst>
              <a:ext uri="{FF2B5EF4-FFF2-40B4-BE49-F238E27FC236}">
                <a16:creationId xmlns:a16="http://schemas.microsoft.com/office/drawing/2014/main" id="{AFEE5EC2-CE1C-4E89-9C52-29C82A838F6F}"/>
              </a:ext>
            </a:extLst>
          </p:cNvPr>
          <p:cNvSpPr>
            <a:spLocks noGrp="1"/>
          </p:cNvSpPr>
          <p:nvPr>
            <p:ph idx="1"/>
          </p:nvPr>
        </p:nvSpPr>
        <p:spPr>
          <a:xfrm>
            <a:off x="4423890" y="688749"/>
            <a:ext cx="6286442" cy="5480504"/>
          </a:xfrm>
        </p:spPr>
        <p:txBody>
          <a:bodyPr anchor="ctr">
            <a:normAutofit/>
          </a:bodyPr>
          <a:lstStyle/>
          <a:p>
            <a:pPr marL="0" indent="0">
              <a:buNone/>
            </a:pPr>
            <a:r>
              <a:rPr lang="en-US" sz="3200" dirty="0">
                <a:solidFill>
                  <a:schemeClr val="tx1"/>
                </a:solidFill>
              </a:rPr>
              <a:t>Difficulties</a:t>
            </a:r>
          </a:p>
          <a:p>
            <a:pPr lvl="1"/>
            <a:r>
              <a:rPr lang="en-US" sz="2800" dirty="0">
                <a:solidFill>
                  <a:schemeClr val="tx1"/>
                </a:solidFill>
              </a:rPr>
              <a:t>‘Twitter’ API inaccessible historically</a:t>
            </a:r>
          </a:p>
          <a:p>
            <a:pPr marL="0" indent="0">
              <a:buNone/>
            </a:pPr>
            <a:endParaRPr lang="en-US" sz="2000" dirty="0">
              <a:solidFill>
                <a:schemeClr val="tx1"/>
              </a:solidFill>
            </a:endParaRPr>
          </a:p>
          <a:p>
            <a:pPr marL="0" indent="0">
              <a:buNone/>
            </a:pPr>
            <a:r>
              <a:rPr lang="en-US" sz="3200" dirty="0">
                <a:solidFill>
                  <a:schemeClr val="tx1"/>
                </a:solidFill>
              </a:rPr>
              <a:t>If we had more time</a:t>
            </a:r>
          </a:p>
          <a:p>
            <a:pPr lvl="1"/>
            <a:r>
              <a:rPr lang="en-US" sz="2800" dirty="0">
                <a:solidFill>
                  <a:schemeClr val="tx1"/>
                </a:solidFill>
              </a:rPr>
              <a:t>Look into different sectors, or if individual stocks may correlate</a:t>
            </a:r>
          </a:p>
          <a:p>
            <a:pPr lvl="1"/>
            <a:r>
              <a:rPr lang="en-US" sz="2800" dirty="0">
                <a:solidFill>
                  <a:schemeClr val="tx1"/>
                </a:solidFill>
              </a:rPr>
              <a:t>Expand or contract time frame</a:t>
            </a:r>
          </a:p>
        </p:txBody>
      </p:sp>
    </p:spTree>
    <p:extLst>
      <p:ext uri="{BB962C8B-B14F-4D97-AF65-F5344CB8AC3E}">
        <p14:creationId xmlns:p14="http://schemas.microsoft.com/office/powerpoint/2010/main" val="977734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2DC0D56-2145-4CB8-979D-ADF8E921A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272BB16D-1B1A-4782-92FD-2CF21910D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26429"/>
            <a:ext cx="12192000" cy="2231571"/>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99B37F-351B-42B2-A0C3-73DEA21BC39C}"/>
              </a:ext>
            </a:extLst>
          </p:cNvPr>
          <p:cNvSpPr>
            <a:spLocks noGrp="1"/>
          </p:cNvSpPr>
          <p:nvPr>
            <p:ph type="title"/>
          </p:nvPr>
        </p:nvSpPr>
        <p:spPr>
          <a:xfrm>
            <a:off x="838200" y="4963886"/>
            <a:ext cx="10515600" cy="1141632"/>
          </a:xfrm>
        </p:spPr>
        <p:txBody>
          <a:bodyPr vert="horz" wrap="square" lIns="91440" tIns="45720" rIns="91440" bIns="45720" rtlCol="0" anchor="t">
            <a:noAutofit/>
          </a:bodyPr>
          <a:lstStyle/>
          <a:p>
            <a:pPr algn="r"/>
            <a:r>
              <a:rPr lang="en-US" sz="8800" spc="-300" dirty="0">
                <a:solidFill>
                  <a:schemeClr val="tx1"/>
                </a:solidFill>
                <a:effectLst>
                  <a:outerShdw blurRad="469900" dist="342900" dir="5400000" sy="-20000" rotWithShape="0">
                    <a:prstClr val="black">
                      <a:alpha val="66000"/>
                    </a:prstClr>
                  </a:outerShdw>
                </a:effectLst>
              </a:rPr>
              <a:t>Questions</a:t>
            </a:r>
          </a:p>
        </p:txBody>
      </p:sp>
    </p:spTree>
    <p:extLst>
      <p:ext uri="{BB962C8B-B14F-4D97-AF65-F5344CB8AC3E}">
        <p14:creationId xmlns:p14="http://schemas.microsoft.com/office/powerpoint/2010/main" val="4031271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7358089-2E54-4747-8D77-434291EB9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0318841-B257-4D3A-A6E5-309C003E0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62127"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24C63B-DBCB-4875-AD64-08517C175305}"/>
              </a:ext>
            </a:extLst>
          </p:cNvPr>
          <p:cNvSpPr>
            <a:spLocks noGrp="1"/>
          </p:cNvSpPr>
          <p:nvPr>
            <p:ph type="title"/>
          </p:nvPr>
        </p:nvSpPr>
        <p:spPr>
          <a:xfrm>
            <a:off x="838200" y="688748"/>
            <a:ext cx="2855140" cy="5480504"/>
          </a:xfrm>
        </p:spPr>
        <p:txBody>
          <a:bodyPr anchor="ctr">
            <a:normAutofit/>
          </a:bodyPr>
          <a:lstStyle/>
          <a:p>
            <a:r>
              <a:rPr lang="en-US" sz="3600" dirty="0">
                <a:solidFill>
                  <a:schemeClr val="tx1"/>
                </a:solidFill>
              </a:rPr>
              <a:t>Motivation &amp; Summary</a:t>
            </a:r>
          </a:p>
        </p:txBody>
      </p:sp>
      <p:sp>
        <p:nvSpPr>
          <p:cNvPr id="3" name="Content Placeholder 2">
            <a:extLst>
              <a:ext uri="{FF2B5EF4-FFF2-40B4-BE49-F238E27FC236}">
                <a16:creationId xmlns:a16="http://schemas.microsoft.com/office/drawing/2014/main" id="{99A75797-903B-4A95-BC57-9E43C6B0F771}"/>
              </a:ext>
            </a:extLst>
          </p:cNvPr>
          <p:cNvSpPr>
            <a:spLocks noGrp="1"/>
          </p:cNvSpPr>
          <p:nvPr>
            <p:ph idx="1"/>
          </p:nvPr>
        </p:nvSpPr>
        <p:spPr>
          <a:xfrm>
            <a:off x="4423890" y="688748"/>
            <a:ext cx="6286442" cy="5480505"/>
          </a:xfrm>
        </p:spPr>
        <p:txBody>
          <a:bodyPr anchor="ctr">
            <a:normAutofit/>
          </a:bodyPr>
          <a:lstStyle/>
          <a:p>
            <a:pPr marL="0" indent="0">
              <a:buNone/>
            </a:pPr>
            <a:r>
              <a:rPr lang="en-US" sz="3200" dirty="0">
                <a:solidFill>
                  <a:schemeClr val="tx1"/>
                </a:solidFill>
              </a:rPr>
              <a:t>Does cryptocurrency value track with traditional stock market value?</a:t>
            </a:r>
          </a:p>
          <a:p>
            <a:r>
              <a:rPr lang="en-US" dirty="0">
                <a:solidFill>
                  <a:schemeClr val="tx1"/>
                </a:solidFill>
              </a:rPr>
              <a:t>There is a weak correlation</a:t>
            </a:r>
          </a:p>
          <a:p>
            <a:pPr marL="0" indent="0">
              <a:buNone/>
            </a:pPr>
            <a:endParaRPr lang="en-US" dirty="0">
              <a:solidFill>
                <a:schemeClr val="tx1"/>
              </a:solidFill>
            </a:endParaRPr>
          </a:p>
          <a:p>
            <a:pPr marL="0" indent="0">
              <a:buNone/>
            </a:pPr>
            <a:r>
              <a:rPr lang="en-US" sz="3200" dirty="0">
                <a:solidFill>
                  <a:schemeClr val="tx1"/>
                </a:solidFill>
              </a:rPr>
              <a:t>Does social media have an influence on value?</a:t>
            </a:r>
          </a:p>
          <a:p>
            <a:r>
              <a:rPr lang="en-US" dirty="0">
                <a:solidFill>
                  <a:schemeClr val="tx1"/>
                </a:solidFill>
              </a:rPr>
              <a:t>There is a correlation between change in price and number of comments primarily with Dow Jones</a:t>
            </a:r>
          </a:p>
        </p:txBody>
      </p:sp>
    </p:spTree>
    <p:extLst>
      <p:ext uri="{BB962C8B-B14F-4D97-AF65-F5344CB8AC3E}">
        <p14:creationId xmlns:p14="http://schemas.microsoft.com/office/powerpoint/2010/main" val="458465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87358089-2E54-4747-8D77-434291EB9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F0318841-B257-4D3A-A6E5-309C003E0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62127"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257343-1F91-45CA-B5E6-EB31FC001970}"/>
              </a:ext>
            </a:extLst>
          </p:cNvPr>
          <p:cNvSpPr>
            <a:spLocks noGrp="1"/>
          </p:cNvSpPr>
          <p:nvPr>
            <p:ph type="title"/>
          </p:nvPr>
        </p:nvSpPr>
        <p:spPr>
          <a:xfrm>
            <a:off x="838200" y="688748"/>
            <a:ext cx="2855140" cy="5480504"/>
          </a:xfrm>
        </p:spPr>
        <p:txBody>
          <a:bodyPr anchor="ctr">
            <a:normAutofit/>
          </a:bodyPr>
          <a:lstStyle/>
          <a:p>
            <a:r>
              <a:rPr lang="en-US" sz="3600" dirty="0">
                <a:solidFill>
                  <a:schemeClr val="tx1"/>
                </a:solidFill>
              </a:rPr>
              <a:t>Questions &amp; Data</a:t>
            </a:r>
          </a:p>
        </p:txBody>
      </p:sp>
      <p:sp>
        <p:nvSpPr>
          <p:cNvPr id="3" name="Content Placeholder 2">
            <a:extLst>
              <a:ext uri="{FF2B5EF4-FFF2-40B4-BE49-F238E27FC236}">
                <a16:creationId xmlns:a16="http://schemas.microsoft.com/office/drawing/2014/main" id="{379C460E-578F-4273-BC55-2C5040FBFC69}"/>
              </a:ext>
            </a:extLst>
          </p:cNvPr>
          <p:cNvSpPr>
            <a:spLocks noGrp="1"/>
          </p:cNvSpPr>
          <p:nvPr>
            <p:ph idx="1"/>
          </p:nvPr>
        </p:nvSpPr>
        <p:spPr>
          <a:xfrm>
            <a:off x="4423890" y="688749"/>
            <a:ext cx="6536210" cy="5480504"/>
          </a:xfrm>
        </p:spPr>
        <p:txBody>
          <a:bodyPr anchor="ctr">
            <a:normAutofit/>
          </a:bodyPr>
          <a:lstStyle/>
          <a:p>
            <a:pPr marL="0" indent="0">
              <a:buNone/>
            </a:pPr>
            <a:r>
              <a:rPr lang="en-US" sz="3200" dirty="0">
                <a:solidFill>
                  <a:schemeClr val="tx1"/>
                </a:solidFill>
              </a:rPr>
              <a:t>Financial Data was taken from:</a:t>
            </a:r>
          </a:p>
          <a:p>
            <a:r>
              <a:rPr lang="en-US" dirty="0">
                <a:solidFill>
                  <a:schemeClr val="tx1"/>
                </a:solidFill>
              </a:rPr>
              <a:t>Pandas </a:t>
            </a:r>
            <a:r>
              <a:rPr lang="en-US" dirty="0" err="1">
                <a:solidFill>
                  <a:schemeClr val="tx1"/>
                </a:solidFill>
              </a:rPr>
              <a:t>DataReader</a:t>
            </a:r>
            <a:r>
              <a:rPr lang="en-US" dirty="0">
                <a:solidFill>
                  <a:schemeClr val="tx1"/>
                </a:solidFill>
              </a:rPr>
              <a:t> Library </a:t>
            </a:r>
          </a:p>
          <a:p>
            <a:pPr marL="0" indent="0">
              <a:buNone/>
            </a:pPr>
            <a:endParaRPr lang="en-US" sz="3200" dirty="0">
              <a:solidFill>
                <a:schemeClr val="tx1"/>
              </a:solidFill>
            </a:endParaRPr>
          </a:p>
          <a:p>
            <a:pPr marL="0" indent="0">
              <a:buNone/>
            </a:pPr>
            <a:r>
              <a:rPr lang="en-US" sz="3200" dirty="0">
                <a:solidFill>
                  <a:schemeClr val="tx1"/>
                </a:solidFill>
              </a:rPr>
              <a:t>Social Media Data was scraped from:</a:t>
            </a:r>
          </a:p>
          <a:p>
            <a:r>
              <a:rPr lang="en-US" dirty="0">
                <a:solidFill>
                  <a:schemeClr val="tx1"/>
                </a:solidFill>
              </a:rPr>
              <a:t>Reddit via the </a:t>
            </a:r>
            <a:r>
              <a:rPr lang="en-US" dirty="0" err="1">
                <a:solidFill>
                  <a:schemeClr val="tx1"/>
                </a:solidFill>
              </a:rPr>
              <a:t>PushShift</a:t>
            </a:r>
            <a:r>
              <a:rPr lang="en-US" dirty="0">
                <a:solidFill>
                  <a:schemeClr val="tx1"/>
                </a:solidFill>
              </a:rPr>
              <a:t> API</a:t>
            </a:r>
          </a:p>
        </p:txBody>
      </p:sp>
    </p:spTree>
    <p:extLst>
      <p:ext uri="{BB962C8B-B14F-4D97-AF65-F5344CB8AC3E}">
        <p14:creationId xmlns:p14="http://schemas.microsoft.com/office/powerpoint/2010/main" val="3505644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358089-2E54-4747-8D77-434291EB9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318841-B257-4D3A-A6E5-309C003E0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62127"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303DDD-23A8-4B63-B536-6E143CB379B5}"/>
              </a:ext>
            </a:extLst>
          </p:cNvPr>
          <p:cNvSpPr>
            <a:spLocks noGrp="1"/>
          </p:cNvSpPr>
          <p:nvPr>
            <p:ph type="title"/>
          </p:nvPr>
        </p:nvSpPr>
        <p:spPr>
          <a:xfrm>
            <a:off x="838200" y="688748"/>
            <a:ext cx="2855140" cy="5480504"/>
          </a:xfrm>
        </p:spPr>
        <p:txBody>
          <a:bodyPr anchor="ctr">
            <a:normAutofit/>
          </a:bodyPr>
          <a:lstStyle/>
          <a:p>
            <a:r>
              <a:rPr lang="en-US" sz="3600" dirty="0">
                <a:solidFill>
                  <a:schemeClr val="tx1"/>
                </a:solidFill>
              </a:rPr>
              <a:t>Data Cleanup &amp; Exploration</a:t>
            </a:r>
          </a:p>
        </p:txBody>
      </p:sp>
      <p:sp>
        <p:nvSpPr>
          <p:cNvPr id="3" name="Content Placeholder 2">
            <a:extLst>
              <a:ext uri="{FF2B5EF4-FFF2-40B4-BE49-F238E27FC236}">
                <a16:creationId xmlns:a16="http://schemas.microsoft.com/office/drawing/2014/main" id="{83F9DA96-40FC-4C63-827E-F08B135DC46B}"/>
              </a:ext>
            </a:extLst>
          </p:cNvPr>
          <p:cNvSpPr>
            <a:spLocks noGrp="1"/>
          </p:cNvSpPr>
          <p:nvPr>
            <p:ph idx="1"/>
          </p:nvPr>
        </p:nvSpPr>
        <p:spPr>
          <a:xfrm>
            <a:off x="4423890" y="688748"/>
            <a:ext cx="6286442" cy="5480504"/>
          </a:xfrm>
        </p:spPr>
        <p:txBody>
          <a:bodyPr anchor="ctr">
            <a:normAutofit/>
          </a:bodyPr>
          <a:lstStyle/>
          <a:p>
            <a:pPr marL="0" indent="0">
              <a:buNone/>
            </a:pPr>
            <a:r>
              <a:rPr lang="en-US" sz="3200" dirty="0">
                <a:solidFill>
                  <a:schemeClr val="tx1"/>
                </a:solidFill>
              </a:rPr>
              <a:t>Exploration &amp; Insights</a:t>
            </a:r>
          </a:p>
          <a:p>
            <a:pPr lvl="1"/>
            <a:r>
              <a:rPr lang="en-US" sz="2800" dirty="0">
                <a:solidFill>
                  <a:schemeClr val="tx1"/>
                </a:solidFill>
              </a:rPr>
              <a:t>Vast amount of data</a:t>
            </a:r>
          </a:p>
          <a:p>
            <a:pPr lvl="1"/>
            <a:r>
              <a:rPr lang="en-US" sz="2800" dirty="0">
                <a:solidFill>
                  <a:schemeClr val="tx1"/>
                </a:solidFill>
              </a:rPr>
              <a:t>High and Low vs Daily Range</a:t>
            </a:r>
          </a:p>
          <a:p>
            <a:pPr lvl="1"/>
            <a:r>
              <a:rPr lang="en-US" sz="2800" dirty="0">
                <a:solidFill>
                  <a:schemeClr val="tx1"/>
                </a:solidFill>
              </a:rPr>
              <a:t>Meaning of Volume</a:t>
            </a:r>
          </a:p>
          <a:p>
            <a:pPr marL="0" indent="0">
              <a:buNone/>
            </a:pPr>
            <a:endParaRPr lang="en-US" sz="3200" dirty="0">
              <a:solidFill>
                <a:schemeClr val="tx1"/>
              </a:solidFill>
            </a:endParaRPr>
          </a:p>
          <a:p>
            <a:pPr marL="0" indent="0">
              <a:buNone/>
            </a:pPr>
            <a:r>
              <a:rPr lang="en-US" sz="3200" dirty="0">
                <a:solidFill>
                  <a:schemeClr val="tx1"/>
                </a:solidFill>
              </a:rPr>
              <a:t>Problems</a:t>
            </a:r>
          </a:p>
          <a:p>
            <a:pPr lvl="1"/>
            <a:r>
              <a:rPr lang="en-US" sz="2800" dirty="0">
                <a:solidFill>
                  <a:schemeClr val="tx1"/>
                </a:solidFill>
              </a:rPr>
              <a:t>Date incongruities</a:t>
            </a:r>
          </a:p>
          <a:p>
            <a:pPr lvl="1"/>
            <a:r>
              <a:rPr lang="en-US" sz="2800" dirty="0">
                <a:solidFill>
                  <a:schemeClr val="tx1"/>
                </a:solidFill>
              </a:rPr>
              <a:t>Polysemy of ‘Tether’</a:t>
            </a:r>
          </a:p>
          <a:p>
            <a:pPr lvl="1"/>
            <a:r>
              <a:rPr lang="en-US" sz="2800" dirty="0">
                <a:solidFill>
                  <a:schemeClr val="tx1"/>
                </a:solidFill>
              </a:rPr>
              <a:t>Dual Index</a:t>
            </a:r>
          </a:p>
          <a:p>
            <a:pPr lvl="1"/>
            <a:r>
              <a:rPr lang="en-US" sz="2800" dirty="0">
                <a:solidFill>
                  <a:schemeClr val="tx1"/>
                </a:solidFill>
              </a:rPr>
              <a:t>Timestamp objects</a:t>
            </a:r>
          </a:p>
          <a:p>
            <a:pPr lvl="1"/>
            <a:r>
              <a:rPr lang="en-US" sz="2800" dirty="0">
                <a:solidFill>
                  <a:schemeClr val="tx1"/>
                </a:solidFill>
              </a:rPr>
              <a:t>API rate limited</a:t>
            </a:r>
          </a:p>
        </p:txBody>
      </p:sp>
    </p:spTree>
    <p:extLst>
      <p:ext uri="{BB962C8B-B14F-4D97-AF65-F5344CB8AC3E}">
        <p14:creationId xmlns:p14="http://schemas.microsoft.com/office/powerpoint/2010/main" val="1251452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2DC0D56-2145-4CB8-979D-ADF8E921A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272BB16D-1B1A-4782-92FD-2CF21910D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26429"/>
            <a:ext cx="12192000" cy="2231571"/>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6FA2B2-12F1-482C-ABC5-A3C4140903B6}"/>
              </a:ext>
            </a:extLst>
          </p:cNvPr>
          <p:cNvSpPr>
            <a:spLocks noGrp="1"/>
          </p:cNvSpPr>
          <p:nvPr>
            <p:ph type="ctrTitle"/>
          </p:nvPr>
        </p:nvSpPr>
        <p:spPr>
          <a:xfrm>
            <a:off x="838200" y="4963886"/>
            <a:ext cx="10515600" cy="1141632"/>
          </a:xfrm>
        </p:spPr>
        <p:txBody>
          <a:bodyPr wrap="square">
            <a:normAutofit/>
          </a:bodyPr>
          <a:lstStyle/>
          <a:p>
            <a:r>
              <a:rPr lang="en-US" sz="4400" dirty="0">
                <a:solidFill>
                  <a:schemeClr val="tx1"/>
                </a:solidFill>
                <a:hlinkClick r:id="rId2" action="ppaction://hlinkfile">
                  <a:extLst>
                    <a:ext uri="{A12FA001-AC4F-418D-AE19-62706E023703}">
                      <ahyp:hlinkClr xmlns:ahyp="http://schemas.microsoft.com/office/drawing/2018/hyperlinkcolor" val="tx"/>
                    </a:ext>
                  </a:extLst>
                </a:hlinkClick>
              </a:rPr>
              <a:t>Data Exploration</a:t>
            </a:r>
            <a:endParaRPr lang="en-US" sz="4400" dirty="0">
              <a:solidFill>
                <a:schemeClr val="tx1"/>
              </a:solidFill>
            </a:endParaRPr>
          </a:p>
        </p:txBody>
      </p:sp>
      <p:sp>
        <p:nvSpPr>
          <p:cNvPr id="3" name="Subtitle 2">
            <a:extLst>
              <a:ext uri="{FF2B5EF4-FFF2-40B4-BE49-F238E27FC236}">
                <a16:creationId xmlns:a16="http://schemas.microsoft.com/office/drawing/2014/main" id="{EEAB9B48-44F3-4B5F-BAB9-A201C2FA33BA}"/>
              </a:ext>
            </a:extLst>
          </p:cNvPr>
          <p:cNvSpPr>
            <a:spLocks noGrp="1"/>
          </p:cNvSpPr>
          <p:nvPr>
            <p:ph type="subTitle" idx="1"/>
          </p:nvPr>
        </p:nvSpPr>
        <p:spPr>
          <a:xfrm>
            <a:off x="0" y="0"/>
            <a:ext cx="12192000" cy="4296339"/>
          </a:xfrm>
          <a:solidFill>
            <a:schemeClr val="tx1"/>
          </a:solidFill>
        </p:spPr>
        <p:txBody>
          <a:bodyPr>
            <a:normAutofit/>
          </a:bodyPr>
          <a:lstStyle/>
          <a:p>
            <a:endParaRPr lang="en-US" dirty="0">
              <a:solidFill>
                <a:schemeClr val="tx2"/>
              </a:solidFill>
            </a:endParaRPr>
          </a:p>
        </p:txBody>
      </p:sp>
      <p:pic>
        <p:nvPicPr>
          <p:cNvPr id="6" name="Picture 5" descr="Chart, line chart&#10;&#10;Description automatically generated">
            <a:extLst>
              <a:ext uri="{FF2B5EF4-FFF2-40B4-BE49-F238E27FC236}">
                <a16:creationId xmlns:a16="http://schemas.microsoft.com/office/drawing/2014/main" id="{A90460F5-C320-4B5D-AFD2-602214766468}"/>
              </a:ext>
            </a:extLst>
          </p:cNvPr>
          <p:cNvPicPr>
            <a:picLocks noChangeAspect="1"/>
          </p:cNvPicPr>
          <p:nvPr/>
        </p:nvPicPr>
        <p:blipFill rotWithShape="1">
          <a:blip r:embed="rId3">
            <a:extLst>
              <a:ext uri="{28A0092B-C50C-407E-A947-70E740481C1C}">
                <a14:useLocalDpi xmlns:a14="http://schemas.microsoft.com/office/drawing/2010/main" val="0"/>
              </a:ext>
            </a:extLst>
          </a:blip>
          <a:srcRect l="11633" t="-626" r="9310"/>
          <a:stretch/>
        </p:blipFill>
        <p:spPr>
          <a:xfrm>
            <a:off x="986147" y="0"/>
            <a:ext cx="9963793" cy="4227404"/>
          </a:xfrm>
          <a:prstGeom prst="rect">
            <a:avLst/>
          </a:prstGeom>
        </p:spPr>
      </p:pic>
    </p:spTree>
    <p:extLst>
      <p:ext uri="{BB962C8B-B14F-4D97-AF65-F5344CB8AC3E}">
        <p14:creationId xmlns:p14="http://schemas.microsoft.com/office/powerpoint/2010/main" val="371276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358089-2E54-4747-8D77-434291EB9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318841-B257-4D3A-A6E5-309C003E0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62127"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181E76-20E9-4E12-AD03-82900000BAD1}"/>
              </a:ext>
            </a:extLst>
          </p:cNvPr>
          <p:cNvSpPr>
            <a:spLocks noGrp="1"/>
          </p:cNvSpPr>
          <p:nvPr>
            <p:ph type="title"/>
          </p:nvPr>
        </p:nvSpPr>
        <p:spPr>
          <a:xfrm>
            <a:off x="175726" y="687025"/>
            <a:ext cx="2855140" cy="5480504"/>
          </a:xfrm>
        </p:spPr>
        <p:txBody>
          <a:bodyPr anchor="ctr">
            <a:normAutofit/>
          </a:bodyPr>
          <a:lstStyle/>
          <a:p>
            <a:r>
              <a:rPr lang="en-US" sz="3600" dirty="0">
                <a:solidFill>
                  <a:schemeClr val="tx1"/>
                </a:solidFill>
                <a:hlinkClick r:id="rId2" action="ppaction://hlinkfile">
                  <a:extLst>
                    <a:ext uri="{A12FA001-AC4F-418D-AE19-62706E023703}">
                      <ahyp:hlinkClr xmlns:ahyp="http://schemas.microsoft.com/office/drawing/2018/hyperlinkcolor" val="tx"/>
                    </a:ext>
                  </a:extLst>
                </a:hlinkClick>
              </a:rPr>
              <a:t>Data Exploration</a:t>
            </a:r>
            <a:endParaRPr lang="en-US" sz="3600" dirty="0">
              <a:solidFill>
                <a:schemeClr val="tx1"/>
              </a:solidFill>
            </a:endParaRPr>
          </a:p>
        </p:txBody>
      </p:sp>
      <p:pic>
        <p:nvPicPr>
          <p:cNvPr id="9" name="Picture 8" descr="Chart&#10;&#10;Description automatically generated">
            <a:extLst>
              <a:ext uri="{FF2B5EF4-FFF2-40B4-BE49-F238E27FC236}">
                <a16:creationId xmlns:a16="http://schemas.microsoft.com/office/drawing/2014/main" id="{EE7846F7-B51E-4A5C-9D89-C72803F352BE}"/>
              </a:ext>
            </a:extLst>
          </p:cNvPr>
          <p:cNvPicPr>
            <a:picLocks noChangeAspect="1"/>
          </p:cNvPicPr>
          <p:nvPr/>
        </p:nvPicPr>
        <p:blipFill rotWithShape="1">
          <a:blip r:embed="rId3">
            <a:extLst>
              <a:ext uri="{28A0092B-C50C-407E-A947-70E740481C1C}">
                <a14:useLocalDpi xmlns:a14="http://schemas.microsoft.com/office/drawing/2010/main" val="0"/>
              </a:ext>
            </a:extLst>
          </a:blip>
          <a:srcRect l="7609" t="10043" r="9346" b="8091"/>
          <a:stretch/>
        </p:blipFill>
        <p:spPr>
          <a:xfrm>
            <a:off x="4062127" y="156088"/>
            <a:ext cx="8129873" cy="6701912"/>
          </a:xfrm>
          <a:prstGeom prst="rect">
            <a:avLst/>
          </a:prstGeom>
        </p:spPr>
      </p:pic>
      <p:pic>
        <p:nvPicPr>
          <p:cNvPr id="7" name="Picture 6" descr="Chart, scatter chart&#10;&#10;Description automatically generated">
            <a:extLst>
              <a:ext uri="{FF2B5EF4-FFF2-40B4-BE49-F238E27FC236}">
                <a16:creationId xmlns:a16="http://schemas.microsoft.com/office/drawing/2014/main" id="{32B4FA64-F3C3-4F1E-8A8E-1F4C6D081A47}"/>
              </a:ext>
            </a:extLst>
          </p:cNvPr>
          <p:cNvPicPr>
            <a:picLocks noChangeAspect="1"/>
          </p:cNvPicPr>
          <p:nvPr/>
        </p:nvPicPr>
        <p:blipFill rotWithShape="1">
          <a:blip r:embed="rId4">
            <a:extLst>
              <a:ext uri="{28A0092B-C50C-407E-A947-70E740481C1C}">
                <a14:useLocalDpi xmlns:a14="http://schemas.microsoft.com/office/drawing/2010/main" val="0"/>
              </a:ext>
            </a:extLst>
          </a:blip>
          <a:srcRect r="8146"/>
          <a:stretch/>
        </p:blipFill>
        <p:spPr>
          <a:xfrm>
            <a:off x="2728627" y="-8878"/>
            <a:ext cx="1458181" cy="1143000"/>
          </a:xfrm>
          <a:prstGeom prst="rect">
            <a:avLst/>
          </a:prstGeom>
        </p:spPr>
      </p:pic>
      <p:pic>
        <p:nvPicPr>
          <p:cNvPr id="12" name="Picture 11" descr="Chart, scatter chart&#10;&#10;Description automatically generated">
            <a:extLst>
              <a:ext uri="{FF2B5EF4-FFF2-40B4-BE49-F238E27FC236}">
                <a16:creationId xmlns:a16="http://schemas.microsoft.com/office/drawing/2014/main" id="{E1F099EB-A190-4FA1-9BAB-6984E043275C}"/>
              </a:ext>
            </a:extLst>
          </p:cNvPr>
          <p:cNvPicPr>
            <a:picLocks noChangeAspect="1"/>
          </p:cNvPicPr>
          <p:nvPr/>
        </p:nvPicPr>
        <p:blipFill rotWithShape="1">
          <a:blip r:embed="rId5">
            <a:extLst>
              <a:ext uri="{28A0092B-C50C-407E-A947-70E740481C1C}">
                <a14:useLocalDpi xmlns:a14="http://schemas.microsoft.com/office/drawing/2010/main" val="0"/>
              </a:ext>
            </a:extLst>
          </a:blip>
          <a:srcRect r="8146"/>
          <a:stretch/>
        </p:blipFill>
        <p:spPr>
          <a:xfrm>
            <a:off x="2728627" y="3391765"/>
            <a:ext cx="1458181" cy="1143000"/>
          </a:xfrm>
          <a:prstGeom prst="rect">
            <a:avLst/>
          </a:prstGeom>
        </p:spPr>
      </p:pic>
      <p:pic>
        <p:nvPicPr>
          <p:cNvPr id="14" name="Picture 13" descr="Chart, scatter chart&#10;&#10;Description automatically generated">
            <a:extLst>
              <a:ext uri="{FF2B5EF4-FFF2-40B4-BE49-F238E27FC236}">
                <a16:creationId xmlns:a16="http://schemas.microsoft.com/office/drawing/2014/main" id="{16947C29-7EA0-4570-9B6B-215E4A2630CE}"/>
              </a:ext>
            </a:extLst>
          </p:cNvPr>
          <p:cNvPicPr>
            <a:picLocks noChangeAspect="1"/>
          </p:cNvPicPr>
          <p:nvPr/>
        </p:nvPicPr>
        <p:blipFill rotWithShape="1">
          <a:blip r:embed="rId6">
            <a:extLst>
              <a:ext uri="{28A0092B-C50C-407E-A947-70E740481C1C}">
                <a14:useLocalDpi xmlns:a14="http://schemas.microsoft.com/office/drawing/2010/main" val="0"/>
              </a:ext>
            </a:extLst>
          </a:blip>
          <a:srcRect r="8146"/>
          <a:stretch/>
        </p:blipFill>
        <p:spPr>
          <a:xfrm>
            <a:off x="2728627" y="1118096"/>
            <a:ext cx="1458181" cy="1143000"/>
          </a:xfrm>
          <a:prstGeom prst="rect">
            <a:avLst/>
          </a:prstGeom>
        </p:spPr>
      </p:pic>
      <p:pic>
        <p:nvPicPr>
          <p:cNvPr id="16" name="Picture 15" descr="Chart, scatter chart&#10;&#10;Description automatically generated">
            <a:extLst>
              <a:ext uri="{FF2B5EF4-FFF2-40B4-BE49-F238E27FC236}">
                <a16:creationId xmlns:a16="http://schemas.microsoft.com/office/drawing/2014/main" id="{F0A77751-3546-4B60-87C9-D4CBB35F49C6}"/>
              </a:ext>
            </a:extLst>
          </p:cNvPr>
          <p:cNvPicPr>
            <a:picLocks noChangeAspect="1"/>
          </p:cNvPicPr>
          <p:nvPr/>
        </p:nvPicPr>
        <p:blipFill rotWithShape="1">
          <a:blip r:embed="rId7">
            <a:extLst>
              <a:ext uri="{28A0092B-C50C-407E-A947-70E740481C1C}">
                <a14:useLocalDpi xmlns:a14="http://schemas.microsoft.com/office/drawing/2010/main" val="0"/>
              </a:ext>
            </a:extLst>
          </a:blip>
          <a:srcRect r="8146"/>
          <a:stretch/>
        </p:blipFill>
        <p:spPr>
          <a:xfrm>
            <a:off x="2728627" y="2258078"/>
            <a:ext cx="1458181" cy="1143000"/>
          </a:xfrm>
          <a:prstGeom prst="rect">
            <a:avLst/>
          </a:prstGeom>
        </p:spPr>
      </p:pic>
      <p:pic>
        <p:nvPicPr>
          <p:cNvPr id="18" name="Picture 17" descr="Chart, scatter chart&#10;&#10;Description automatically generated">
            <a:extLst>
              <a:ext uri="{FF2B5EF4-FFF2-40B4-BE49-F238E27FC236}">
                <a16:creationId xmlns:a16="http://schemas.microsoft.com/office/drawing/2014/main" id="{AFB65CD6-FEE9-409D-ABB5-A50FD42F29BB}"/>
              </a:ext>
            </a:extLst>
          </p:cNvPr>
          <p:cNvPicPr>
            <a:picLocks noChangeAspect="1"/>
          </p:cNvPicPr>
          <p:nvPr/>
        </p:nvPicPr>
        <p:blipFill rotWithShape="1">
          <a:blip r:embed="rId8">
            <a:extLst>
              <a:ext uri="{28A0092B-C50C-407E-A947-70E740481C1C}">
                <a14:useLocalDpi xmlns:a14="http://schemas.microsoft.com/office/drawing/2010/main" val="0"/>
              </a:ext>
            </a:extLst>
          </a:blip>
          <a:srcRect r="8146"/>
          <a:stretch/>
        </p:blipFill>
        <p:spPr>
          <a:xfrm>
            <a:off x="2728627" y="4523323"/>
            <a:ext cx="1458181" cy="1143000"/>
          </a:xfrm>
          <a:prstGeom prst="rect">
            <a:avLst/>
          </a:prstGeom>
        </p:spPr>
      </p:pic>
      <p:pic>
        <p:nvPicPr>
          <p:cNvPr id="20" name="Picture 19" descr="Chart, scatter chart&#10;&#10;Description automatically generated">
            <a:extLst>
              <a:ext uri="{FF2B5EF4-FFF2-40B4-BE49-F238E27FC236}">
                <a16:creationId xmlns:a16="http://schemas.microsoft.com/office/drawing/2014/main" id="{ADFB386E-55EE-496D-B488-A5411563513A}"/>
              </a:ext>
            </a:extLst>
          </p:cNvPr>
          <p:cNvPicPr>
            <a:picLocks noChangeAspect="1"/>
          </p:cNvPicPr>
          <p:nvPr/>
        </p:nvPicPr>
        <p:blipFill rotWithShape="1">
          <a:blip r:embed="rId9">
            <a:extLst>
              <a:ext uri="{28A0092B-C50C-407E-A947-70E740481C1C}">
                <a14:useLocalDpi xmlns:a14="http://schemas.microsoft.com/office/drawing/2010/main" val="0"/>
              </a:ext>
            </a:extLst>
          </a:blip>
          <a:srcRect r="8146"/>
          <a:stretch/>
        </p:blipFill>
        <p:spPr>
          <a:xfrm>
            <a:off x="2728627" y="5654113"/>
            <a:ext cx="1458181" cy="1143000"/>
          </a:xfrm>
          <a:prstGeom prst="rect">
            <a:avLst/>
          </a:prstGeom>
        </p:spPr>
      </p:pic>
      <p:sp>
        <p:nvSpPr>
          <p:cNvPr id="21" name="Title 1">
            <a:extLst>
              <a:ext uri="{FF2B5EF4-FFF2-40B4-BE49-F238E27FC236}">
                <a16:creationId xmlns:a16="http://schemas.microsoft.com/office/drawing/2014/main" id="{C820E0EC-1C60-4004-8379-8C9A54A2ED00}"/>
              </a:ext>
            </a:extLst>
          </p:cNvPr>
          <p:cNvSpPr txBox="1">
            <a:spLocks/>
          </p:cNvSpPr>
          <p:nvPr/>
        </p:nvSpPr>
        <p:spPr>
          <a:xfrm>
            <a:off x="3932808" y="-12694"/>
            <a:ext cx="8259192" cy="323411"/>
          </a:xfrm>
          <a:prstGeom prst="rect">
            <a:avLst/>
          </a:prstGeom>
          <a:solidFill>
            <a:schemeClr val="tx1"/>
          </a:solidFill>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n-US" sz="1800" b="1" dirty="0">
                <a:solidFill>
                  <a:schemeClr val="bg1"/>
                </a:solidFill>
              </a:rPr>
              <a:t>Comments over Time</a:t>
            </a:r>
            <a:endParaRPr lang="en-US" sz="1800" b="1" dirty="0">
              <a:solidFill>
                <a:schemeClr val="tx1"/>
              </a:solidFill>
            </a:endParaRPr>
          </a:p>
        </p:txBody>
      </p:sp>
      <p:sp>
        <p:nvSpPr>
          <p:cNvPr id="22" name="Title 1">
            <a:extLst>
              <a:ext uri="{FF2B5EF4-FFF2-40B4-BE49-F238E27FC236}">
                <a16:creationId xmlns:a16="http://schemas.microsoft.com/office/drawing/2014/main" id="{1FB4EFC5-3163-4FD2-8535-51BF276B6648}"/>
              </a:ext>
            </a:extLst>
          </p:cNvPr>
          <p:cNvSpPr txBox="1">
            <a:spLocks/>
          </p:cNvSpPr>
          <p:nvPr/>
        </p:nvSpPr>
        <p:spPr>
          <a:xfrm>
            <a:off x="2728627" y="6790763"/>
            <a:ext cx="3367373" cy="69765"/>
          </a:xfrm>
          <a:prstGeom prst="rect">
            <a:avLst/>
          </a:prstGeom>
          <a:solidFill>
            <a:schemeClr val="tx1"/>
          </a:solidFill>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endParaRPr lang="en-US" sz="3600" dirty="0">
              <a:solidFill>
                <a:schemeClr val="tx1"/>
              </a:solidFill>
            </a:endParaRPr>
          </a:p>
        </p:txBody>
      </p:sp>
    </p:spTree>
    <p:extLst>
      <p:ext uri="{BB962C8B-B14F-4D97-AF65-F5344CB8AC3E}">
        <p14:creationId xmlns:p14="http://schemas.microsoft.com/office/powerpoint/2010/main" val="4163471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358089-2E54-4747-8D77-434291EB9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318841-B257-4D3A-A6E5-309C003E0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62127"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181E76-20E9-4E12-AD03-82900000BAD1}"/>
              </a:ext>
            </a:extLst>
          </p:cNvPr>
          <p:cNvSpPr>
            <a:spLocks noGrp="1"/>
          </p:cNvSpPr>
          <p:nvPr>
            <p:ph type="title"/>
          </p:nvPr>
        </p:nvSpPr>
        <p:spPr>
          <a:xfrm>
            <a:off x="838200" y="688748"/>
            <a:ext cx="2855140" cy="5480504"/>
          </a:xfrm>
        </p:spPr>
        <p:txBody>
          <a:bodyPr anchor="ctr">
            <a:normAutofit/>
          </a:bodyPr>
          <a:lstStyle/>
          <a:p>
            <a:r>
              <a:rPr lang="en-US" sz="3600" dirty="0">
                <a:solidFill>
                  <a:schemeClr val="tx1"/>
                </a:solidFill>
              </a:rPr>
              <a:t>Data Analysis</a:t>
            </a:r>
          </a:p>
        </p:txBody>
      </p:sp>
      <p:sp>
        <p:nvSpPr>
          <p:cNvPr id="3" name="Content Placeholder 2">
            <a:extLst>
              <a:ext uri="{FF2B5EF4-FFF2-40B4-BE49-F238E27FC236}">
                <a16:creationId xmlns:a16="http://schemas.microsoft.com/office/drawing/2014/main" id="{7A9FD706-7603-4F88-BB30-8058360301ED}"/>
              </a:ext>
            </a:extLst>
          </p:cNvPr>
          <p:cNvSpPr>
            <a:spLocks noGrp="1"/>
          </p:cNvSpPr>
          <p:nvPr>
            <p:ph idx="1"/>
          </p:nvPr>
        </p:nvSpPr>
        <p:spPr>
          <a:xfrm>
            <a:off x="4423890" y="688749"/>
            <a:ext cx="6286442" cy="5480504"/>
          </a:xfrm>
        </p:spPr>
        <p:txBody>
          <a:bodyPr anchor="ctr">
            <a:noAutofit/>
          </a:bodyPr>
          <a:lstStyle/>
          <a:p>
            <a:pPr marL="0" indent="0">
              <a:buNone/>
            </a:pPr>
            <a:r>
              <a:rPr lang="en-US" sz="3200" dirty="0">
                <a:solidFill>
                  <a:schemeClr val="tx1"/>
                </a:solidFill>
              </a:rPr>
              <a:t>Steps for Analysis</a:t>
            </a:r>
          </a:p>
          <a:p>
            <a:r>
              <a:rPr lang="en-US" dirty="0">
                <a:solidFill>
                  <a:schemeClr val="tx1"/>
                </a:solidFill>
              </a:rPr>
              <a:t>Volume vs Daily Range of Price</a:t>
            </a:r>
          </a:p>
          <a:p>
            <a:r>
              <a:rPr lang="en-US" dirty="0">
                <a:solidFill>
                  <a:schemeClr val="tx1"/>
                </a:solidFill>
              </a:rPr>
              <a:t>Reddit Comments</a:t>
            </a:r>
          </a:p>
          <a:p>
            <a:pPr marL="0" indent="0">
              <a:buNone/>
            </a:pPr>
            <a:endParaRPr lang="en-US" sz="3200" dirty="0">
              <a:solidFill>
                <a:schemeClr val="tx1"/>
              </a:solidFill>
            </a:endParaRPr>
          </a:p>
          <a:p>
            <a:pPr marL="0" indent="0">
              <a:buNone/>
            </a:pPr>
            <a:r>
              <a:rPr lang="en-US" sz="3200" dirty="0">
                <a:solidFill>
                  <a:schemeClr val="tx1"/>
                </a:solidFill>
              </a:rPr>
              <a:t>Does social media have an influence on value?</a:t>
            </a:r>
          </a:p>
          <a:p>
            <a:r>
              <a:rPr lang="en-US" dirty="0">
                <a:solidFill>
                  <a:schemeClr val="tx1"/>
                </a:solidFill>
              </a:rPr>
              <a:t>Examined correlation relationship between cryptocurrencies/stock exchanges and number of comments on Reddit</a:t>
            </a:r>
          </a:p>
        </p:txBody>
      </p:sp>
    </p:spTree>
    <p:extLst>
      <p:ext uri="{BB962C8B-B14F-4D97-AF65-F5344CB8AC3E}">
        <p14:creationId xmlns:p14="http://schemas.microsoft.com/office/powerpoint/2010/main" val="3955815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2DC0D56-2145-4CB8-979D-ADF8E921A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272BB16D-1B1A-4782-92FD-2CF21910D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26429"/>
            <a:ext cx="12192000" cy="2231571"/>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EDC5F9-4247-4811-AD8A-D73A13412E4F}"/>
              </a:ext>
            </a:extLst>
          </p:cNvPr>
          <p:cNvSpPr>
            <a:spLocks noGrp="1"/>
          </p:cNvSpPr>
          <p:nvPr>
            <p:ph type="title"/>
          </p:nvPr>
        </p:nvSpPr>
        <p:spPr>
          <a:xfrm>
            <a:off x="838200" y="4963886"/>
            <a:ext cx="10515600" cy="1141632"/>
          </a:xfrm>
        </p:spPr>
        <p:txBody>
          <a:bodyPr vert="horz" wrap="square" lIns="91440" tIns="45720" rIns="91440" bIns="45720" rtlCol="0" anchor="t">
            <a:normAutofit/>
          </a:bodyPr>
          <a:lstStyle/>
          <a:p>
            <a:pPr algn="r"/>
            <a:r>
              <a:rPr lang="en-US" sz="4400" spc="-300" dirty="0">
                <a:solidFill>
                  <a:schemeClr val="tx1"/>
                </a:solidFill>
                <a:effectLst>
                  <a:outerShdw blurRad="469900" dist="342900" dir="5400000" sy="-20000" rotWithShape="0">
                    <a:prstClr val="black">
                      <a:alpha val="66000"/>
                    </a:prstClr>
                  </a:outerShdw>
                </a:effectLst>
                <a:hlinkClick r:id="rId2" action="ppaction://hlinkfile">
                  <a:extLst>
                    <a:ext uri="{A12FA001-AC4F-418D-AE19-62706E023703}">
                      <ahyp:hlinkClr xmlns:ahyp="http://schemas.microsoft.com/office/drawing/2018/hyperlinkcolor" val="tx"/>
                    </a:ext>
                  </a:extLst>
                </a:hlinkClick>
              </a:rPr>
              <a:t>Analysis</a:t>
            </a:r>
            <a:endParaRPr lang="en-US" sz="4400" spc="-300" dirty="0">
              <a:solidFill>
                <a:schemeClr val="tx1"/>
              </a:solidFill>
              <a:effectLst>
                <a:outerShdw blurRad="469900" dist="342900" dir="5400000" sy="-20000" rotWithShape="0">
                  <a:prstClr val="black">
                    <a:alpha val="66000"/>
                  </a:prstClr>
                </a:outerShdw>
              </a:effectLst>
            </a:endParaRPr>
          </a:p>
        </p:txBody>
      </p:sp>
      <p:sp>
        <p:nvSpPr>
          <p:cNvPr id="7" name="Subtitle 2">
            <a:extLst>
              <a:ext uri="{FF2B5EF4-FFF2-40B4-BE49-F238E27FC236}">
                <a16:creationId xmlns:a16="http://schemas.microsoft.com/office/drawing/2014/main" id="{B16B0C0A-F24E-4651-8509-511AD485412C}"/>
              </a:ext>
            </a:extLst>
          </p:cNvPr>
          <p:cNvSpPr txBox="1">
            <a:spLocks/>
          </p:cNvSpPr>
          <p:nvPr/>
        </p:nvSpPr>
        <p:spPr>
          <a:xfrm>
            <a:off x="0" y="0"/>
            <a:ext cx="12192000" cy="4296339"/>
          </a:xfrm>
          <a:prstGeom prst="rect">
            <a:avLst/>
          </a:prstGeom>
          <a:solidFill>
            <a:schemeClr val="tx1"/>
          </a:solidFill>
        </p:spPr>
        <p:txBody>
          <a:bodyPr vert="horz" lIns="91440" tIns="45720" rIns="91440" bIns="45720" rtlCol="0" anchor="b">
            <a:normAutofit/>
          </a:bodyPr>
          <a:lstStyle>
            <a:lvl1pPr indent="0" algn="r" defTabSz="914400">
              <a:lnSpc>
                <a:spcPct val="90000"/>
              </a:lnSpc>
              <a:spcBef>
                <a:spcPts val="1000"/>
              </a:spcBef>
              <a:buFont typeface="Arial" panose="020B0604020202020204" pitchFamily="34" charset="0"/>
              <a:buNone/>
              <a:defRPr sz="3200" b="0">
                <a:solidFill>
                  <a:schemeClr val="tx2"/>
                </a:solidFill>
                <a:latin typeface="+mj-lt"/>
              </a:defRPr>
            </a:lvl1pPr>
            <a:lvl2pPr indent="0" algn="ctr" defTabSz="914400">
              <a:lnSpc>
                <a:spcPct val="90000"/>
              </a:lnSpc>
              <a:spcBef>
                <a:spcPts val="500"/>
              </a:spcBef>
              <a:buFont typeface="Arial" panose="020B0604020202020204" pitchFamily="34" charset="0"/>
              <a:buNone/>
              <a:defRPr sz="2000">
                <a:gradFill>
                  <a:gsLst>
                    <a:gs pos="34000">
                      <a:schemeClr val="tx1">
                        <a:lumMod val="93000"/>
                      </a:schemeClr>
                    </a:gs>
                    <a:gs pos="0">
                      <a:schemeClr val="bg1">
                        <a:lumMod val="25000"/>
                        <a:lumOff val="75000"/>
                      </a:schemeClr>
                    </a:gs>
                    <a:gs pos="100000">
                      <a:schemeClr val="tx2">
                        <a:lumMod val="0"/>
                        <a:lumOff val="100000"/>
                      </a:schemeClr>
                    </a:gs>
                  </a:gsLst>
                  <a:lin ang="4800000" scaled="0"/>
                </a:gradFill>
              </a:defRPr>
            </a:lvl2pPr>
            <a:lvl3pPr indent="0" algn="ctr" defTabSz="914400">
              <a:lnSpc>
                <a:spcPct val="90000"/>
              </a:lnSpc>
              <a:spcBef>
                <a:spcPts val="500"/>
              </a:spcBef>
              <a:buFont typeface="Arial" panose="020B0604020202020204" pitchFamily="34" charset="0"/>
              <a:buNone/>
              <a:defRPr>
                <a:gradFill>
                  <a:gsLst>
                    <a:gs pos="34000">
                      <a:schemeClr val="tx1">
                        <a:lumMod val="93000"/>
                      </a:schemeClr>
                    </a:gs>
                    <a:gs pos="0">
                      <a:schemeClr val="bg1">
                        <a:lumMod val="25000"/>
                        <a:lumOff val="75000"/>
                      </a:schemeClr>
                    </a:gs>
                    <a:gs pos="100000">
                      <a:schemeClr val="tx2">
                        <a:lumMod val="0"/>
                        <a:lumOff val="100000"/>
                      </a:schemeClr>
                    </a:gs>
                  </a:gsLst>
                  <a:lin ang="4800000" scaled="0"/>
                </a:gradFill>
              </a:defRPr>
            </a:lvl3pPr>
            <a:lvl4pPr indent="0" algn="ctr" defTabSz="914400">
              <a:lnSpc>
                <a:spcPct val="90000"/>
              </a:lnSpc>
              <a:spcBef>
                <a:spcPts val="500"/>
              </a:spcBef>
              <a:buFont typeface="Arial" panose="020B0604020202020204" pitchFamily="34" charset="0"/>
              <a:buNone/>
              <a:defRPr sz="1600">
                <a:gradFill>
                  <a:gsLst>
                    <a:gs pos="34000">
                      <a:schemeClr val="tx1">
                        <a:lumMod val="93000"/>
                      </a:schemeClr>
                    </a:gs>
                    <a:gs pos="0">
                      <a:schemeClr val="bg1">
                        <a:lumMod val="25000"/>
                        <a:lumOff val="75000"/>
                      </a:schemeClr>
                    </a:gs>
                    <a:gs pos="100000">
                      <a:schemeClr val="tx2">
                        <a:lumMod val="0"/>
                        <a:lumOff val="100000"/>
                      </a:schemeClr>
                    </a:gs>
                  </a:gsLst>
                  <a:lin ang="4800000" scaled="0"/>
                </a:gradFill>
              </a:defRPr>
            </a:lvl4pPr>
            <a:lvl5pPr indent="0" algn="ctr" defTabSz="914400">
              <a:lnSpc>
                <a:spcPct val="90000"/>
              </a:lnSpc>
              <a:spcBef>
                <a:spcPts val="500"/>
              </a:spcBef>
              <a:buFont typeface="Arial" panose="020B0604020202020204" pitchFamily="34" charset="0"/>
              <a:buNone/>
              <a:defRPr sz="1600">
                <a:gradFill>
                  <a:gsLst>
                    <a:gs pos="34000">
                      <a:schemeClr val="tx1">
                        <a:lumMod val="93000"/>
                      </a:schemeClr>
                    </a:gs>
                    <a:gs pos="0">
                      <a:schemeClr val="bg1">
                        <a:lumMod val="25000"/>
                        <a:lumOff val="75000"/>
                      </a:schemeClr>
                    </a:gs>
                    <a:gs pos="100000">
                      <a:schemeClr val="tx2">
                        <a:lumMod val="0"/>
                        <a:lumOff val="100000"/>
                      </a:schemeClr>
                    </a:gs>
                  </a:gsLst>
                  <a:lin ang="4800000" scaled="0"/>
                </a:gradFill>
              </a:defRPr>
            </a:lvl5pPr>
            <a:lvl6pPr indent="0" algn="ctr" defTabSz="914400">
              <a:lnSpc>
                <a:spcPct val="90000"/>
              </a:lnSpc>
              <a:spcBef>
                <a:spcPts val="500"/>
              </a:spcBef>
              <a:buFont typeface="Arial" panose="020B0604020202020204" pitchFamily="34" charset="0"/>
              <a:buNone/>
              <a:defRPr sz="1600"/>
            </a:lvl6pPr>
            <a:lvl7pPr indent="0" algn="ctr" defTabSz="914400">
              <a:lnSpc>
                <a:spcPct val="90000"/>
              </a:lnSpc>
              <a:spcBef>
                <a:spcPts val="500"/>
              </a:spcBef>
              <a:buFont typeface="Arial" panose="020B0604020202020204" pitchFamily="34" charset="0"/>
              <a:buNone/>
              <a:defRPr sz="1600"/>
            </a:lvl7pPr>
            <a:lvl8pPr indent="0" algn="ctr" defTabSz="914400">
              <a:lnSpc>
                <a:spcPct val="90000"/>
              </a:lnSpc>
              <a:spcBef>
                <a:spcPts val="500"/>
              </a:spcBef>
              <a:buFont typeface="Arial" panose="020B0604020202020204" pitchFamily="34" charset="0"/>
              <a:buNone/>
              <a:defRPr sz="1600"/>
            </a:lvl8pPr>
            <a:lvl9pPr indent="0" algn="ctr" defTabSz="914400">
              <a:lnSpc>
                <a:spcPct val="90000"/>
              </a:lnSpc>
              <a:spcBef>
                <a:spcPts val="500"/>
              </a:spcBef>
              <a:buFont typeface="Arial" panose="020B0604020202020204" pitchFamily="34" charset="0"/>
              <a:buNone/>
              <a:defRPr sz="1600"/>
            </a:lvl9pPr>
          </a:lstStyle>
          <a:p>
            <a:endParaRPr lang="en-US" dirty="0"/>
          </a:p>
        </p:txBody>
      </p:sp>
      <p:pic>
        <p:nvPicPr>
          <p:cNvPr id="4" name="Picture 3" descr="Chart, scatter chart&#10;&#10;Description automatically generated">
            <a:extLst>
              <a:ext uri="{FF2B5EF4-FFF2-40B4-BE49-F238E27FC236}">
                <a16:creationId xmlns:a16="http://schemas.microsoft.com/office/drawing/2014/main" id="{24E389AE-DB38-49A1-AA7A-F3FCC6C8A0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8507" y="45164"/>
            <a:ext cx="5554986" cy="4166240"/>
          </a:xfrm>
          <a:prstGeom prst="rect">
            <a:avLst/>
          </a:prstGeom>
        </p:spPr>
      </p:pic>
    </p:spTree>
    <p:extLst>
      <p:ext uri="{BB962C8B-B14F-4D97-AF65-F5344CB8AC3E}">
        <p14:creationId xmlns:p14="http://schemas.microsoft.com/office/powerpoint/2010/main" val="471880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2DC0D56-2145-4CB8-979D-ADF8E921A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272BB16D-1B1A-4782-92FD-2CF21910D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26429"/>
            <a:ext cx="12192000" cy="2231571"/>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EDC5F9-4247-4811-AD8A-D73A13412E4F}"/>
              </a:ext>
            </a:extLst>
          </p:cNvPr>
          <p:cNvSpPr>
            <a:spLocks noGrp="1"/>
          </p:cNvSpPr>
          <p:nvPr>
            <p:ph type="title"/>
          </p:nvPr>
        </p:nvSpPr>
        <p:spPr>
          <a:xfrm>
            <a:off x="8224936" y="4770071"/>
            <a:ext cx="1743269" cy="1141632"/>
          </a:xfrm>
        </p:spPr>
        <p:txBody>
          <a:bodyPr vert="horz" wrap="square" lIns="91440" tIns="45720" rIns="91440" bIns="45720" rtlCol="0" anchor="t">
            <a:normAutofit fontScale="90000"/>
          </a:bodyPr>
          <a:lstStyle/>
          <a:p>
            <a:pPr algn="r"/>
            <a:r>
              <a:rPr lang="en-US" sz="4400" spc="-300" dirty="0">
                <a:solidFill>
                  <a:schemeClr val="tx1"/>
                </a:solidFill>
                <a:effectLst>
                  <a:outerShdw blurRad="469900" dist="342900" dir="5400000" sy="-20000" rotWithShape="0">
                    <a:prstClr val="black">
                      <a:alpha val="66000"/>
                    </a:prstClr>
                  </a:outerShdw>
                </a:effectLst>
              </a:rPr>
              <a:t>r  = .3838  </a:t>
            </a:r>
          </a:p>
        </p:txBody>
      </p:sp>
      <p:sp>
        <p:nvSpPr>
          <p:cNvPr id="7" name="Subtitle 2">
            <a:extLst>
              <a:ext uri="{FF2B5EF4-FFF2-40B4-BE49-F238E27FC236}">
                <a16:creationId xmlns:a16="http://schemas.microsoft.com/office/drawing/2014/main" id="{B16B0C0A-F24E-4651-8509-511AD485412C}"/>
              </a:ext>
            </a:extLst>
          </p:cNvPr>
          <p:cNvSpPr txBox="1">
            <a:spLocks/>
          </p:cNvSpPr>
          <p:nvPr/>
        </p:nvSpPr>
        <p:spPr>
          <a:xfrm>
            <a:off x="0" y="0"/>
            <a:ext cx="12192000" cy="4296339"/>
          </a:xfrm>
          <a:prstGeom prst="rect">
            <a:avLst/>
          </a:prstGeom>
          <a:solidFill>
            <a:schemeClr val="tx1"/>
          </a:solidFill>
        </p:spPr>
        <p:txBody>
          <a:bodyPr vert="horz" lIns="91440" tIns="45720" rIns="91440" bIns="45720" rtlCol="0" anchor="b">
            <a:normAutofit/>
          </a:bodyPr>
          <a:lstStyle>
            <a:lvl1pPr indent="0" algn="r" defTabSz="914400">
              <a:lnSpc>
                <a:spcPct val="90000"/>
              </a:lnSpc>
              <a:spcBef>
                <a:spcPts val="1000"/>
              </a:spcBef>
              <a:buFont typeface="Arial" panose="020B0604020202020204" pitchFamily="34" charset="0"/>
              <a:buNone/>
              <a:defRPr sz="3200" b="0">
                <a:solidFill>
                  <a:schemeClr val="tx2"/>
                </a:solidFill>
                <a:latin typeface="+mj-lt"/>
              </a:defRPr>
            </a:lvl1pPr>
            <a:lvl2pPr indent="0" algn="ctr" defTabSz="914400">
              <a:lnSpc>
                <a:spcPct val="90000"/>
              </a:lnSpc>
              <a:spcBef>
                <a:spcPts val="500"/>
              </a:spcBef>
              <a:buFont typeface="Arial" panose="020B0604020202020204" pitchFamily="34" charset="0"/>
              <a:buNone/>
              <a:defRPr sz="2000">
                <a:gradFill>
                  <a:gsLst>
                    <a:gs pos="34000">
                      <a:schemeClr val="tx1">
                        <a:lumMod val="93000"/>
                      </a:schemeClr>
                    </a:gs>
                    <a:gs pos="0">
                      <a:schemeClr val="bg1">
                        <a:lumMod val="25000"/>
                        <a:lumOff val="75000"/>
                      </a:schemeClr>
                    </a:gs>
                    <a:gs pos="100000">
                      <a:schemeClr val="tx2">
                        <a:lumMod val="0"/>
                        <a:lumOff val="100000"/>
                      </a:schemeClr>
                    </a:gs>
                  </a:gsLst>
                  <a:lin ang="4800000" scaled="0"/>
                </a:gradFill>
              </a:defRPr>
            </a:lvl2pPr>
            <a:lvl3pPr indent="0" algn="ctr" defTabSz="914400">
              <a:lnSpc>
                <a:spcPct val="90000"/>
              </a:lnSpc>
              <a:spcBef>
                <a:spcPts val="500"/>
              </a:spcBef>
              <a:buFont typeface="Arial" panose="020B0604020202020204" pitchFamily="34" charset="0"/>
              <a:buNone/>
              <a:defRPr>
                <a:gradFill>
                  <a:gsLst>
                    <a:gs pos="34000">
                      <a:schemeClr val="tx1">
                        <a:lumMod val="93000"/>
                      </a:schemeClr>
                    </a:gs>
                    <a:gs pos="0">
                      <a:schemeClr val="bg1">
                        <a:lumMod val="25000"/>
                        <a:lumOff val="75000"/>
                      </a:schemeClr>
                    </a:gs>
                    <a:gs pos="100000">
                      <a:schemeClr val="tx2">
                        <a:lumMod val="0"/>
                        <a:lumOff val="100000"/>
                      </a:schemeClr>
                    </a:gs>
                  </a:gsLst>
                  <a:lin ang="4800000" scaled="0"/>
                </a:gradFill>
              </a:defRPr>
            </a:lvl3pPr>
            <a:lvl4pPr indent="0" algn="ctr" defTabSz="914400">
              <a:lnSpc>
                <a:spcPct val="90000"/>
              </a:lnSpc>
              <a:spcBef>
                <a:spcPts val="500"/>
              </a:spcBef>
              <a:buFont typeface="Arial" panose="020B0604020202020204" pitchFamily="34" charset="0"/>
              <a:buNone/>
              <a:defRPr sz="1600">
                <a:gradFill>
                  <a:gsLst>
                    <a:gs pos="34000">
                      <a:schemeClr val="tx1">
                        <a:lumMod val="93000"/>
                      </a:schemeClr>
                    </a:gs>
                    <a:gs pos="0">
                      <a:schemeClr val="bg1">
                        <a:lumMod val="25000"/>
                        <a:lumOff val="75000"/>
                      </a:schemeClr>
                    </a:gs>
                    <a:gs pos="100000">
                      <a:schemeClr val="tx2">
                        <a:lumMod val="0"/>
                        <a:lumOff val="100000"/>
                      </a:schemeClr>
                    </a:gs>
                  </a:gsLst>
                  <a:lin ang="4800000" scaled="0"/>
                </a:gradFill>
              </a:defRPr>
            </a:lvl4pPr>
            <a:lvl5pPr indent="0" algn="ctr" defTabSz="914400">
              <a:lnSpc>
                <a:spcPct val="90000"/>
              </a:lnSpc>
              <a:spcBef>
                <a:spcPts val="500"/>
              </a:spcBef>
              <a:buFont typeface="Arial" panose="020B0604020202020204" pitchFamily="34" charset="0"/>
              <a:buNone/>
              <a:defRPr sz="1600">
                <a:gradFill>
                  <a:gsLst>
                    <a:gs pos="34000">
                      <a:schemeClr val="tx1">
                        <a:lumMod val="93000"/>
                      </a:schemeClr>
                    </a:gs>
                    <a:gs pos="0">
                      <a:schemeClr val="bg1">
                        <a:lumMod val="25000"/>
                        <a:lumOff val="75000"/>
                      </a:schemeClr>
                    </a:gs>
                    <a:gs pos="100000">
                      <a:schemeClr val="tx2">
                        <a:lumMod val="0"/>
                        <a:lumOff val="100000"/>
                      </a:schemeClr>
                    </a:gs>
                  </a:gsLst>
                  <a:lin ang="4800000" scaled="0"/>
                </a:gradFill>
              </a:defRPr>
            </a:lvl5pPr>
            <a:lvl6pPr indent="0" algn="ctr" defTabSz="914400">
              <a:lnSpc>
                <a:spcPct val="90000"/>
              </a:lnSpc>
              <a:spcBef>
                <a:spcPts val="500"/>
              </a:spcBef>
              <a:buFont typeface="Arial" panose="020B0604020202020204" pitchFamily="34" charset="0"/>
              <a:buNone/>
              <a:defRPr sz="1600"/>
            </a:lvl6pPr>
            <a:lvl7pPr indent="0" algn="ctr" defTabSz="914400">
              <a:lnSpc>
                <a:spcPct val="90000"/>
              </a:lnSpc>
              <a:spcBef>
                <a:spcPts val="500"/>
              </a:spcBef>
              <a:buFont typeface="Arial" panose="020B0604020202020204" pitchFamily="34" charset="0"/>
              <a:buNone/>
              <a:defRPr sz="1600"/>
            </a:lvl7pPr>
            <a:lvl8pPr indent="0" algn="ctr" defTabSz="914400">
              <a:lnSpc>
                <a:spcPct val="90000"/>
              </a:lnSpc>
              <a:spcBef>
                <a:spcPts val="500"/>
              </a:spcBef>
              <a:buFont typeface="Arial" panose="020B0604020202020204" pitchFamily="34" charset="0"/>
              <a:buNone/>
              <a:defRPr sz="1600"/>
            </a:lvl8pPr>
            <a:lvl9pPr indent="0" algn="ctr" defTabSz="914400">
              <a:lnSpc>
                <a:spcPct val="90000"/>
              </a:lnSpc>
              <a:spcBef>
                <a:spcPts val="500"/>
              </a:spcBef>
              <a:buFont typeface="Arial" panose="020B0604020202020204" pitchFamily="34" charset="0"/>
              <a:buNone/>
              <a:defRPr sz="1600"/>
            </a:lvl9pPr>
          </a:lstStyle>
          <a:p>
            <a:r>
              <a:rPr lang="en-US" dirty="0" err="1">
                <a:hlinkClick r:id="rId3" action="ppaction://hlinkfile"/>
              </a:rPr>
              <a:t>Jupyter</a:t>
            </a:r>
            <a:r>
              <a:rPr lang="en-US" dirty="0">
                <a:hlinkClick r:id="rId3" action="ppaction://hlinkfile"/>
              </a:rPr>
              <a:t> Notebook</a:t>
            </a:r>
            <a:endParaRPr lang="en-US" dirty="0"/>
          </a:p>
        </p:txBody>
      </p:sp>
      <p:sp>
        <p:nvSpPr>
          <p:cNvPr id="13" name="Title 1">
            <a:extLst>
              <a:ext uri="{FF2B5EF4-FFF2-40B4-BE49-F238E27FC236}">
                <a16:creationId xmlns:a16="http://schemas.microsoft.com/office/drawing/2014/main" id="{454EAC06-5722-42E5-928A-9826DE10BEB9}"/>
              </a:ext>
            </a:extLst>
          </p:cNvPr>
          <p:cNvSpPr txBox="1">
            <a:spLocks/>
          </p:cNvSpPr>
          <p:nvPr/>
        </p:nvSpPr>
        <p:spPr>
          <a:xfrm>
            <a:off x="2223795" y="4626429"/>
            <a:ext cx="1743269" cy="1141632"/>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r"/>
            <a:r>
              <a:rPr lang="en-US" sz="4400" spc="-300" dirty="0">
                <a:solidFill>
                  <a:schemeClr val="tx1"/>
                </a:solidFill>
                <a:effectLst>
                  <a:outerShdw blurRad="469900" dist="342900" dir="5400000" sy="-20000" rotWithShape="0">
                    <a:prstClr val="black">
                      <a:alpha val="66000"/>
                    </a:prstClr>
                  </a:outerShdw>
                </a:effectLst>
              </a:rPr>
              <a:t>r  = -.077  </a:t>
            </a:r>
          </a:p>
        </p:txBody>
      </p:sp>
      <p:pic>
        <p:nvPicPr>
          <p:cNvPr id="4" name="Picture 3" descr="Chart, scatter chart&#10;&#10;Description automatically generated">
            <a:extLst>
              <a:ext uri="{FF2B5EF4-FFF2-40B4-BE49-F238E27FC236}">
                <a16:creationId xmlns:a16="http://schemas.microsoft.com/office/drawing/2014/main" id="{AB6BF4DF-7BA8-46FD-A19F-5CE181C58E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277" y="-1"/>
            <a:ext cx="5487650" cy="3658433"/>
          </a:xfrm>
          <a:prstGeom prst="rect">
            <a:avLst/>
          </a:prstGeom>
        </p:spPr>
      </p:pic>
      <p:pic>
        <p:nvPicPr>
          <p:cNvPr id="6" name="Picture 5" descr="Chart, scatter chart&#10;&#10;Description automatically generated">
            <a:extLst>
              <a:ext uri="{FF2B5EF4-FFF2-40B4-BE49-F238E27FC236}">
                <a16:creationId xmlns:a16="http://schemas.microsoft.com/office/drawing/2014/main" id="{B5DD43B0-694A-48DB-9786-46BB1E8B9F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8638" y="0"/>
            <a:ext cx="5487650" cy="3658433"/>
          </a:xfrm>
          <a:prstGeom prst="rect">
            <a:avLst/>
          </a:prstGeom>
        </p:spPr>
      </p:pic>
    </p:spTree>
    <p:extLst>
      <p:ext uri="{BB962C8B-B14F-4D97-AF65-F5344CB8AC3E}">
        <p14:creationId xmlns:p14="http://schemas.microsoft.com/office/powerpoint/2010/main" val="1193764930"/>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747</TotalTime>
  <Words>562</Words>
  <Application>Microsoft Office PowerPoint</Application>
  <PresentationFormat>Widescreen</PresentationFormat>
  <Paragraphs>90</Paragraphs>
  <Slides>16</Slides>
  <Notes>11</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Corbel</vt:lpstr>
      <vt:lpstr>Depth</vt:lpstr>
      <vt:lpstr>Cryptocurrencies</vt:lpstr>
      <vt:lpstr>Motivation &amp; Summary</vt:lpstr>
      <vt:lpstr>Questions &amp; Data</vt:lpstr>
      <vt:lpstr>Data Cleanup &amp; Exploration</vt:lpstr>
      <vt:lpstr>Data Exploration</vt:lpstr>
      <vt:lpstr>Data Exploration</vt:lpstr>
      <vt:lpstr>Data Analysis</vt:lpstr>
      <vt:lpstr>Analysis</vt:lpstr>
      <vt:lpstr>r  = .3838  </vt:lpstr>
      <vt:lpstr>PowerPoint Presentation</vt:lpstr>
      <vt:lpstr>r  =.8208  </vt:lpstr>
      <vt:lpstr>Strongest correlation</vt:lpstr>
      <vt:lpstr>Discussion</vt:lpstr>
      <vt:lpstr>Implications</vt:lpstr>
      <vt:lpstr>Post 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Ashleigh DeVito</dc:creator>
  <cp:lastModifiedBy>Ashleigh DeVito</cp:lastModifiedBy>
  <cp:revision>73</cp:revision>
  <dcterms:created xsi:type="dcterms:W3CDTF">2021-06-14T15:36:04Z</dcterms:created>
  <dcterms:modified xsi:type="dcterms:W3CDTF">2021-06-23T16:26:40Z</dcterms:modified>
</cp:coreProperties>
</file>