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73" r:id="rId7"/>
    <p:sldId id="266" r:id="rId8"/>
    <p:sldId id="260" r:id="rId9"/>
    <p:sldId id="265" r:id="rId10"/>
    <p:sldId id="272" r:id="rId11"/>
    <p:sldId id="274" r:id="rId12"/>
    <p:sldId id="270" r:id="rId13"/>
    <p:sldId id="269" r:id="rId14"/>
    <p:sldId id="261" r:id="rId15"/>
    <p:sldId id="27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B7447"/>
    <a:srgbClr val="90AFC5"/>
    <a:srgbClr val="2A3132"/>
    <a:srgbClr val="336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7BA7D-290A-42BC-AD5F-2724BC72616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EAA62-72D5-4C83-9561-04F544EB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Inspiration: The Reddit and </a:t>
            </a:r>
            <a:r>
              <a:rPr lang="en-US" dirty="0" err="1"/>
              <a:t>RobinHood</a:t>
            </a:r>
            <a:r>
              <a:rPr lang="en-US" dirty="0"/>
              <a:t> “GameStop-Gate”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AA62-72D5-4C83-9561-04F544EB0C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Bitcoin not as correlated as we may have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AA62-72D5-4C83-9561-04F544EB0C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1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Strongest correlation between Dow Price and comment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EAA62-72D5-4C83-9561-04F544EB0C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59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Strongest correlation between Dow Price and comment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AA62-72D5-4C83-9561-04F544EB0C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 has less activity than NASDAQ – less fluctuation, more chatter, higher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AA62-72D5-4C83-9561-04F544EB0C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8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7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2_data_acquisition_presenta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3_cleaning_and_analysis_narrowing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E677-4174-42B3-89FA-DB584F0D4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 wrap="square">
            <a:noAutofit/>
          </a:bodyPr>
          <a:lstStyle/>
          <a:p>
            <a:r>
              <a:rPr lang="en-US" sz="8800" b="1" dirty="0">
                <a:solidFill>
                  <a:schemeClr val="tx1"/>
                </a:solidFill>
              </a:rPr>
              <a:t>Cryptocurrencies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6EB-C488-4CB7-BDDA-40749CB4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432020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Group Members: </a:t>
            </a:r>
          </a:p>
          <a:p>
            <a:r>
              <a:rPr lang="en-US" dirty="0">
                <a:solidFill>
                  <a:srgbClr val="262626"/>
                </a:solidFill>
              </a:rPr>
              <a:t>Terrell Bradford and Ashleigh DeVito</a:t>
            </a:r>
          </a:p>
        </p:txBody>
      </p:sp>
    </p:spTree>
    <p:extLst>
      <p:ext uri="{BB962C8B-B14F-4D97-AF65-F5344CB8AC3E}">
        <p14:creationId xmlns:p14="http://schemas.microsoft.com/office/powerpoint/2010/main" val="347742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936" y="4770071"/>
            <a:ext cx="1743269" cy="1141632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  = .3838 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 err="1">
                <a:hlinkClick r:id="rId3" action="ppaction://hlinkfile"/>
              </a:rPr>
              <a:t>Jupyter</a:t>
            </a:r>
            <a:r>
              <a:rPr lang="en-US" dirty="0">
                <a:hlinkClick r:id="rId3" action="ppaction://hlinkfile"/>
              </a:rPr>
              <a:t> Notebook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4EAC06-5722-42E5-928A-9826DE10BEB9}"/>
              </a:ext>
            </a:extLst>
          </p:cNvPr>
          <p:cNvSpPr txBox="1">
            <a:spLocks/>
          </p:cNvSpPr>
          <p:nvPr/>
        </p:nvSpPr>
        <p:spPr>
          <a:xfrm>
            <a:off x="2223795" y="4626429"/>
            <a:ext cx="1743269" cy="11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  = -.077 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B6BF4DF-7BA8-46FD-A19F-5CE181C58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7" y="-1"/>
            <a:ext cx="5487650" cy="365843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5DD43B0-694A-48DB-9786-46BB1E8B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38" y="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6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4D7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48554E-3CA1-48CC-9F0E-5B2D6FB4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7860EB63-181A-4004-ADEC-881456A7E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t="5625" r="5416" b="1563"/>
          <a:stretch/>
        </p:blipFill>
        <p:spPr>
          <a:xfrm>
            <a:off x="228599" y="0"/>
            <a:ext cx="11734801" cy="417894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51E883-9962-4D98-B370-52EE1E381012}"/>
              </a:ext>
            </a:extLst>
          </p:cNvPr>
          <p:cNvSpPr txBox="1">
            <a:spLocks/>
          </p:cNvSpPr>
          <p:nvPr/>
        </p:nvSpPr>
        <p:spPr>
          <a:xfrm>
            <a:off x="838200" y="6151002"/>
            <a:ext cx="10515600" cy="11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400" spc="-30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Strongest correlation</a:t>
            </a:r>
            <a:endParaRPr lang="en-US" sz="4400" spc="-300" dirty="0">
              <a:solidFill>
                <a:schemeClr val="tx1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164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936" y="4770071"/>
            <a:ext cx="1743269" cy="1141632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  =.8208 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23AC0ED-AF00-4844-9A9A-D45EDDE35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73" y="0"/>
            <a:ext cx="5487650" cy="365843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D58E8101-6C2C-450A-9306-51C20827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4" y="-1"/>
            <a:ext cx="5487650" cy="365843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54EAC06-5722-42E5-928A-9826DE10BEB9}"/>
              </a:ext>
            </a:extLst>
          </p:cNvPr>
          <p:cNvSpPr txBox="1">
            <a:spLocks/>
          </p:cNvSpPr>
          <p:nvPr/>
        </p:nvSpPr>
        <p:spPr>
          <a:xfrm>
            <a:off x="2223795" y="4626429"/>
            <a:ext cx="1743269" cy="11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400" spc="-30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  =.7775  </a:t>
            </a:r>
            <a:endParaRPr lang="en-US" sz="4400" spc="-300" dirty="0">
              <a:solidFill>
                <a:schemeClr val="tx1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648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1002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Strongest correlation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8FAC9A6-31B1-474D-AD07-B04027F05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5624" r="5104" b="938"/>
          <a:stretch/>
        </p:blipFill>
        <p:spPr>
          <a:xfrm>
            <a:off x="172399" y="29560"/>
            <a:ext cx="11847202" cy="423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5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9A7ED-B6F1-451E-8F80-1C6F7D53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08D0-1E43-4D75-8694-1447CE4A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Expected</a:t>
            </a:r>
          </a:p>
          <a:p>
            <a:r>
              <a:rPr lang="en-US" dirty="0">
                <a:solidFill>
                  <a:schemeClr val="tx1"/>
                </a:solidFill>
              </a:rPr>
              <a:t>Stronger relationship between social media activity and cryptocurrency fluctuations</a:t>
            </a:r>
          </a:p>
          <a:p>
            <a:r>
              <a:rPr lang="en-US" dirty="0">
                <a:solidFill>
                  <a:schemeClr val="tx1"/>
                </a:solidFill>
              </a:rPr>
              <a:t>Correlation between Volume and Comment Count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Result</a:t>
            </a:r>
          </a:p>
          <a:p>
            <a:r>
              <a:rPr lang="en-US" dirty="0">
                <a:solidFill>
                  <a:schemeClr val="tx1"/>
                </a:solidFill>
              </a:rPr>
              <a:t>Stronger relationship between social media activity and traditional stock fluctuations</a:t>
            </a:r>
          </a:p>
          <a:p>
            <a:r>
              <a:rPr lang="en-US" dirty="0">
                <a:solidFill>
                  <a:schemeClr val="tx1"/>
                </a:solidFill>
              </a:rPr>
              <a:t>Stronger correlation between daily price differences and comment count</a:t>
            </a:r>
          </a:p>
        </p:txBody>
      </p:sp>
    </p:spTree>
    <p:extLst>
      <p:ext uri="{BB962C8B-B14F-4D97-AF65-F5344CB8AC3E}">
        <p14:creationId xmlns:p14="http://schemas.microsoft.com/office/powerpoint/2010/main" val="24607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ADBA502-D562-441A-A0A7-E9D31CB675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" t="5344" r="9310" b="4886"/>
          <a:stretch/>
        </p:blipFill>
        <p:spPr>
          <a:xfrm>
            <a:off x="186612" y="77943"/>
            <a:ext cx="11511584" cy="421839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92440DC-1870-4A4F-8CF3-BD79F6D4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402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4B138-DC35-42F7-B36E-A669A89F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5EC2-CE1C-4E89-9C52-29C82A83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Difficulties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‘Twitter’ API inaccessible historically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If we had more time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Look into different sectors, or if individual stocks may correlate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Expand or contract time frame</a:t>
            </a:r>
          </a:p>
        </p:txBody>
      </p:sp>
    </p:spTree>
    <p:extLst>
      <p:ext uri="{BB962C8B-B14F-4D97-AF65-F5344CB8AC3E}">
        <p14:creationId xmlns:p14="http://schemas.microsoft.com/office/powerpoint/2010/main" val="97773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9B37F-351B-42B2-A0C3-73DEA21B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r"/>
            <a:r>
              <a:rPr lang="en-US" sz="88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3127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C63B-DBCB-4875-AD64-08517C17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5797-903B-4A95-BC57-9E43C6B0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8"/>
            <a:ext cx="6286442" cy="5480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Does cryptocurrency value track with traditional stock market value?</a:t>
            </a:r>
          </a:p>
          <a:p>
            <a:r>
              <a:rPr lang="en-US" dirty="0">
                <a:solidFill>
                  <a:schemeClr val="tx1"/>
                </a:solidFill>
              </a:rPr>
              <a:t>There is a weak correlation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Does social media have an influence on value?</a:t>
            </a:r>
          </a:p>
          <a:p>
            <a:r>
              <a:rPr lang="en-US" dirty="0">
                <a:solidFill>
                  <a:schemeClr val="tx1"/>
                </a:solidFill>
              </a:rPr>
              <a:t>There is a correlation between change in price and number of comments primarily with Dow Jones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To satisfaction?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846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7343-1F91-45CA-B5E6-EB31FC00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460E-578F-4273-BC55-2C5040FB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536210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Financial Data was taken from:</a:t>
            </a:r>
          </a:p>
          <a:p>
            <a:r>
              <a:rPr lang="en-US" dirty="0">
                <a:solidFill>
                  <a:schemeClr val="tx1"/>
                </a:solidFill>
              </a:rPr>
              <a:t>Pandas </a:t>
            </a:r>
            <a:r>
              <a:rPr lang="en-US" dirty="0" err="1">
                <a:solidFill>
                  <a:schemeClr val="tx1"/>
                </a:solidFill>
              </a:rPr>
              <a:t>DataReader</a:t>
            </a:r>
            <a:r>
              <a:rPr lang="en-US" dirty="0">
                <a:solidFill>
                  <a:schemeClr val="tx1"/>
                </a:solidFill>
              </a:rPr>
              <a:t> Library 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Social Media Data was scraped from:</a:t>
            </a:r>
          </a:p>
          <a:p>
            <a:r>
              <a:rPr lang="en-US" dirty="0">
                <a:solidFill>
                  <a:schemeClr val="tx1"/>
                </a:solidFill>
              </a:rPr>
              <a:t>Reddit via the </a:t>
            </a:r>
            <a:r>
              <a:rPr lang="en-US" dirty="0" err="1">
                <a:solidFill>
                  <a:schemeClr val="tx1"/>
                </a:solidFill>
              </a:rPr>
              <a:t>PushShift</a:t>
            </a:r>
            <a:r>
              <a:rPr lang="en-US" dirty="0">
                <a:solidFill>
                  <a:schemeClr val="tx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50564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03DDD-23A8-4B63-B536-6E143CB3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DA96-40FC-4C63-827E-F08B135D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8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Exploration &amp; Insights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Vast amount of data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High and Low vs Daily Range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Meaning of Volume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Problems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Date incongruities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Polysemy of ‘Tether’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Dual Index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Timestamp objects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API rate limited</a:t>
            </a:r>
          </a:p>
        </p:txBody>
      </p:sp>
    </p:spTree>
    <p:extLst>
      <p:ext uri="{BB962C8B-B14F-4D97-AF65-F5344CB8AC3E}">
        <p14:creationId xmlns:p14="http://schemas.microsoft.com/office/powerpoint/2010/main" val="125145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8213B-E952-42E8-8F04-C788A5EA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Cleaning</a:t>
            </a:r>
            <a:endParaRPr lang="en-US" sz="4400" spc="-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B7A43C-7F38-42DA-BC57-785606DBE9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2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81E76-20E9-4E12-AD03-8290000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6" y="687025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Data Exploration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E7846F7-B51E-4A5C-9D89-C72803F35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10043" r="9346" b="8091"/>
          <a:stretch/>
        </p:blipFill>
        <p:spPr>
          <a:xfrm>
            <a:off x="4062127" y="156088"/>
            <a:ext cx="8129873" cy="670191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2B4FA64-F3C3-4F1E-8A8E-1F4C6D081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"/>
          <a:stretch/>
        </p:blipFill>
        <p:spPr>
          <a:xfrm>
            <a:off x="2728627" y="-8878"/>
            <a:ext cx="1458181" cy="11430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1F099EB-A190-4FA1-9BAB-6984E04327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"/>
          <a:stretch/>
        </p:blipFill>
        <p:spPr>
          <a:xfrm>
            <a:off x="2728627" y="3391765"/>
            <a:ext cx="1458181" cy="114300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6947C29-7EA0-4570-9B6B-215E4A2630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"/>
          <a:stretch/>
        </p:blipFill>
        <p:spPr>
          <a:xfrm>
            <a:off x="2728627" y="1118096"/>
            <a:ext cx="1458181" cy="114300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F0A77751-3546-4B60-87C9-D4CBB35F49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"/>
          <a:stretch/>
        </p:blipFill>
        <p:spPr>
          <a:xfrm>
            <a:off x="2728627" y="2258078"/>
            <a:ext cx="1458181" cy="114300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AFB65CD6-FEE9-409D-ABB5-A50FD42F29B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"/>
          <a:stretch/>
        </p:blipFill>
        <p:spPr>
          <a:xfrm>
            <a:off x="2728627" y="4523323"/>
            <a:ext cx="1458181" cy="1143000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ADFB386E-55EE-496D-B488-A541156351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"/>
          <a:stretch/>
        </p:blipFill>
        <p:spPr>
          <a:xfrm>
            <a:off x="2728627" y="5654113"/>
            <a:ext cx="1458181" cy="1143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820E0EC-1C60-4004-8379-8C9A54A2ED00}"/>
              </a:ext>
            </a:extLst>
          </p:cNvPr>
          <p:cNvSpPr txBox="1">
            <a:spLocks/>
          </p:cNvSpPr>
          <p:nvPr/>
        </p:nvSpPr>
        <p:spPr>
          <a:xfrm>
            <a:off x="3932808" y="-12694"/>
            <a:ext cx="8259192" cy="32341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bg1"/>
                </a:solidFill>
              </a:rPr>
              <a:t>Comments over Time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FB4EFC5-3163-4FD2-8535-51BF276B6648}"/>
              </a:ext>
            </a:extLst>
          </p:cNvPr>
          <p:cNvSpPr txBox="1">
            <a:spLocks/>
          </p:cNvSpPr>
          <p:nvPr/>
        </p:nvSpPr>
        <p:spPr>
          <a:xfrm>
            <a:off x="2728627" y="6790763"/>
            <a:ext cx="3367373" cy="6976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7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FA2B2-12F1-482C-ABC5-A3C414090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 wrap="square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9B48-44F3-4B5F-BAB9-A201C2FA3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4296339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90460F5-C320-4B5D-AFD2-602214766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3" t="-626" r="9310"/>
          <a:stretch/>
        </p:blipFill>
        <p:spPr>
          <a:xfrm>
            <a:off x="986147" y="0"/>
            <a:ext cx="9963793" cy="42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81E76-20E9-4E12-AD03-8290000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D706-7603-4F88-BB30-80583603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Steps for Analysis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Volume vs Daily Range of Price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Reddit Comments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Does social media have an influence on value?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Examined correlation relationship between cryptocurrencies/stock exchanges and number of comments on Reddit</a:t>
            </a:r>
          </a:p>
        </p:txBody>
      </p:sp>
    </p:spTree>
    <p:extLst>
      <p:ext uri="{BB962C8B-B14F-4D97-AF65-F5344CB8AC3E}">
        <p14:creationId xmlns:p14="http://schemas.microsoft.com/office/powerpoint/2010/main" val="395581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endParaRPr lang="en-US" sz="4400" spc="-300" dirty="0">
              <a:solidFill>
                <a:schemeClr val="tx1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E389AE-DB38-49A1-AA7A-F3FCC6C8A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07" y="45164"/>
            <a:ext cx="5554986" cy="41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801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304</Words>
  <Application>Microsoft Office PowerPoint</Application>
  <PresentationFormat>Widescreen</PresentationFormat>
  <Paragraphs>77</Paragraphs>
  <Slides>17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Depth</vt:lpstr>
      <vt:lpstr>Cryptocurrencies</vt:lpstr>
      <vt:lpstr>Motivation &amp; Summary</vt:lpstr>
      <vt:lpstr>Questions &amp; Data</vt:lpstr>
      <vt:lpstr>Data Cleanup &amp; Exploration</vt:lpstr>
      <vt:lpstr>Data Cleaning</vt:lpstr>
      <vt:lpstr>Data Exploration</vt:lpstr>
      <vt:lpstr>Data Exploration</vt:lpstr>
      <vt:lpstr>Data Analysis</vt:lpstr>
      <vt:lpstr>Analysis</vt:lpstr>
      <vt:lpstr>r  = .3838  </vt:lpstr>
      <vt:lpstr>PowerPoint Presentation</vt:lpstr>
      <vt:lpstr>r  =.8208  </vt:lpstr>
      <vt:lpstr>Strongest correlation</vt:lpstr>
      <vt:lpstr>Discussion</vt:lpstr>
      <vt:lpstr>Conclusions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Ashleigh DeVito</dc:creator>
  <cp:lastModifiedBy>Ashleigh DeVito</cp:lastModifiedBy>
  <cp:revision>66</cp:revision>
  <dcterms:created xsi:type="dcterms:W3CDTF">2021-06-14T15:36:04Z</dcterms:created>
  <dcterms:modified xsi:type="dcterms:W3CDTF">2021-06-23T03:18:36Z</dcterms:modified>
</cp:coreProperties>
</file>