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9144000" cy="51435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32" roundtripDataSignature="AMtx7mhJ3KI4/uBztx/IQe8D+nNDKY8P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Black-regular.fnt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aaa6f71be_0_24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2baaa6f71be_0_24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b15857462_0_4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b15857462_0_4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b15857462_0_5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b15857462_0_5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b15857462_0_5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b15857462_0_5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b15857462_0_6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b15857462_0_6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b15857462_0_7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b15857462_0_7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b15857462_0_7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b15857462_0_7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b15857462_0_8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bb15857462_0_8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aaa6f71be_0_25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baaa6f71be_0_25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b15857462_0_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b15857462_0_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b15857462_0_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b15857462_0_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b15857462_0_1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b15857462_0_1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b15857462_0_1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b15857462_0_1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b15857462_0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b15857462_0_2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b15857462_0_2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b15857462_0_2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g2baaa6f71be_0_211"/>
          <p:cNvSpPr txBox="1"/>
          <p:nvPr>
            <p:ph type="title"/>
          </p:nvPr>
        </p:nvSpPr>
        <p:spPr>
          <a:xfrm>
            <a:off x="22047" y="66243"/>
            <a:ext cx="3798300" cy="747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0" i="0" sz="2800">
                <a:solidFill>
                  <a:srgbClr val="F80000"/>
                </a:solidFill>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g2baaa6f71be_0_211"/>
          <p:cNvSpPr txBox="1"/>
          <p:nvPr>
            <p:ph idx="1" type="body"/>
          </p:nvPr>
        </p:nvSpPr>
        <p:spPr>
          <a:xfrm>
            <a:off x="101600" y="823184"/>
            <a:ext cx="4315500" cy="34812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300"/>
              <a:buNone/>
              <a:defRPr b="0" i="0" sz="1400">
                <a:solidFill>
                  <a:schemeClr val="dk1"/>
                </a:solidFill>
                <a:latin typeface="Times New Roman"/>
                <a:ea typeface="Times New Roman"/>
                <a:cs typeface="Times New Roman"/>
                <a:sym typeface="Times New Roman"/>
              </a:defRPr>
            </a:lvl1pPr>
            <a:lvl2pPr indent="-228600" lvl="1" marL="914400" algn="l">
              <a:lnSpc>
                <a:spcPct val="115000"/>
              </a:lnSpc>
              <a:spcBef>
                <a:spcPts val="1200"/>
              </a:spcBef>
              <a:spcAft>
                <a:spcPts val="0"/>
              </a:spcAft>
              <a:buSzPts val="1100"/>
              <a:buNone/>
              <a:defRPr/>
            </a:lvl2pPr>
            <a:lvl3pPr indent="-228600" lvl="2" marL="1371600" algn="l">
              <a:lnSpc>
                <a:spcPct val="115000"/>
              </a:lnSpc>
              <a:spcBef>
                <a:spcPts val="1200"/>
              </a:spcBef>
              <a:spcAft>
                <a:spcPts val="0"/>
              </a:spcAft>
              <a:buSzPts val="1100"/>
              <a:buNone/>
              <a:defRPr/>
            </a:lvl3pPr>
            <a:lvl4pPr indent="-228600" lvl="3" marL="1828800" algn="l">
              <a:lnSpc>
                <a:spcPct val="115000"/>
              </a:lnSpc>
              <a:spcBef>
                <a:spcPts val="1200"/>
              </a:spcBef>
              <a:spcAft>
                <a:spcPts val="0"/>
              </a:spcAft>
              <a:buSzPts val="1100"/>
              <a:buNone/>
              <a:defRPr/>
            </a:lvl4pPr>
            <a:lvl5pPr indent="-228600" lvl="4" marL="2286000" algn="l">
              <a:lnSpc>
                <a:spcPct val="115000"/>
              </a:lnSpc>
              <a:spcBef>
                <a:spcPts val="1200"/>
              </a:spcBef>
              <a:spcAft>
                <a:spcPts val="0"/>
              </a:spcAft>
              <a:buSzPts val="1100"/>
              <a:buNone/>
              <a:defRPr/>
            </a:lvl5pPr>
            <a:lvl6pPr indent="-228600" lvl="5" marL="2743200" algn="l">
              <a:lnSpc>
                <a:spcPct val="115000"/>
              </a:lnSpc>
              <a:spcBef>
                <a:spcPts val="1200"/>
              </a:spcBef>
              <a:spcAft>
                <a:spcPts val="0"/>
              </a:spcAft>
              <a:buSzPts val="1100"/>
              <a:buNone/>
              <a:defRPr/>
            </a:lvl6pPr>
            <a:lvl7pPr indent="-228600" lvl="6" marL="3200400" algn="l">
              <a:lnSpc>
                <a:spcPct val="115000"/>
              </a:lnSpc>
              <a:spcBef>
                <a:spcPts val="1200"/>
              </a:spcBef>
              <a:spcAft>
                <a:spcPts val="0"/>
              </a:spcAft>
              <a:buSzPts val="1100"/>
              <a:buNone/>
              <a:defRPr/>
            </a:lvl7pPr>
            <a:lvl8pPr indent="-228600" lvl="7" marL="3657600" algn="l">
              <a:lnSpc>
                <a:spcPct val="115000"/>
              </a:lnSpc>
              <a:spcBef>
                <a:spcPts val="1200"/>
              </a:spcBef>
              <a:spcAft>
                <a:spcPts val="0"/>
              </a:spcAft>
              <a:buSzPts val="1100"/>
              <a:buNone/>
              <a:defRPr/>
            </a:lvl8pPr>
            <a:lvl9pPr indent="-228600" lvl="8" marL="4114800" algn="l">
              <a:lnSpc>
                <a:spcPct val="115000"/>
              </a:lnSpc>
              <a:spcBef>
                <a:spcPts val="1200"/>
              </a:spcBef>
              <a:spcAft>
                <a:spcPts val="1200"/>
              </a:spcAft>
              <a:buSzPts val="1100"/>
              <a:buNone/>
              <a:defRPr/>
            </a:lvl9pPr>
          </a:lstStyle>
          <a:p/>
        </p:txBody>
      </p:sp>
      <p:sp>
        <p:nvSpPr>
          <p:cNvPr id="12" name="Google Shape;12;g2baaa6f71be_0_21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g2baaa6f71be_0_21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g2baaa6f71be_0_211"/>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0" name="Shape 70"/>
        <p:cNvGrpSpPr/>
        <p:nvPr/>
      </p:nvGrpSpPr>
      <p:grpSpPr>
        <a:xfrm>
          <a:off x="0" y="0"/>
          <a:ext cx="0" cy="0"/>
          <a:chOff x="0" y="0"/>
          <a:chExt cx="0" cy="0"/>
        </a:xfrm>
      </p:grpSpPr>
      <p:grpSp>
        <p:nvGrpSpPr>
          <p:cNvPr id="71" name="Google Shape;71;g2baaa6f71be_0_184"/>
          <p:cNvGrpSpPr/>
          <p:nvPr/>
        </p:nvGrpSpPr>
        <p:grpSpPr>
          <a:xfrm>
            <a:off x="830392" y="4169130"/>
            <a:ext cx="745763" cy="45826"/>
            <a:chOff x="4580561" y="2589004"/>
            <a:chExt cx="1064464" cy="25200"/>
          </a:xfrm>
        </p:grpSpPr>
        <p:sp>
          <p:nvSpPr>
            <p:cNvPr id="72" name="Google Shape;72;g2baaa6f71be_0_18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baaa6f71be_0_18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g2baaa6f71be_0_18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5" name="Google Shape;75;g2baaa6f71be_0_18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g2baaa6f71be_0_19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g2baaa6f71be_0_190"/>
          <p:cNvGrpSpPr/>
          <p:nvPr/>
        </p:nvGrpSpPr>
        <p:grpSpPr>
          <a:xfrm>
            <a:off x="830392" y="1191256"/>
            <a:ext cx="745763" cy="45826"/>
            <a:chOff x="4580561" y="2589004"/>
            <a:chExt cx="1064464" cy="25200"/>
          </a:xfrm>
        </p:grpSpPr>
        <p:sp>
          <p:nvSpPr>
            <p:cNvPr id="79" name="Google Shape;79;g2baaa6f71be_0_19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baaa6f71be_0_19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g2baaa6f71be_0_19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82" name="Google Shape;82;g2baaa6f71be_0_19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83" name="Google Shape;83;g2baaa6f71be_0_19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4" name="Google Shape;84;g2baaa6f71be_0_19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g2baaa6f71be_0_19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87" name="Google Shape;87;g2baaa6f71be_0_19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8" name="Shape 88"/>
        <p:cNvGrpSpPr/>
        <p:nvPr/>
      </p:nvGrpSpPr>
      <p:grpSpPr>
        <a:xfrm>
          <a:off x="0" y="0"/>
          <a:ext cx="0" cy="0"/>
          <a:chOff x="0" y="0"/>
          <a:chExt cx="0" cy="0"/>
        </a:xfrm>
      </p:grpSpPr>
      <p:grpSp>
        <p:nvGrpSpPr>
          <p:cNvPr id="89" name="Google Shape;89;g2baaa6f71be_0_202"/>
          <p:cNvGrpSpPr/>
          <p:nvPr/>
        </p:nvGrpSpPr>
        <p:grpSpPr>
          <a:xfrm>
            <a:off x="830392" y="4169130"/>
            <a:ext cx="745763" cy="45826"/>
            <a:chOff x="4580561" y="2589004"/>
            <a:chExt cx="1064464" cy="25200"/>
          </a:xfrm>
        </p:grpSpPr>
        <p:sp>
          <p:nvSpPr>
            <p:cNvPr id="90" name="Google Shape;90;g2baaa6f71be_0_20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baaa6f71be_0_20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baaa6f71be_0_20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93" name="Google Shape;93;g2baaa6f71be_0_20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94" name="Google Shape;94;g2baaa6f71be_0_20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g2baaa6f71be_0_20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5" name="Shape 15"/>
        <p:cNvGrpSpPr/>
        <p:nvPr/>
      </p:nvGrpSpPr>
      <p:grpSpPr>
        <a:xfrm>
          <a:off x="0" y="0"/>
          <a:ext cx="0" cy="0"/>
          <a:chOff x="0" y="0"/>
          <a:chExt cx="0" cy="0"/>
        </a:xfrm>
      </p:grpSpPr>
      <p:sp>
        <p:nvSpPr>
          <p:cNvPr id="16" name="Google Shape;16;g2baaa6f71be_0_2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g2baaa6f71be_0_2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g2baaa6f71be_0_217"/>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 name="Shape 19"/>
        <p:cNvGrpSpPr/>
        <p:nvPr/>
      </p:nvGrpSpPr>
      <p:grpSpPr>
        <a:xfrm>
          <a:off x="0" y="0"/>
          <a:ext cx="0" cy="0"/>
          <a:chOff x="0" y="0"/>
          <a:chExt cx="0" cy="0"/>
        </a:xfrm>
      </p:grpSpPr>
      <p:sp>
        <p:nvSpPr>
          <p:cNvPr id="20" name="Google Shape;20;g2baaa6f71be_0_221"/>
          <p:cNvSpPr txBox="1"/>
          <p:nvPr>
            <p:ph type="title"/>
          </p:nvPr>
        </p:nvSpPr>
        <p:spPr>
          <a:xfrm>
            <a:off x="22047" y="66243"/>
            <a:ext cx="3798300" cy="747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0" i="0" sz="2800">
                <a:solidFill>
                  <a:srgbClr val="F80000"/>
                </a:solidFill>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g2baaa6f71be_0_2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2baaa6f71be_0_2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2baaa6f71be_0_221"/>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chemeClr val="accen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g2baaa6f71be_0_13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g2baaa6f71be_0_138"/>
          <p:cNvGrpSpPr/>
          <p:nvPr/>
        </p:nvGrpSpPr>
        <p:grpSpPr>
          <a:xfrm>
            <a:off x="830392" y="1191256"/>
            <a:ext cx="745763" cy="45826"/>
            <a:chOff x="4580561" y="2589004"/>
            <a:chExt cx="1064464" cy="25200"/>
          </a:xfrm>
        </p:grpSpPr>
        <p:sp>
          <p:nvSpPr>
            <p:cNvPr id="27" name="Google Shape;27;g2baaa6f71be_0_13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baaa6f71be_0_13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g2baaa6f71be_0_13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30" name="Google Shape;30;g2baaa6f71be_0_13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1" name="Google Shape;31;g2baaa6f71be_0_1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2" name="Shape 32"/>
        <p:cNvGrpSpPr/>
        <p:nvPr/>
      </p:nvGrpSpPr>
      <p:grpSpPr>
        <a:xfrm>
          <a:off x="0" y="0"/>
          <a:ext cx="0" cy="0"/>
          <a:chOff x="0" y="0"/>
          <a:chExt cx="0" cy="0"/>
        </a:xfrm>
      </p:grpSpPr>
      <p:grpSp>
        <p:nvGrpSpPr>
          <p:cNvPr id="33" name="Google Shape;33;g2baaa6f71be_0_146"/>
          <p:cNvGrpSpPr/>
          <p:nvPr/>
        </p:nvGrpSpPr>
        <p:grpSpPr>
          <a:xfrm>
            <a:off x="830392" y="1191256"/>
            <a:ext cx="745763" cy="45826"/>
            <a:chOff x="4580561" y="2589004"/>
            <a:chExt cx="1064464" cy="25200"/>
          </a:xfrm>
        </p:grpSpPr>
        <p:sp>
          <p:nvSpPr>
            <p:cNvPr id="34" name="Google Shape;34;g2baaa6f71be_0_14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baaa6f71be_0_14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2baaa6f71be_0_14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g2baaa6f71be_0_1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g2baaa6f71be_0_15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g2baaa6f71be_0_152"/>
          <p:cNvGrpSpPr/>
          <p:nvPr/>
        </p:nvGrpSpPr>
        <p:grpSpPr>
          <a:xfrm>
            <a:off x="830392" y="1191256"/>
            <a:ext cx="745763" cy="45826"/>
            <a:chOff x="4580561" y="2589004"/>
            <a:chExt cx="1064464" cy="25200"/>
          </a:xfrm>
        </p:grpSpPr>
        <p:sp>
          <p:nvSpPr>
            <p:cNvPr id="41" name="Google Shape;41;g2baaa6f71be_0_15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baaa6f71be_0_15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g2baaa6f71be_0_15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4" name="Google Shape;44;g2baaa6f71be_0_15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 name="Google Shape;45;g2baaa6f71be_0_15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g2baaa6f71be_0_16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g2baaa6f71be_0_160"/>
          <p:cNvGrpSpPr/>
          <p:nvPr/>
        </p:nvGrpSpPr>
        <p:grpSpPr>
          <a:xfrm>
            <a:off x="830392" y="1191256"/>
            <a:ext cx="745763" cy="45826"/>
            <a:chOff x="4580561" y="2589004"/>
            <a:chExt cx="1064464" cy="25200"/>
          </a:xfrm>
        </p:grpSpPr>
        <p:sp>
          <p:nvSpPr>
            <p:cNvPr id="49" name="Google Shape;49;g2baaa6f71be_0_16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2baaa6f71be_0_16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g2baaa6f71be_0_16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2" name="Google Shape;52;g2baaa6f71be_0_16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3" name="Google Shape;53;g2baaa6f71be_0_16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g2baaa6f71be_0_16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g2baaa6f71be_0_16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g2baaa6f71be_0_169"/>
          <p:cNvGrpSpPr/>
          <p:nvPr/>
        </p:nvGrpSpPr>
        <p:grpSpPr>
          <a:xfrm>
            <a:off x="830392" y="1191256"/>
            <a:ext cx="745763" cy="45826"/>
            <a:chOff x="4580561" y="2589004"/>
            <a:chExt cx="1064464" cy="25200"/>
          </a:xfrm>
        </p:grpSpPr>
        <p:sp>
          <p:nvSpPr>
            <p:cNvPr id="58" name="Google Shape;58;g2baaa6f71be_0_16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2baaa6f71be_0_16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g2baaa6f71be_0_16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1" name="Google Shape;61;g2baaa6f71be_0_16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g2baaa6f71be_0_17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g2baaa6f71be_0_176"/>
          <p:cNvGrpSpPr/>
          <p:nvPr/>
        </p:nvGrpSpPr>
        <p:grpSpPr>
          <a:xfrm>
            <a:off x="830392" y="1191256"/>
            <a:ext cx="745763" cy="45826"/>
            <a:chOff x="4580561" y="2589004"/>
            <a:chExt cx="1064464" cy="25200"/>
          </a:xfrm>
        </p:grpSpPr>
        <p:sp>
          <p:nvSpPr>
            <p:cNvPr id="65" name="Google Shape;65;g2baaa6f71be_0_17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2baaa6f71be_0_17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g2baaa6f71be_0_17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8" name="Google Shape;68;g2baaa6f71be_0_17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g2baaa6f71be_0_17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2baaa6f71be_0_1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g2baaa6f71be_0_1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g2baaa6f71be_0_1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baaa6f71be_0_246"/>
          <p:cNvSpPr txBox="1"/>
          <p:nvPr>
            <p:ph type="title"/>
          </p:nvPr>
        </p:nvSpPr>
        <p:spPr>
          <a:xfrm>
            <a:off x="232350" y="2139149"/>
            <a:ext cx="8407500" cy="1659000"/>
          </a:xfrm>
          <a:prstGeom prst="rect">
            <a:avLst/>
          </a:prstGeom>
          <a:noFill/>
          <a:ln>
            <a:noFill/>
          </a:ln>
        </p:spPr>
        <p:txBody>
          <a:bodyPr anchorCtr="0" anchor="t" bIns="0" lIns="0" spcFirstLastPara="1" rIns="0" wrap="square" tIns="13325">
            <a:spAutoFit/>
          </a:bodyPr>
          <a:lstStyle/>
          <a:p>
            <a:pPr indent="0" lvl="0" marL="0" rtl="0" algn="ctr">
              <a:lnSpc>
                <a:spcPct val="115000"/>
              </a:lnSpc>
              <a:spcBef>
                <a:spcPts val="0"/>
              </a:spcBef>
              <a:spcAft>
                <a:spcPts val="0"/>
              </a:spcAft>
              <a:buNone/>
            </a:pPr>
            <a:r>
              <a:rPr lang="en-US" sz="2300">
                <a:solidFill>
                  <a:srgbClr val="000000"/>
                </a:solidFill>
              </a:rPr>
              <a:t>INSTITUTE FOR ADVANCED COMPUTING AND SOFTWARE DEVELOPMENT AKURDI, PUNE</a:t>
            </a:r>
            <a:endParaRPr sz="2300">
              <a:solidFill>
                <a:srgbClr val="000000"/>
              </a:solidFill>
            </a:endParaRPr>
          </a:p>
          <a:p>
            <a:pPr indent="0" lvl="0" marL="12065" marR="5080" rtl="0" algn="ctr">
              <a:lnSpc>
                <a:spcPct val="100000"/>
              </a:lnSpc>
              <a:spcBef>
                <a:spcPts val="0"/>
              </a:spcBef>
              <a:spcAft>
                <a:spcPts val="0"/>
              </a:spcAft>
              <a:buSzPts val="2800"/>
              <a:buNone/>
            </a:pPr>
            <a:r>
              <a:rPr lang="en-US" sz="3200">
                <a:solidFill>
                  <a:srgbClr val="CC0000"/>
                </a:solidFill>
                <a:latin typeface="Arial Black"/>
                <a:ea typeface="Arial Black"/>
                <a:cs typeface="Arial Black"/>
                <a:sym typeface="Arial Black"/>
              </a:rPr>
              <a:t> </a:t>
            </a:r>
            <a:endParaRPr sz="3200">
              <a:solidFill>
                <a:srgbClr val="CC0000"/>
              </a:solidFill>
              <a:latin typeface="Arial Black"/>
              <a:ea typeface="Arial Black"/>
              <a:cs typeface="Arial Black"/>
              <a:sym typeface="Arial Black"/>
            </a:endParaRPr>
          </a:p>
          <a:p>
            <a:pPr indent="0" lvl="0" marL="12065" marR="5080" rtl="0" algn="ctr">
              <a:lnSpc>
                <a:spcPct val="100000"/>
              </a:lnSpc>
              <a:spcBef>
                <a:spcPts val="0"/>
              </a:spcBef>
              <a:spcAft>
                <a:spcPts val="0"/>
              </a:spcAft>
              <a:buSzPts val="2800"/>
              <a:buNone/>
            </a:pPr>
            <a:r>
              <a:rPr lang="en-US" sz="2200">
                <a:solidFill>
                  <a:srgbClr val="CC0000"/>
                </a:solidFill>
                <a:latin typeface="Arial Black"/>
                <a:ea typeface="Arial Black"/>
                <a:cs typeface="Arial Black"/>
                <a:sym typeface="Arial Black"/>
              </a:rPr>
              <a:t>HOTEL RECOMMENDATION SYSTEM</a:t>
            </a:r>
            <a:endParaRPr sz="2200">
              <a:latin typeface="Arial Black"/>
              <a:ea typeface="Arial Black"/>
              <a:cs typeface="Arial Black"/>
              <a:sym typeface="Arial Black"/>
            </a:endParaRPr>
          </a:p>
        </p:txBody>
      </p:sp>
      <p:sp>
        <p:nvSpPr>
          <p:cNvPr id="102" name="Google Shape;102;g2baaa6f71be_0_246"/>
          <p:cNvSpPr txBox="1"/>
          <p:nvPr/>
        </p:nvSpPr>
        <p:spPr>
          <a:xfrm>
            <a:off x="1564950" y="3339349"/>
            <a:ext cx="5742300" cy="1568700"/>
          </a:xfrm>
          <a:prstGeom prst="rect">
            <a:avLst/>
          </a:prstGeom>
          <a:noFill/>
          <a:ln>
            <a:noFill/>
          </a:ln>
        </p:spPr>
        <p:txBody>
          <a:bodyPr anchorCtr="0" anchor="t" bIns="0" lIns="0" spcFirstLastPara="1" rIns="0" wrap="square" tIns="12700">
            <a:spAutoFit/>
          </a:bodyPr>
          <a:lstStyle/>
          <a:p>
            <a:pPr indent="457200" lvl="0" marL="1371600" marR="0" rtl="0" algn="l">
              <a:lnSpc>
                <a:spcPct val="100000"/>
              </a:lnSpc>
              <a:spcBef>
                <a:spcPts val="2400"/>
              </a:spcBef>
              <a:spcAft>
                <a:spcPts val="0"/>
              </a:spcAft>
              <a:buClr>
                <a:srgbClr val="000000"/>
              </a:buClr>
              <a:buSzPts val="1500"/>
              <a:buFont typeface="Arial"/>
              <a:buNone/>
            </a:pPr>
            <a:r>
              <a:rPr b="0" i="0" lang="en-US" sz="1500" u="none" cap="none" strike="noStrike">
                <a:solidFill>
                  <a:srgbClr val="000000"/>
                </a:solidFill>
                <a:latin typeface="Times New Roman"/>
                <a:ea typeface="Times New Roman"/>
                <a:cs typeface="Times New Roman"/>
                <a:sym typeface="Times New Roman"/>
              </a:rPr>
              <a:t>           </a:t>
            </a:r>
            <a:endParaRPr b="0" i="0" sz="1500" u="none" cap="none" strike="noStrike">
              <a:solidFill>
                <a:srgbClr val="000000"/>
              </a:solidFill>
              <a:latin typeface="Times New Roman"/>
              <a:ea typeface="Times New Roman"/>
              <a:cs typeface="Times New Roman"/>
              <a:sym typeface="Times New Roman"/>
            </a:endParaRPr>
          </a:p>
          <a:p>
            <a:pPr indent="457200" lvl="0" marL="1371600" marR="0" rtl="0" algn="l">
              <a:lnSpc>
                <a:spcPct val="100000"/>
              </a:lnSpc>
              <a:spcBef>
                <a:spcPts val="2400"/>
              </a:spcBef>
              <a:spcAft>
                <a:spcPts val="0"/>
              </a:spcAft>
              <a:buClr>
                <a:srgbClr val="000000"/>
              </a:buClr>
              <a:buSzPts val="1500"/>
              <a:buFont typeface="Arial"/>
              <a:buNone/>
            </a:pPr>
            <a:r>
              <a:rPr b="0" i="0" lang="en-US" sz="1500" u="none" cap="none" strike="noStrike">
                <a:solidFill>
                  <a:srgbClr val="000000"/>
                </a:solidFill>
                <a:latin typeface="Times New Roman"/>
                <a:ea typeface="Times New Roman"/>
                <a:cs typeface="Times New Roman"/>
                <a:sym typeface="Times New Roman"/>
              </a:rPr>
              <a:t>           </a:t>
            </a:r>
            <a:r>
              <a:rPr b="0" i="0" lang="en-US" sz="1700" u="none" cap="none" strike="noStrike">
                <a:solidFill>
                  <a:srgbClr val="000000"/>
                </a:solidFill>
                <a:latin typeface="Times New Roman"/>
                <a:ea typeface="Times New Roman"/>
                <a:cs typeface="Times New Roman"/>
                <a:sym typeface="Times New Roman"/>
              </a:rPr>
              <a:t>Presented by-</a:t>
            </a:r>
            <a:endParaRPr b="0" i="0" sz="1700" u="none" cap="none" strike="noStrike">
              <a:solidFill>
                <a:srgbClr val="000000"/>
              </a:solidFill>
              <a:latin typeface="Times New Roman"/>
              <a:ea typeface="Times New Roman"/>
              <a:cs typeface="Times New Roman"/>
              <a:sym typeface="Times New Roman"/>
            </a:endParaRPr>
          </a:p>
          <a:p>
            <a:pPr indent="0" lvl="0" marL="0" marR="22225" rtl="0" algn="ctr">
              <a:lnSpc>
                <a:spcPct val="100000"/>
              </a:lnSpc>
              <a:spcBef>
                <a:spcPts val="1025"/>
              </a:spcBef>
              <a:spcAft>
                <a:spcPts val="0"/>
              </a:spcAft>
              <a:buClr>
                <a:srgbClr val="000000"/>
              </a:buClr>
              <a:buSzPts val="1400"/>
              <a:buFont typeface="Arial"/>
              <a:buNone/>
            </a:pPr>
            <a:r>
              <a:rPr b="1" i="0" lang="en-US" sz="1600" u="none" cap="none" strike="noStrike">
                <a:solidFill>
                  <a:srgbClr val="202020"/>
                </a:solidFill>
                <a:latin typeface="Times New Roman"/>
                <a:ea typeface="Times New Roman"/>
                <a:cs typeface="Times New Roman"/>
                <a:sym typeface="Times New Roman"/>
              </a:rPr>
              <a:t>A</a:t>
            </a:r>
            <a:r>
              <a:rPr b="1" lang="en-US" sz="1600">
                <a:solidFill>
                  <a:srgbClr val="202020"/>
                </a:solidFill>
                <a:latin typeface="Times New Roman"/>
                <a:ea typeface="Times New Roman"/>
                <a:cs typeface="Times New Roman"/>
                <a:sym typeface="Times New Roman"/>
              </a:rPr>
              <a:t>nuj Thawre</a:t>
            </a:r>
            <a:r>
              <a:rPr b="1" i="0" lang="en-US" sz="1600" u="none" cap="none" strike="noStrike">
                <a:solidFill>
                  <a:srgbClr val="202020"/>
                </a:solidFill>
                <a:latin typeface="Times New Roman"/>
                <a:ea typeface="Times New Roman"/>
                <a:cs typeface="Times New Roman"/>
                <a:sym typeface="Times New Roman"/>
              </a:rPr>
              <a:t>-23950</a:t>
            </a:r>
            <a:r>
              <a:rPr b="1" lang="en-US" sz="1600">
                <a:solidFill>
                  <a:srgbClr val="202020"/>
                </a:solidFill>
                <a:latin typeface="Times New Roman"/>
                <a:ea typeface="Times New Roman"/>
                <a:cs typeface="Times New Roman"/>
                <a:sym typeface="Times New Roman"/>
              </a:rPr>
              <a:t>8</a:t>
            </a:r>
            <a:endParaRPr b="1" i="0" sz="1600" u="none" cap="none" strike="noStrike">
              <a:solidFill>
                <a:srgbClr val="202020"/>
              </a:solidFill>
              <a:latin typeface="Times New Roman"/>
              <a:ea typeface="Times New Roman"/>
              <a:cs typeface="Times New Roman"/>
              <a:sym typeface="Times New Roman"/>
            </a:endParaRPr>
          </a:p>
          <a:p>
            <a:pPr indent="0" lvl="0" marL="0" marR="22225" rtl="0" algn="ctr">
              <a:lnSpc>
                <a:spcPct val="100000"/>
              </a:lnSpc>
              <a:spcBef>
                <a:spcPts val="1025"/>
              </a:spcBef>
              <a:spcAft>
                <a:spcPts val="0"/>
              </a:spcAft>
              <a:buClr>
                <a:srgbClr val="000000"/>
              </a:buClr>
              <a:buSzPts val="1400"/>
              <a:buFont typeface="Arial"/>
              <a:buNone/>
            </a:pPr>
            <a:r>
              <a:rPr b="1" lang="en-US" sz="1600">
                <a:solidFill>
                  <a:srgbClr val="202020"/>
                </a:solidFill>
                <a:latin typeface="Times New Roman"/>
                <a:ea typeface="Times New Roman"/>
                <a:cs typeface="Times New Roman"/>
                <a:sym typeface="Times New Roman"/>
              </a:rPr>
              <a:t>Ashlesh Chinchkhede</a:t>
            </a:r>
            <a:r>
              <a:rPr b="1" i="0" lang="en-US" sz="1600" u="none" cap="none" strike="noStrike">
                <a:solidFill>
                  <a:srgbClr val="202020"/>
                </a:solidFill>
                <a:latin typeface="Times New Roman"/>
                <a:ea typeface="Times New Roman"/>
                <a:cs typeface="Times New Roman"/>
                <a:sym typeface="Times New Roman"/>
              </a:rPr>
              <a:t>-2395</a:t>
            </a:r>
            <a:r>
              <a:rPr b="1" lang="en-US" sz="1600">
                <a:solidFill>
                  <a:srgbClr val="202020"/>
                </a:solidFill>
                <a:latin typeface="Times New Roman"/>
                <a:ea typeface="Times New Roman"/>
                <a:cs typeface="Times New Roman"/>
                <a:sym typeface="Times New Roman"/>
              </a:rPr>
              <a:t>11</a:t>
            </a:r>
            <a:endParaRPr b="1" i="0" sz="1600" u="none" cap="none" strike="noStrike">
              <a:solidFill>
                <a:srgbClr val="202020"/>
              </a:solidFill>
              <a:latin typeface="Times New Roman"/>
              <a:ea typeface="Times New Roman"/>
              <a:cs typeface="Times New Roman"/>
              <a:sym typeface="Times New Roman"/>
            </a:endParaRPr>
          </a:p>
        </p:txBody>
      </p:sp>
      <p:sp>
        <p:nvSpPr>
          <p:cNvPr id="103" name="Google Shape;103;g2baaa6f71be_0_246"/>
          <p:cNvSpPr txBox="1"/>
          <p:nvPr/>
        </p:nvSpPr>
        <p:spPr>
          <a:xfrm>
            <a:off x="342275" y="305275"/>
            <a:ext cx="26088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04" name="Google Shape;104;g2baaa6f71be_0_246"/>
          <p:cNvPicPr preferRelativeResize="0"/>
          <p:nvPr/>
        </p:nvPicPr>
        <p:blipFill>
          <a:blip r:embed="rId3">
            <a:alphaModFix/>
          </a:blip>
          <a:stretch>
            <a:fillRect/>
          </a:stretch>
        </p:blipFill>
        <p:spPr>
          <a:xfrm>
            <a:off x="342275" y="305275"/>
            <a:ext cx="1649350" cy="1649350"/>
          </a:xfrm>
          <a:prstGeom prst="rect">
            <a:avLst/>
          </a:prstGeom>
          <a:noFill/>
          <a:ln>
            <a:noFill/>
          </a:ln>
        </p:spPr>
      </p:pic>
      <p:sp>
        <p:nvSpPr>
          <p:cNvPr id="105" name="Google Shape;105;g2baaa6f71be_0_246"/>
          <p:cNvSpPr txBox="1"/>
          <p:nvPr/>
        </p:nvSpPr>
        <p:spPr>
          <a:xfrm>
            <a:off x="6873425" y="684575"/>
            <a:ext cx="228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06" name="Google Shape;106;g2baaa6f71be_0_246"/>
          <p:cNvPicPr preferRelativeResize="0"/>
          <p:nvPr/>
        </p:nvPicPr>
        <p:blipFill>
          <a:blip r:embed="rId4">
            <a:alphaModFix/>
          </a:blip>
          <a:stretch>
            <a:fillRect/>
          </a:stretch>
        </p:blipFill>
        <p:spPr>
          <a:xfrm>
            <a:off x="5698550" y="466925"/>
            <a:ext cx="3002175" cy="121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2bb15857462_0_47"/>
          <p:cNvPicPr preferRelativeResize="0"/>
          <p:nvPr/>
        </p:nvPicPr>
        <p:blipFill>
          <a:blip r:embed="rId3">
            <a:alphaModFix/>
          </a:blip>
          <a:stretch>
            <a:fillRect/>
          </a:stretch>
        </p:blipFill>
        <p:spPr>
          <a:xfrm>
            <a:off x="1234775" y="1909900"/>
            <a:ext cx="5777398" cy="3118199"/>
          </a:xfrm>
          <a:prstGeom prst="rect">
            <a:avLst/>
          </a:prstGeom>
          <a:noFill/>
          <a:ln>
            <a:noFill/>
          </a:ln>
        </p:spPr>
      </p:pic>
      <p:pic>
        <p:nvPicPr>
          <p:cNvPr id="163" name="Google Shape;163;g2bb15857462_0_47"/>
          <p:cNvPicPr preferRelativeResize="0"/>
          <p:nvPr/>
        </p:nvPicPr>
        <p:blipFill>
          <a:blip r:embed="rId4">
            <a:alphaModFix/>
          </a:blip>
          <a:stretch>
            <a:fillRect/>
          </a:stretch>
        </p:blipFill>
        <p:spPr>
          <a:xfrm>
            <a:off x="416300" y="240525"/>
            <a:ext cx="8476601" cy="162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2bb15857462_0_52"/>
          <p:cNvPicPr preferRelativeResize="0"/>
          <p:nvPr/>
        </p:nvPicPr>
        <p:blipFill>
          <a:blip r:embed="rId3">
            <a:alphaModFix/>
          </a:blip>
          <a:stretch>
            <a:fillRect/>
          </a:stretch>
        </p:blipFill>
        <p:spPr>
          <a:xfrm>
            <a:off x="152400" y="152400"/>
            <a:ext cx="7745139"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2bb15857462_0_57"/>
          <p:cNvPicPr preferRelativeResize="0"/>
          <p:nvPr/>
        </p:nvPicPr>
        <p:blipFill>
          <a:blip r:embed="rId3">
            <a:alphaModFix/>
          </a:blip>
          <a:stretch>
            <a:fillRect/>
          </a:stretch>
        </p:blipFill>
        <p:spPr>
          <a:xfrm>
            <a:off x="152400" y="1190974"/>
            <a:ext cx="8839199" cy="3249450"/>
          </a:xfrm>
          <a:prstGeom prst="rect">
            <a:avLst/>
          </a:prstGeom>
          <a:noFill/>
          <a:ln>
            <a:noFill/>
          </a:ln>
        </p:spPr>
      </p:pic>
      <p:sp>
        <p:nvSpPr>
          <p:cNvPr id="174" name="Google Shape;174;g2bb15857462_0_57"/>
          <p:cNvSpPr txBox="1"/>
          <p:nvPr/>
        </p:nvSpPr>
        <p:spPr>
          <a:xfrm>
            <a:off x="629050" y="536550"/>
            <a:ext cx="532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accent1"/>
                </a:solidFill>
                <a:latin typeface="Times New Roman"/>
                <a:ea typeface="Times New Roman"/>
                <a:cs typeface="Times New Roman"/>
                <a:sym typeface="Times New Roman"/>
              </a:rPr>
              <a:t>The below shown is- Most booked Hotel in city Rome based on starrating</a:t>
            </a:r>
            <a:endParaRPr sz="1300">
              <a:solidFill>
                <a:schemeClr val="accen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2bb15857462_0_69"/>
          <p:cNvPicPr preferRelativeResize="0"/>
          <p:nvPr/>
        </p:nvPicPr>
        <p:blipFill>
          <a:blip r:embed="rId3">
            <a:alphaModFix/>
          </a:blip>
          <a:stretch>
            <a:fillRect/>
          </a:stretch>
        </p:blipFill>
        <p:spPr>
          <a:xfrm>
            <a:off x="305275" y="746450"/>
            <a:ext cx="8686326" cy="4317699"/>
          </a:xfrm>
          <a:prstGeom prst="rect">
            <a:avLst/>
          </a:prstGeom>
          <a:noFill/>
          <a:ln>
            <a:noFill/>
          </a:ln>
        </p:spPr>
      </p:pic>
      <p:sp>
        <p:nvSpPr>
          <p:cNvPr id="180" name="Google Shape;180;g2bb15857462_0_69"/>
          <p:cNvSpPr txBox="1"/>
          <p:nvPr/>
        </p:nvSpPr>
        <p:spPr>
          <a:xfrm>
            <a:off x="619800" y="296025"/>
            <a:ext cx="532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accent1"/>
                </a:solidFill>
                <a:latin typeface="Lato"/>
                <a:ea typeface="Lato"/>
                <a:cs typeface="Lato"/>
                <a:sym typeface="Lato"/>
              </a:rPr>
              <a:t>Recommender based on requirement and special needs</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bb15857462_0_74"/>
          <p:cNvSpPr txBox="1"/>
          <p:nvPr/>
        </p:nvSpPr>
        <p:spPr>
          <a:xfrm>
            <a:off x="388550" y="277525"/>
            <a:ext cx="8270400" cy="471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150">
                <a:highlight>
                  <a:srgbClr val="F7F7F7"/>
                </a:highlight>
                <a:latin typeface="Times New Roman"/>
                <a:ea typeface="Times New Roman"/>
                <a:cs typeface="Times New Roman"/>
                <a:sym typeface="Times New Roman"/>
              </a:rPr>
              <a:t>Approach based on requirement of the user</a:t>
            </a:r>
            <a:endParaRPr b="1"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Using content based collaborative filtering for recommending Hotels here. Using user inputs like</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solidFill>
                  <a:srgbClr val="0000FF"/>
                </a:solidFill>
                <a:highlight>
                  <a:srgbClr val="F7F7F7"/>
                </a:highlight>
                <a:latin typeface="Times New Roman"/>
                <a:ea typeface="Times New Roman"/>
                <a:cs typeface="Times New Roman"/>
                <a:sym typeface="Times New Roman"/>
              </a:rPr>
              <a:t>* </a:t>
            </a:r>
            <a:r>
              <a:rPr lang="en-US" sz="1150">
                <a:highlight>
                  <a:srgbClr val="F7F7F7"/>
                </a:highlight>
                <a:latin typeface="Times New Roman"/>
                <a:ea typeface="Times New Roman"/>
                <a:cs typeface="Times New Roman"/>
                <a:sym typeface="Times New Roman"/>
              </a:rPr>
              <a:t>location of trip</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solidFill>
                  <a:srgbClr val="0000FF"/>
                </a:solidFill>
                <a:highlight>
                  <a:srgbClr val="F7F7F7"/>
                </a:highlight>
                <a:latin typeface="Times New Roman"/>
                <a:ea typeface="Times New Roman"/>
                <a:cs typeface="Times New Roman"/>
                <a:sym typeface="Times New Roman"/>
              </a:rPr>
              <a:t>* </a:t>
            </a:r>
            <a:r>
              <a:rPr lang="en-US" sz="1150">
                <a:highlight>
                  <a:srgbClr val="F7F7F7"/>
                </a:highlight>
                <a:latin typeface="Times New Roman"/>
                <a:ea typeface="Times New Roman"/>
                <a:cs typeface="Times New Roman"/>
                <a:sym typeface="Times New Roman"/>
              </a:rPr>
              <a:t>his nationality</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solidFill>
                  <a:srgbClr val="0000FF"/>
                </a:solidFill>
                <a:highlight>
                  <a:srgbClr val="F7F7F7"/>
                </a:highlight>
                <a:latin typeface="Times New Roman"/>
                <a:ea typeface="Times New Roman"/>
                <a:cs typeface="Times New Roman"/>
                <a:sym typeface="Times New Roman"/>
              </a:rPr>
              <a:t>* </a:t>
            </a:r>
            <a:r>
              <a:rPr lang="en-US" sz="1150">
                <a:highlight>
                  <a:srgbClr val="F7F7F7"/>
                </a:highlight>
                <a:latin typeface="Times New Roman"/>
                <a:ea typeface="Times New Roman"/>
                <a:cs typeface="Times New Roman"/>
                <a:sym typeface="Times New Roman"/>
              </a:rPr>
              <a:t>trip type like leisure or business</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solidFill>
                  <a:srgbClr val="0000FF"/>
                </a:solidFill>
                <a:highlight>
                  <a:srgbClr val="F7F7F7"/>
                </a:highlight>
                <a:latin typeface="Times New Roman"/>
                <a:ea typeface="Times New Roman"/>
                <a:cs typeface="Times New Roman"/>
                <a:sym typeface="Times New Roman"/>
              </a:rPr>
              <a:t>* </a:t>
            </a:r>
            <a:r>
              <a:rPr lang="en-US" sz="1150">
                <a:highlight>
                  <a:srgbClr val="F7F7F7"/>
                </a:highlight>
                <a:latin typeface="Times New Roman"/>
                <a:ea typeface="Times New Roman"/>
                <a:cs typeface="Times New Roman"/>
                <a:sym typeface="Times New Roman"/>
              </a:rPr>
              <a:t>number of travellers</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We create user profile(as we have in dataset as features).</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Using input, we directly filter users and reduce data on which we can build regression model to filter the hotels.</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Since dataset contains features which are mix of user details like room-amenities and hotel reviews related features </a:t>
            </a:r>
            <a:r>
              <a:rPr lang="en-US" sz="1150">
                <a:highlight>
                  <a:srgbClr val="F7F7F7"/>
                </a:highlight>
                <a:latin typeface="Times New Roman"/>
                <a:ea typeface="Times New Roman"/>
                <a:cs typeface="Times New Roman"/>
                <a:sym typeface="Times New Roman"/>
              </a:rPr>
              <a:t>predicting</a:t>
            </a:r>
            <a:r>
              <a:rPr lang="en-US" sz="1150">
                <a:highlight>
                  <a:srgbClr val="F7F7F7"/>
                </a:highlight>
                <a:latin typeface="Times New Roman"/>
                <a:ea typeface="Times New Roman"/>
                <a:cs typeface="Times New Roman"/>
                <a:sym typeface="Times New Roman"/>
              </a:rPr>
              <a:t> rating on mix of features requires a different approach as entire row has predictors which cannot be asked from user.</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Linear Regression methods like Ridge performed well when applied on entire dataset's numerical features indicating good predictor qualities in those features.</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Hence for each Hotel we assumed first row as user and trained the regression model on the rest of the data of that Hotel</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This approach helps predict rating as user selected is as good as random and similar to real user. Also we have rating of the</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assumed user which helps us evaluate how our model performs. Once ratings of all the Hotels are predicted, top 10 predicted</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ratings are pulled and corresponding Hotels are recommended.</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150">
                <a:highlight>
                  <a:srgbClr val="F7F7F7"/>
                </a:highlight>
                <a:latin typeface="Times New Roman"/>
                <a:ea typeface="Times New Roman"/>
                <a:cs typeface="Times New Roman"/>
                <a:sym typeface="Times New Roman"/>
              </a:rPr>
              <a:t>Library used for Text Pre processing: NLTK Library used for context understanding WordNetLemmatizer is a library that is imported from nltk. stem which looks for lemmas of words from the WordNet Database.</a:t>
            </a:r>
            <a:endParaRPr sz="115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accen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2bb15857462_0_79"/>
          <p:cNvPicPr preferRelativeResize="0"/>
          <p:nvPr/>
        </p:nvPicPr>
        <p:blipFill>
          <a:blip r:embed="rId3">
            <a:alphaModFix/>
          </a:blip>
          <a:stretch>
            <a:fillRect/>
          </a:stretch>
        </p:blipFill>
        <p:spPr>
          <a:xfrm>
            <a:off x="152400" y="249775"/>
            <a:ext cx="9066527" cy="474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g2bb15857462_0_84"/>
          <p:cNvPicPr preferRelativeResize="0"/>
          <p:nvPr/>
        </p:nvPicPr>
        <p:blipFill>
          <a:blip r:embed="rId3">
            <a:alphaModFix/>
          </a:blip>
          <a:stretch>
            <a:fillRect/>
          </a:stretch>
        </p:blipFill>
        <p:spPr>
          <a:xfrm>
            <a:off x="152400" y="1190984"/>
            <a:ext cx="8839204" cy="3413970"/>
          </a:xfrm>
          <a:prstGeom prst="rect">
            <a:avLst/>
          </a:prstGeom>
          <a:noFill/>
          <a:ln>
            <a:noFill/>
          </a:ln>
        </p:spPr>
      </p:pic>
      <p:sp>
        <p:nvSpPr>
          <p:cNvPr id="196" name="Google Shape;196;g2bb15857462_0_84"/>
          <p:cNvSpPr txBox="1"/>
          <p:nvPr/>
        </p:nvSpPr>
        <p:spPr>
          <a:xfrm>
            <a:off x="629050" y="268275"/>
            <a:ext cx="6142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accent1"/>
                </a:solidFill>
                <a:latin typeface="Lato"/>
                <a:ea typeface="Lato"/>
                <a:cs typeface="Lato"/>
                <a:sym typeface="Lato"/>
              </a:rPr>
              <a:t>The recommender will suggest hotels based on the </a:t>
            </a:r>
            <a:r>
              <a:rPr lang="en-US" sz="1300">
                <a:solidFill>
                  <a:schemeClr val="accent1"/>
                </a:solidFill>
                <a:latin typeface="Lato"/>
                <a:ea typeface="Lato"/>
                <a:cs typeface="Lato"/>
                <a:sym typeface="Lato"/>
              </a:rPr>
              <a:t>requirement</a:t>
            </a:r>
            <a:r>
              <a:rPr lang="en-US" sz="1300">
                <a:solidFill>
                  <a:schemeClr val="accent1"/>
                </a:solidFill>
                <a:latin typeface="Lato"/>
                <a:ea typeface="Lato"/>
                <a:cs typeface="Lato"/>
                <a:sym typeface="Lato"/>
              </a:rPr>
              <a:t> of the customer + City and guest no</a:t>
            </a: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baaa6f71be_0_251"/>
          <p:cNvSpPr txBox="1"/>
          <p:nvPr>
            <p:ph type="title"/>
          </p:nvPr>
        </p:nvSpPr>
        <p:spPr>
          <a:xfrm>
            <a:off x="2672847" y="2245968"/>
            <a:ext cx="3798300" cy="677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2800"/>
              <a:buNone/>
            </a:pPr>
            <a:r>
              <a:rPr b="1" lang="en-US" sz="4400">
                <a:latin typeface="Lato"/>
                <a:ea typeface="Lato"/>
                <a:cs typeface="Lato"/>
                <a:sym typeface="Lato"/>
              </a:rPr>
              <a:t>THANK YOU</a:t>
            </a:r>
            <a:endParaRPr b="1" sz="44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22052" y="66250"/>
            <a:ext cx="22722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2800"/>
              <a:buNone/>
            </a:pPr>
            <a:r>
              <a:rPr lang="en-US">
                <a:solidFill>
                  <a:srgbClr val="FF0000"/>
                </a:solidFill>
              </a:rPr>
              <a:t> </a:t>
            </a:r>
            <a:r>
              <a:rPr lang="en-US">
                <a:solidFill>
                  <a:srgbClr val="FF0000"/>
                </a:solidFill>
              </a:rPr>
              <a:t>Contents:</a:t>
            </a:r>
            <a:endParaRPr/>
          </a:p>
        </p:txBody>
      </p:sp>
      <p:sp>
        <p:nvSpPr>
          <p:cNvPr id="112" name="Google Shape;112;p2"/>
          <p:cNvSpPr txBox="1"/>
          <p:nvPr/>
        </p:nvSpPr>
        <p:spPr>
          <a:xfrm>
            <a:off x="201879" y="699006"/>
            <a:ext cx="2428800" cy="4053900"/>
          </a:xfrm>
          <a:prstGeom prst="rect">
            <a:avLst/>
          </a:prstGeom>
          <a:noFill/>
          <a:ln>
            <a:noFill/>
          </a:ln>
        </p:spPr>
        <p:txBody>
          <a:bodyPr anchorCtr="0" anchor="t" bIns="0" lIns="0" spcFirstLastPara="1" rIns="0" wrap="square" tIns="176525">
            <a:spAutoFit/>
          </a:bodyPr>
          <a:lstStyle/>
          <a:p>
            <a:pPr indent="-367030" lvl="0" marL="37973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124F5B"/>
                </a:solidFill>
                <a:latin typeface="Times New Roman"/>
                <a:ea typeface="Times New Roman"/>
                <a:cs typeface="Times New Roman"/>
                <a:sym typeface="Times New Roman"/>
              </a:rPr>
              <a:t>Introduction</a:t>
            </a:r>
            <a:endParaRPr b="0" i="0" sz="2000" u="none" cap="none" strike="noStrike">
              <a:solidFill>
                <a:srgbClr val="000000"/>
              </a:solidFill>
              <a:latin typeface="Times New Roman"/>
              <a:ea typeface="Times New Roman"/>
              <a:cs typeface="Times New Roman"/>
              <a:sym typeface="Times New Roman"/>
            </a:endParaRPr>
          </a:p>
          <a:p>
            <a:pPr indent="-367030" lvl="0" marL="379730" marR="0" rtl="0" algn="l">
              <a:lnSpc>
                <a:spcPct val="100000"/>
              </a:lnSpc>
              <a:spcBef>
                <a:spcPts val="1295"/>
              </a:spcBef>
              <a:spcAft>
                <a:spcPts val="0"/>
              </a:spcAft>
              <a:buClr>
                <a:srgbClr val="000000"/>
              </a:buClr>
              <a:buSzPts val="2000"/>
              <a:buFont typeface="Arial"/>
              <a:buChar char="●"/>
            </a:pPr>
            <a:r>
              <a:rPr b="0" i="0" lang="en-US" sz="2000" u="none" cap="none" strike="noStrike">
                <a:solidFill>
                  <a:srgbClr val="124F5B"/>
                </a:solidFill>
                <a:latin typeface="Times New Roman"/>
                <a:ea typeface="Times New Roman"/>
                <a:cs typeface="Times New Roman"/>
                <a:sym typeface="Times New Roman"/>
              </a:rPr>
              <a:t>Problem Statement</a:t>
            </a:r>
            <a:endParaRPr b="0" i="0" sz="2000" u="none" cap="none" strike="noStrike">
              <a:solidFill>
                <a:srgbClr val="000000"/>
              </a:solidFill>
              <a:latin typeface="Times New Roman"/>
              <a:ea typeface="Times New Roman"/>
              <a:cs typeface="Times New Roman"/>
              <a:sym typeface="Times New Roman"/>
            </a:endParaRPr>
          </a:p>
          <a:p>
            <a:pPr indent="-367030" lvl="0" marL="379730" marR="0" rtl="0" algn="l">
              <a:lnSpc>
                <a:spcPct val="100000"/>
              </a:lnSpc>
              <a:spcBef>
                <a:spcPts val="1310"/>
              </a:spcBef>
              <a:spcAft>
                <a:spcPts val="0"/>
              </a:spcAft>
              <a:buClr>
                <a:srgbClr val="000000"/>
              </a:buClr>
              <a:buSzPts val="2000"/>
              <a:buFont typeface="Arial"/>
              <a:buChar char="●"/>
            </a:pPr>
            <a:r>
              <a:rPr b="0" i="0" lang="en-US" sz="2000" u="none" cap="none" strike="noStrike">
                <a:solidFill>
                  <a:srgbClr val="124F5B"/>
                </a:solidFill>
                <a:latin typeface="Times New Roman"/>
                <a:ea typeface="Times New Roman"/>
                <a:cs typeface="Times New Roman"/>
                <a:sym typeface="Times New Roman"/>
              </a:rPr>
              <a:t>Data Analysis Steps</a:t>
            </a:r>
            <a:endParaRPr b="0" i="0" sz="2000" u="none" cap="none" strike="noStrike">
              <a:solidFill>
                <a:srgbClr val="000000"/>
              </a:solidFill>
              <a:latin typeface="Times New Roman"/>
              <a:ea typeface="Times New Roman"/>
              <a:cs typeface="Times New Roman"/>
              <a:sym typeface="Times New Roman"/>
            </a:endParaRPr>
          </a:p>
          <a:p>
            <a:pPr indent="-367030" lvl="0" marL="379730" marR="0" rtl="0" algn="l">
              <a:lnSpc>
                <a:spcPct val="100000"/>
              </a:lnSpc>
              <a:spcBef>
                <a:spcPts val="1200"/>
              </a:spcBef>
              <a:spcAft>
                <a:spcPts val="0"/>
              </a:spcAft>
              <a:buClr>
                <a:srgbClr val="000000"/>
              </a:buClr>
              <a:buSzPts val="2000"/>
              <a:buFont typeface="Arial"/>
              <a:buChar char="●"/>
            </a:pPr>
            <a:r>
              <a:rPr b="0" i="0" lang="en-US" sz="2000" u="none" cap="none" strike="noStrike">
                <a:solidFill>
                  <a:srgbClr val="124F5B"/>
                </a:solidFill>
                <a:latin typeface="Times New Roman"/>
                <a:ea typeface="Times New Roman"/>
                <a:cs typeface="Times New Roman"/>
                <a:sym typeface="Times New Roman"/>
              </a:rPr>
              <a:t>Data Preview</a:t>
            </a:r>
            <a:endParaRPr b="0" i="0" sz="2000" u="none" cap="none" strike="noStrike">
              <a:solidFill>
                <a:srgbClr val="124F5B"/>
              </a:solidFill>
              <a:latin typeface="Times New Roman"/>
              <a:ea typeface="Times New Roman"/>
              <a:cs typeface="Times New Roman"/>
              <a:sym typeface="Times New Roman"/>
            </a:endParaRPr>
          </a:p>
          <a:p>
            <a:pPr indent="-367030" lvl="0" marL="379730" marR="0" rtl="0" algn="l">
              <a:lnSpc>
                <a:spcPct val="100000"/>
              </a:lnSpc>
              <a:spcBef>
                <a:spcPts val="1200"/>
              </a:spcBef>
              <a:spcAft>
                <a:spcPts val="0"/>
              </a:spcAft>
              <a:buClr>
                <a:srgbClr val="124F5B"/>
              </a:buClr>
              <a:buSzPts val="2000"/>
              <a:buFont typeface="Times New Roman"/>
              <a:buChar char="●"/>
            </a:pPr>
            <a:r>
              <a:rPr lang="en-US" sz="2000">
                <a:solidFill>
                  <a:srgbClr val="124F5B"/>
                </a:solidFill>
                <a:latin typeface="Times New Roman"/>
                <a:ea typeface="Times New Roman"/>
                <a:cs typeface="Times New Roman"/>
                <a:sym typeface="Times New Roman"/>
              </a:rPr>
              <a:t>Requirement Specifications</a:t>
            </a:r>
            <a:endParaRPr sz="2000">
              <a:solidFill>
                <a:srgbClr val="124F5B"/>
              </a:solidFill>
              <a:latin typeface="Times New Roman"/>
              <a:ea typeface="Times New Roman"/>
              <a:cs typeface="Times New Roman"/>
              <a:sym typeface="Times New Roman"/>
            </a:endParaRPr>
          </a:p>
          <a:p>
            <a:pPr indent="-367030" lvl="0" marL="379730" marR="0" rtl="0" algn="l">
              <a:lnSpc>
                <a:spcPct val="100000"/>
              </a:lnSpc>
              <a:spcBef>
                <a:spcPts val="1205"/>
              </a:spcBef>
              <a:spcAft>
                <a:spcPts val="0"/>
              </a:spcAft>
              <a:buClr>
                <a:srgbClr val="000000"/>
              </a:buClr>
              <a:buSzPts val="2000"/>
              <a:buFont typeface="Arial"/>
              <a:buChar char="●"/>
            </a:pPr>
            <a:r>
              <a:rPr b="0" i="0" lang="en-US" sz="2000" u="none" cap="none" strike="noStrike">
                <a:solidFill>
                  <a:srgbClr val="124F5B"/>
                </a:solidFill>
                <a:latin typeface="Times New Roman"/>
                <a:ea typeface="Times New Roman"/>
                <a:cs typeface="Times New Roman"/>
                <a:sym typeface="Times New Roman"/>
              </a:rPr>
              <a:t>Data Summary</a:t>
            </a:r>
            <a:endParaRPr b="0" i="0" sz="2000" u="none" cap="none" strike="noStrike">
              <a:solidFill>
                <a:srgbClr val="124F5B"/>
              </a:solidFill>
              <a:latin typeface="Times New Roman"/>
              <a:ea typeface="Times New Roman"/>
              <a:cs typeface="Times New Roman"/>
              <a:sym typeface="Times New Roman"/>
            </a:endParaRPr>
          </a:p>
          <a:p>
            <a:pPr indent="-367030" lvl="0" marL="379730" marR="0" rtl="0" algn="l">
              <a:lnSpc>
                <a:spcPct val="100000"/>
              </a:lnSpc>
              <a:spcBef>
                <a:spcPts val="1205"/>
              </a:spcBef>
              <a:spcAft>
                <a:spcPts val="0"/>
              </a:spcAft>
              <a:buClr>
                <a:srgbClr val="124F5B"/>
              </a:buClr>
              <a:buSzPts val="2000"/>
              <a:buFont typeface="Times New Roman"/>
              <a:buChar char="●"/>
            </a:pPr>
            <a:r>
              <a:rPr lang="en-US" sz="2000">
                <a:solidFill>
                  <a:srgbClr val="124F5B"/>
                </a:solidFill>
                <a:latin typeface="Times New Roman"/>
                <a:ea typeface="Times New Roman"/>
                <a:cs typeface="Times New Roman"/>
                <a:sym typeface="Times New Roman"/>
              </a:rPr>
              <a:t>Future Scope</a:t>
            </a:r>
            <a:endParaRPr sz="2000">
              <a:solidFill>
                <a:srgbClr val="124F5B"/>
              </a:solidFill>
              <a:latin typeface="Times New Roman"/>
              <a:ea typeface="Times New Roman"/>
              <a:cs typeface="Times New Roman"/>
              <a:sym typeface="Times New Roman"/>
            </a:endParaRPr>
          </a:p>
          <a:p>
            <a:pPr indent="-367030" lvl="0" marL="379730" marR="0" rtl="0" algn="l">
              <a:lnSpc>
                <a:spcPct val="100000"/>
              </a:lnSpc>
              <a:spcBef>
                <a:spcPts val="1200"/>
              </a:spcBef>
              <a:spcAft>
                <a:spcPts val="0"/>
              </a:spcAft>
              <a:buClr>
                <a:srgbClr val="000000"/>
              </a:buClr>
              <a:buSzPts val="2000"/>
              <a:buFont typeface="Arial"/>
              <a:buChar char="●"/>
            </a:pPr>
            <a:r>
              <a:rPr b="0" i="0" lang="en-US" sz="2000" u="none" cap="none" strike="noStrike">
                <a:solidFill>
                  <a:srgbClr val="124F5B"/>
                </a:solidFill>
                <a:latin typeface="Times New Roman"/>
                <a:ea typeface="Times New Roman"/>
                <a:cs typeface="Times New Roman"/>
                <a:sym typeface="Times New Roman"/>
              </a:rPr>
              <a:t>Conclusion</a:t>
            </a:r>
            <a:endParaRPr b="0" i="0" sz="2000" u="none" cap="none" strike="noStrike">
              <a:solidFill>
                <a:srgbClr val="000000"/>
              </a:solidFill>
              <a:latin typeface="Times New Roman"/>
              <a:ea typeface="Times New Roman"/>
              <a:cs typeface="Times New Roman"/>
              <a:sym typeface="Times New Roman"/>
            </a:endParaRPr>
          </a:p>
        </p:txBody>
      </p:sp>
      <p:pic>
        <p:nvPicPr>
          <p:cNvPr id="113" name="Google Shape;113;p2"/>
          <p:cNvPicPr preferRelativeResize="0"/>
          <p:nvPr/>
        </p:nvPicPr>
        <p:blipFill>
          <a:blip r:embed="rId3">
            <a:alphaModFix/>
          </a:blip>
          <a:stretch>
            <a:fillRect/>
          </a:stretch>
        </p:blipFill>
        <p:spPr>
          <a:xfrm>
            <a:off x="3355937" y="806212"/>
            <a:ext cx="4988375" cy="353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78758" y="68700"/>
            <a:ext cx="32238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2800"/>
              <a:buNone/>
            </a:pPr>
            <a:r>
              <a:rPr lang="en-US">
                <a:solidFill>
                  <a:srgbClr val="FF0000"/>
                </a:solidFill>
              </a:rPr>
              <a:t> </a:t>
            </a:r>
            <a:r>
              <a:rPr lang="en-US">
                <a:solidFill>
                  <a:srgbClr val="FF0000"/>
                </a:solidFill>
              </a:rPr>
              <a:t>Introduction:</a:t>
            </a:r>
            <a:endParaRPr/>
          </a:p>
        </p:txBody>
      </p:sp>
      <p:sp>
        <p:nvSpPr>
          <p:cNvPr id="119" name="Google Shape;119;p3"/>
          <p:cNvSpPr txBox="1"/>
          <p:nvPr/>
        </p:nvSpPr>
        <p:spPr>
          <a:xfrm>
            <a:off x="-40124" y="625075"/>
            <a:ext cx="5017200" cy="4405200"/>
          </a:xfrm>
          <a:prstGeom prst="rect">
            <a:avLst/>
          </a:prstGeom>
          <a:noFill/>
          <a:ln>
            <a:noFill/>
          </a:ln>
        </p:spPr>
        <p:txBody>
          <a:bodyPr anchorCtr="0" anchor="t" bIns="0" lIns="0" spcFirstLastPara="1" rIns="0" wrap="square" tIns="12050">
            <a:spAutoFit/>
          </a:bodyPr>
          <a:lstStyle/>
          <a:p>
            <a:pPr indent="-355600" lvl="0" marL="457200" rtl="0" algn="l">
              <a:lnSpc>
                <a:spcPct val="115000"/>
              </a:lnSpc>
              <a:spcBef>
                <a:spcPts val="0"/>
              </a:spcBef>
              <a:spcAft>
                <a:spcPts val="0"/>
              </a:spcAft>
              <a:buClr>
                <a:srgbClr val="980000"/>
              </a:buClr>
              <a:buSzPts val="2000"/>
              <a:buFont typeface="Times New Roman"/>
              <a:buChar char="●"/>
            </a:pPr>
            <a:r>
              <a:rPr b="1" lang="en-US" sz="1600">
                <a:solidFill>
                  <a:srgbClr val="980000"/>
                </a:solidFill>
                <a:latin typeface="Times New Roman"/>
                <a:ea typeface="Times New Roman"/>
                <a:cs typeface="Times New Roman"/>
                <a:sym typeface="Times New Roman"/>
              </a:rPr>
              <a:t>Motivation</a:t>
            </a:r>
            <a:endParaRPr b="1" sz="1600">
              <a:solidFill>
                <a:srgbClr val="98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5FCFF"/>
              </a:buClr>
              <a:buSzPts val="1800"/>
              <a:buFont typeface="Times New Roman"/>
              <a:buChar char="●"/>
            </a:pPr>
            <a:r>
              <a:rPr lang="en-US">
                <a:solidFill>
                  <a:srgbClr val="3C4043"/>
                </a:solidFill>
                <a:highlight>
                  <a:srgbClr val="FFFFFF"/>
                </a:highlight>
                <a:latin typeface="Times New Roman"/>
                <a:ea typeface="Times New Roman"/>
                <a:cs typeface="Times New Roman"/>
                <a:sym typeface="Times New Roman"/>
              </a:rPr>
              <a:t>In this project we are building a hotel recommender system for the customer</a:t>
            </a:r>
            <a:br>
              <a:rPr lang="en-US">
                <a:solidFill>
                  <a:srgbClr val="3C4043"/>
                </a:solidFill>
                <a:highlight>
                  <a:srgbClr val="FFFFFF"/>
                </a:highlight>
                <a:latin typeface="Times New Roman"/>
                <a:ea typeface="Times New Roman"/>
                <a:cs typeface="Times New Roman"/>
                <a:sym typeface="Times New Roman"/>
              </a:rPr>
            </a:br>
            <a:r>
              <a:rPr lang="en-US">
                <a:solidFill>
                  <a:srgbClr val="3C4043"/>
                </a:solidFill>
                <a:highlight>
                  <a:srgbClr val="FFFFFF"/>
                </a:highlight>
                <a:latin typeface="Times New Roman"/>
                <a:ea typeface="Times New Roman"/>
                <a:cs typeface="Times New Roman"/>
                <a:sym typeface="Times New Roman"/>
              </a:rPr>
              <a:t>who needs an insight about how their hotel is ranked compared</a:t>
            </a:r>
            <a:br>
              <a:rPr lang="en-US">
                <a:solidFill>
                  <a:srgbClr val="3C4043"/>
                </a:solidFill>
                <a:highlight>
                  <a:srgbClr val="FFFFFF"/>
                </a:highlight>
                <a:latin typeface="Times New Roman"/>
                <a:ea typeface="Times New Roman"/>
                <a:cs typeface="Times New Roman"/>
                <a:sym typeface="Times New Roman"/>
              </a:rPr>
            </a:br>
            <a:r>
              <a:rPr lang="en-US">
                <a:solidFill>
                  <a:srgbClr val="3C4043"/>
                </a:solidFill>
                <a:highlight>
                  <a:srgbClr val="FFFFFF"/>
                </a:highlight>
                <a:latin typeface="Times New Roman"/>
                <a:ea typeface="Times New Roman"/>
                <a:cs typeface="Times New Roman"/>
                <a:sym typeface="Times New Roman"/>
              </a:rPr>
              <a:t>with other hotels from scratch</a:t>
            </a:r>
            <a:endParaRPr>
              <a:solidFill>
                <a:srgbClr val="3C4043"/>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980000"/>
              </a:buClr>
              <a:buSzPts val="1600"/>
              <a:buFont typeface="Times New Roman"/>
              <a:buChar char="●"/>
            </a:pPr>
            <a:r>
              <a:rPr b="1" lang="en-US" sz="1600">
                <a:solidFill>
                  <a:srgbClr val="980000"/>
                </a:solidFill>
                <a:latin typeface="Times New Roman"/>
                <a:ea typeface="Times New Roman"/>
                <a:cs typeface="Times New Roman"/>
                <a:sym typeface="Times New Roman"/>
              </a:rPr>
              <a:t>Abstract </a:t>
            </a:r>
            <a:endParaRPr b="1" sz="1600">
              <a:solidFill>
                <a:srgbClr val="98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a:latin typeface="Times New Roman"/>
                <a:ea typeface="Times New Roman"/>
                <a:cs typeface="Times New Roman"/>
                <a:sym typeface="Times New Roman"/>
              </a:rPr>
              <a:t>The objective of this project is to develop a machine learning-based hotel recommendation system that assists users in finding suitable accommodations based on their preferences and requirements. By employing various machine learning algorithms, the system aims to enhance user experience and satisfaction in the hotel booking process. Therefore the aim of this project is to predict the quality of the question using ML models so that the user can make a calculated guess before posting the question.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rgbClr val="3C4043"/>
              </a:solidFill>
              <a:highlight>
                <a:srgbClr val="FFFFFF"/>
              </a:highlight>
              <a:latin typeface="Times New Roman"/>
              <a:ea typeface="Times New Roman"/>
              <a:cs typeface="Times New Roman"/>
              <a:sym typeface="Times New Roman"/>
            </a:endParaRPr>
          </a:p>
          <a:p>
            <a:pPr indent="0" lvl="0" marL="0" marR="5080" rtl="0" algn="just">
              <a:lnSpc>
                <a:spcPct val="120000"/>
              </a:lnSpc>
              <a:spcBef>
                <a:spcPts val="0"/>
              </a:spcBef>
              <a:spcAft>
                <a:spcPts val="0"/>
              </a:spcAft>
              <a:buNone/>
            </a:pPr>
            <a:r>
              <a:t/>
            </a:r>
            <a:endParaRPr>
              <a:latin typeface="Times New Roman"/>
              <a:ea typeface="Times New Roman"/>
              <a:cs typeface="Times New Roman"/>
              <a:sym typeface="Times New Roman"/>
            </a:endParaRPr>
          </a:p>
        </p:txBody>
      </p:sp>
      <p:pic>
        <p:nvPicPr>
          <p:cNvPr id="120" name="Google Shape;120;p3"/>
          <p:cNvPicPr preferRelativeResize="0"/>
          <p:nvPr/>
        </p:nvPicPr>
        <p:blipFill rotWithShape="1">
          <a:blip r:embed="rId3">
            <a:alphaModFix/>
          </a:blip>
          <a:srcRect b="0" l="0" r="0" t="0"/>
          <a:stretch/>
        </p:blipFill>
        <p:spPr>
          <a:xfrm>
            <a:off x="5348375" y="1269827"/>
            <a:ext cx="3615550" cy="243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bb15857462_0_2"/>
          <p:cNvSpPr txBox="1"/>
          <p:nvPr>
            <p:ph type="title"/>
          </p:nvPr>
        </p:nvSpPr>
        <p:spPr>
          <a:xfrm>
            <a:off x="22051" y="66250"/>
            <a:ext cx="56025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2500"/>
              <a:t>   </a:t>
            </a:r>
            <a:r>
              <a:rPr lang="en-US" sz="2500"/>
              <a:t>Importing Required Libraries </a:t>
            </a:r>
            <a:endParaRPr sz="2500"/>
          </a:p>
        </p:txBody>
      </p:sp>
      <p:pic>
        <p:nvPicPr>
          <p:cNvPr id="126" name="Google Shape;126;g2bb15857462_0_2"/>
          <p:cNvPicPr preferRelativeResize="0"/>
          <p:nvPr/>
        </p:nvPicPr>
        <p:blipFill>
          <a:blip r:embed="rId3">
            <a:alphaModFix/>
          </a:blip>
          <a:stretch>
            <a:fillRect/>
          </a:stretch>
        </p:blipFill>
        <p:spPr>
          <a:xfrm>
            <a:off x="721250" y="902971"/>
            <a:ext cx="6979948" cy="38001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b15857462_0_7"/>
          <p:cNvSpPr txBox="1"/>
          <p:nvPr>
            <p:ph type="title"/>
          </p:nvPr>
        </p:nvSpPr>
        <p:spPr>
          <a:xfrm>
            <a:off x="22047" y="66243"/>
            <a:ext cx="37983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2500"/>
              <a:t> Data Exploration</a:t>
            </a:r>
            <a:endParaRPr sz="2500"/>
          </a:p>
        </p:txBody>
      </p:sp>
      <p:pic>
        <p:nvPicPr>
          <p:cNvPr id="132" name="Google Shape;132;g2bb15857462_0_7"/>
          <p:cNvPicPr preferRelativeResize="0"/>
          <p:nvPr/>
        </p:nvPicPr>
        <p:blipFill>
          <a:blip r:embed="rId3">
            <a:alphaModFix/>
          </a:blip>
          <a:stretch>
            <a:fillRect/>
          </a:stretch>
        </p:blipFill>
        <p:spPr>
          <a:xfrm>
            <a:off x="152400" y="649751"/>
            <a:ext cx="8839199" cy="3790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bb15857462_0_14"/>
          <p:cNvPicPr preferRelativeResize="0"/>
          <p:nvPr/>
        </p:nvPicPr>
        <p:blipFill rotWithShape="1">
          <a:blip r:embed="rId3">
            <a:alphaModFix/>
          </a:blip>
          <a:srcRect b="0" l="0" r="36716" t="0"/>
          <a:stretch/>
        </p:blipFill>
        <p:spPr>
          <a:xfrm>
            <a:off x="503950" y="529475"/>
            <a:ext cx="6730250" cy="4341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bb15857462_0_19"/>
          <p:cNvSpPr txBox="1"/>
          <p:nvPr>
            <p:ph type="title"/>
          </p:nvPr>
        </p:nvSpPr>
        <p:spPr>
          <a:xfrm>
            <a:off x="22050" y="66250"/>
            <a:ext cx="49827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2400"/>
              <a:t>  </a:t>
            </a:r>
            <a:r>
              <a:rPr lang="en-US" sz="2400"/>
              <a:t>Data Cleaning and Transformation</a:t>
            </a:r>
            <a:endParaRPr sz="2400"/>
          </a:p>
        </p:txBody>
      </p:sp>
      <p:pic>
        <p:nvPicPr>
          <p:cNvPr id="143" name="Google Shape;143;g2bb15857462_0_19"/>
          <p:cNvPicPr preferRelativeResize="0"/>
          <p:nvPr/>
        </p:nvPicPr>
        <p:blipFill>
          <a:blip r:embed="rId3">
            <a:alphaModFix/>
          </a:blip>
          <a:stretch>
            <a:fillRect/>
          </a:stretch>
        </p:blipFill>
        <p:spPr>
          <a:xfrm>
            <a:off x="735200" y="578700"/>
            <a:ext cx="6791042" cy="440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bb15857462_0_24"/>
          <p:cNvSpPr txBox="1"/>
          <p:nvPr>
            <p:ph type="title"/>
          </p:nvPr>
        </p:nvSpPr>
        <p:spPr>
          <a:xfrm>
            <a:off x="342275" y="494675"/>
            <a:ext cx="37740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2400"/>
              <a:t>  Checking for duplicate</a:t>
            </a:r>
            <a:endParaRPr sz="2400"/>
          </a:p>
        </p:txBody>
      </p:sp>
      <p:sp>
        <p:nvSpPr>
          <p:cNvPr id="149" name="Google Shape;149;g2bb15857462_0_24"/>
          <p:cNvSpPr txBox="1"/>
          <p:nvPr/>
        </p:nvSpPr>
        <p:spPr>
          <a:xfrm>
            <a:off x="277525" y="1498600"/>
            <a:ext cx="5162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F80000"/>
                </a:solidFill>
                <a:latin typeface="Times New Roman"/>
                <a:ea typeface="Times New Roman"/>
                <a:cs typeface="Times New Roman"/>
                <a:sym typeface="Times New Roman"/>
              </a:rPr>
              <a:t>  Checking for missing values</a:t>
            </a:r>
            <a:endParaRPr sz="2200">
              <a:solidFill>
                <a:srgbClr val="F80000"/>
              </a:solidFill>
              <a:latin typeface="Times New Roman"/>
              <a:ea typeface="Times New Roman"/>
              <a:cs typeface="Times New Roman"/>
              <a:sym typeface="Times New Roman"/>
            </a:endParaRPr>
          </a:p>
        </p:txBody>
      </p:sp>
      <p:sp>
        <p:nvSpPr>
          <p:cNvPr id="150" name="Google Shape;150;g2bb15857462_0_24"/>
          <p:cNvSpPr txBox="1"/>
          <p:nvPr/>
        </p:nvSpPr>
        <p:spPr>
          <a:xfrm>
            <a:off x="277525" y="939688"/>
            <a:ext cx="532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accent1"/>
                </a:solidFill>
                <a:latin typeface="Lato"/>
                <a:ea typeface="Lato"/>
                <a:cs typeface="Lato"/>
                <a:sym typeface="Lato"/>
              </a:rPr>
              <a:t>Removing the duplicate values</a:t>
            </a:r>
            <a:endParaRPr sz="1300">
              <a:solidFill>
                <a:schemeClr val="accent1"/>
              </a:solidFill>
              <a:latin typeface="Lato"/>
              <a:ea typeface="Lato"/>
              <a:cs typeface="Lato"/>
              <a:sym typeface="Lato"/>
            </a:endParaRPr>
          </a:p>
        </p:txBody>
      </p:sp>
      <p:pic>
        <p:nvPicPr>
          <p:cNvPr id="151" name="Google Shape;151;g2bb15857462_0_24"/>
          <p:cNvPicPr preferRelativeResize="0"/>
          <p:nvPr/>
        </p:nvPicPr>
        <p:blipFill>
          <a:blip r:embed="rId3">
            <a:alphaModFix/>
          </a:blip>
          <a:stretch>
            <a:fillRect/>
          </a:stretch>
        </p:blipFill>
        <p:spPr>
          <a:xfrm>
            <a:off x="4614350" y="678975"/>
            <a:ext cx="4109225" cy="283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bb15857462_0_29"/>
          <p:cNvSpPr txBox="1"/>
          <p:nvPr>
            <p:ph type="title"/>
          </p:nvPr>
        </p:nvSpPr>
        <p:spPr>
          <a:xfrm>
            <a:off x="22047" y="66243"/>
            <a:ext cx="37983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2500"/>
              <a:t> Data Visualization</a:t>
            </a:r>
            <a:endParaRPr sz="2500"/>
          </a:p>
        </p:txBody>
      </p:sp>
      <p:sp>
        <p:nvSpPr>
          <p:cNvPr id="157" name="Google Shape;157;g2bb15857462_0_29"/>
          <p:cNvSpPr txBox="1"/>
          <p:nvPr/>
        </p:nvSpPr>
        <p:spPr>
          <a:xfrm>
            <a:off x="277525" y="536550"/>
            <a:ext cx="7678200" cy="39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D0D0D"/>
                </a:solidFill>
                <a:highlight>
                  <a:srgbClr val="FFFFFF"/>
                </a:highlight>
                <a:latin typeface="Times New Roman"/>
                <a:ea typeface="Times New Roman"/>
                <a:cs typeface="Times New Roman"/>
                <a:sym typeface="Times New Roman"/>
              </a:rPr>
              <a:t>Data visualization is the graphical representation of information and data. By using visual elements like charts, graphs, and maps, data visualization tools provide an accessible way to see and understand trends, outliers, and patterns in data.</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200">
                <a:solidFill>
                  <a:srgbClr val="0D0D0D"/>
                </a:solidFill>
                <a:highlight>
                  <a:srgbClr val="FFFFFF"/>
                </a:highlight>
                <a:latin typeface="Times New Roman"/>
                <a:ea typeface="Times New Roman"/>
                <a:cs typeface="Times New Roman"/>
                <a:sym typeface="Times New Roman"/>
              </a:rPr>
              <a:t>Maps and charts used-</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D0D0D"/>
              </a:solidFill>
              <a:highlight>
                <a:srgbClr val="FFFFFF"/>
              </a:highlight>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Figure A Workflow Diagram</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Figure 1 Correlation heatmap between variables</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Figure 2 Below graph shows the Correlation between Price of Hotel vs Star Rating</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Figure 3 Showing count of hotels having ratings 2,3,4</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Figure 4 Top 10 most booked Hotels</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200">
                <a:latin typeface="Times New Roman"/>
                <a:ea typeface="Times New Roman"/>
                <a:cs typeface="Times New Roman"/>
                <a:sym typeface="Times New Roman"/>
              </a:rPr>
              <a:t>  Figure 5 Top 10 cities where hotels are most booked</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Figure 6 Top 10 countries where hotels are most booked</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Figure 7 Graph showing count of hotels in each country</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76200" rtl="0" algn="l">
              <a:lnSpc>
                <a:spcPct val="100000"/>
              </a:lnSpc>
              <a:spcBef>
                <a:spcPts val="0"/>
              </a:spcBef>
              <a:spcAft>
                <a:spcPts val="0"/>
              </a:spcAft>
              <a:buNone/>
            </a:pPr>
            <a:r>
              <a:rPr lang="en-US" sz="1200">
                <a:latin typeface="Times New Roman"/>
                <a:ea typeface="Times New Roman"/>
                <a:cs typeface="Times New Roman"/>
                <a:sym typeface="Times New Roman"/>
              </a:rPr>
              <a:t>Figure 8 Top property types preferred by users while hotel booking</a:t>
            </a:r>
            <a:endParaRPr sz="1200">
              <a:latin typeface="Times New Roman"/>
              <a:ea typeface="Times New Roman"/>
              <a:cs typeface="Times New Roman"/>
              <a:sym typeface="Times New Roman"/>
            </a:endParaRPr>
          </a:p>
          <a:p>
            <a:pPr indent="0" lvl="0" marL="76200" rtl="0" algn="l">
              <a:lnSpc>
                <a:spcPct val="115000"/>
              </a:lnSpc>
              <a:spcBef>
                <a:spcPts val="0"/>
              </a:spcBef>
              <a:spcAft>
                <a:spcPts val="0"/>
              </a:spcAft>
              <a:buNone/>
            </a:pPr>
            <a:r>
              <a:rPr lang="en-US"/>
              <a:t> </a:t>
            </a:r>
            <a:endParaRPr/>
          </a:p>
          <a:p>
            <a:pPr indent="0" lvl="0" marL="0" rtl="0" algn="l">
              <a:spcBef>
                <a:spcPts val="0"/>
              </a:spcBef>
              <a:spcAft>
                <a:spcPts val="0"/>
              </a:spcAft>
              <a:buNone/>
            </a:pPr>
            <a:r>
              <a:t/>
            </a:r>
            <a:endParaRPr sz="12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2024-02-20T18:28:12Z</dcterms:created>
  <dc:creator>Prajwal Bharadwaj</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2023-01-12T00:00:00Z</vt:filetime>
  </property>
  <property fmtid="{D5CDD505-2E9C-101B-9397-08002B2CF9AE}" pid="3" name="Creator">
    <vt:lpwstr>Microsoft® PowerPoint® 2016</vt:lpwstr>
  </property>
  <property fmtid="{D5CDD505-2E9C-101B-9397-08002B2CF9AE}" pid="4" name="LastSaved">
    <vt:filetime>2024-02-20T00:00:00Z</vt:filetime>
  </property>
  <property fmtid="{D5CDD505-2E9C-101B-9397-08002B2CF9AE}" pid="5" name="Producer">
    <vt:lpwstr>Microsoft® PowerPoint® 2016</vt:lpwstr>
  </property>
</Properties>
</file>