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84" r:id="rId11"/>
    <p:sldId id="270" r:id="rId12"/>
    <p:sldId id="283" r:id="rId13"/>
    <p:sldId id="272" r:id="rId14"/>
    <p:sldId id="273" r:id="rId15"/>
    <p:sldId id="271" r:id="rId16"/>
    <p:sldId id="280" r:id="rId17"/>
    <p:sldId id="274" r:id="rId18"/>
    <p:sldId id="276" r:id="rId19"/>
    <p:sldId id="277" r:id="rId20"/>
    <p:sldId id="278" r:id="rId21"/>
    <p:sldId id="281" r:id="rId22"/>
    <p:sldId id="282" r:id="rId23"/>
    <p:sldId id="268" r:id="rId24"/>
    <p:sldId id="269" r:id="rId25"/>
  </p:sldIdLst>
  <p:sldSz cx="18288000" cy="10287000"/>
  <p:notesSz cx="6858000" cy="9144000"/>
  <p:embeddedFontLst>
    <p:embeddedFont>
      <p:font typeface="Lato Bold" panose="020B0604020202020204" charset="0"/>
      <p:regular r:id="rId27"/>
    </p:embeddedFont>
    <p:embeddedFont>
      <p:font typeface="Canva Sans Italics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nva Sans Bold" panose="020B0604020202020204" charset="0"/>
      <p:regular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Canva Sans" panose="020B0604020202020204" charset="0"/>
      <p:regular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5914" autoAdjust="0"/>
  </p:normalViewPr>
  <p:slideViewPr>
    <p:cSldViewPr>
      <p:cViewPr varScale="1">
        <p:scale>
          <a:sx n="64" d="100"/>
          <a:sy n="64" d="100"/>
        </p:scale>
        <p:origin x="5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E4169-5164-466D-ADC1-41388853956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4C4F5-C3EC-4B40-A018-FC587850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4C4F5-C3EC-4B40-A018-FC58785031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4C4F5-C3EC-4B40-A018-FC58785031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8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2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9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49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3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70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19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18" y="715962"/>
            <a:ext cx="9475336" cy="947533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2896473"/>
            <a:ext cx="12943440" cy="435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98"/>
              </a:lnSpc>
            </a:pPr>
            <a:r>
              <a:rPr lang="en-US" sz="12499" dirty="0">
                <a:solidFill>
                  <a:srgbClr val="000000"/>
                </a:solidFill>
                <a:latin typeface="Lato Bold"/>
              </a:rPr>
              <a:t>LEADING </a:t>
            </a:r>
          </a:p>
          <a:p>
            <a:pPr>
              <a:lnSpc>
                <a:spcPts val="17498"/>
              </a:lnSpc>
            </a:pPr>
            <a:r>
              <a:rPr lang="en-US" sz="12499" dirty="0">
                <a:solidFill>
                  <a:srgbClr val="000000"/>
                </a:solidFill>
                <a:latin typeface="Lato Bold"/>
              </a:rPr>
              <a:t>INDUSTRIES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8600" y="266700"/>
            <a:ext cx="133731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400" dirty="0">
                <a:solidFill>
                  <a:srgbClr val="000000"/>
                </a:solidFill>
                <a:latin typeface="Lato"/>
              </a:rPr>
              <a:t>EXPLORATORY DATA ANALYSIS COURSE PROJECT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43000" y="7052052"/>
            <a:ext cx="86220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Canva Sans"/>
              </a:rPr>
              <a:t>Analyze </a:t>
            </a:r>
            <a:r>
              <a:rPr lang="en-US" sz="3200" b="1" dirty="0">
                <a:solidFill>
                  <a:srgbClr val="000000"/>
                </a:solidFill>
                <a:latin typeface="Canva Sans"/>
              </a:rPr>
              <a:t>a dataset of leading industries </a:t>
            </a:r>
            <a:r>
              <a:rPr lang="en-US" sz="3200" b="1" dirty="0" smtClean="0">
                <a:solidFill>
                  <a:srgbClr val="000000"/>
                </a:solidFill>
                <a:latin typeface="Canva Sans"/>
              </a:rPr>
              <a:t>.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anva Sans"/>
              </a:rPr>
              <a:t>                                 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anva Sans"/>
              </a:rPr>
              <a:t>-Ashlesha Khanapure</a:t>
            </a:r>
            <a:endParaRPr lang="en-US" sz="2400" dirty="0"/>
          </a:p>
        </p:txBody>
      </p:sp>
      <p:pic>
        <p:nvPicPr>
          <p:cNvPr id="33" name="Picture 32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0" y="4076700"/>
            <a:ext cx="915199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/>
              <a:t>Data Preprocessing</a:t>
            </a:r>
          </a:p>
        </p:txBody>
      </p:sp>
      <p:pic>
        <p:nvPicPr>
          <p:cNvPr id="3" name="Picture 2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25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435" y="723900"/>
            <a:ext cx="7008150" cy="4724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423476" y="342900"/>
            <a:ext cx="86829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12310" y="5448300"/>
            <a:ext cx="153924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Data Cleaning</a:t>
            </a:r>
          </a:p>
          <a:p>
            <a:endParaRPr lang="en-US" sz="4800" b="1" dirty="0" smtClean="0"/>
          </a:p>
          <a:p>
            <a:r>
              <a:rPr lang="en-US" dirty="0" smtClean="0"/>
              <a:t>1.Removing of NULL values by removing the tuples.</a:t>
            </a:r>
          </a:p>
          <a:p>
            <a:r>
              <a:rPr lang="en-US" dirty="0"/>
              <a:t>2.No duplicates found in the dataset.</a:t>
            </a:r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-15081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166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526000" cy="9593262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atin typeface="Calibri (Body)"/>
              </a:rPr>
              <a:t>Data Visualization</a:t>
            </a:r>
          </a:p>
        </p:txBody>
      </p:sp>
      <p:pic>
        <p:nvPicPr>
          <p:cNvPr id="3" name="Picture 2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431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604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47800" y="7409568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Conglomerate had the highest number of industries.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Real Estate is second and Retail is third.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30491"/>
            <a:ext cx="13911492" cy="528463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68768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1) Industry Trend(1987-1999)</a:t>
            </a:r>
            <a:endParaRPr lang="en-US" sz="6000" b="1" dirty="0"/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483" y="15339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56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28900"/>
            <a:ext cx="8561387" cy="4366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03" y="2817010"/>
            <a:ext cx="2697261" cy="41784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7719379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Technology </a:t>
            </a:r>
            <a:r>
              <a:rPr lang="en-US" sz="2800" dirty="0"/>
              <a:t>had the highest number of </a:t>
            </a:r>
            <a:r>
              <a:rPr lang="en-US" sz="2800" dirty="0" smtClean="0"/>
              <a:t>industries.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Retail is second and Conglomerate is third.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342900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2</a:t>
            </a:r>
            <a:r>
              <a:rPr lang="en-US" sz="6000" b="1" dirty="0" smtClean="0"/>
              <a:t>) Industry Trend(2000-2022)</a:t>
            </a:r>
            <a:endParaRPr lang="en-US" sz="6000" b="1" dirty="0"/>
          </a:p>
        </p:txBody>
      </p:sp>
      <p:pic>
        <p:nvPicPr>
          <p:cNvPr id="7" name="Picture 6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494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721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07771"/>
            <a:ext cx="8761307" cy="4838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764" y="2270037"/>
            <a:ext cx="8692956" cy="4854663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078224" y="6441464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Seibu Conglomerate had the highest net worth in 1987.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2884" y="1866900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 smtClean="0"/>
              <a:t>3) The World’s Billionaires-1987</a:t>
            </a:r>
            <a:endParaRPr lang="en-US" sz="4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9636" y="1866900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/>
              <a:t>4</a:t>
            </a:r>
            <a:r>
              <a:rPr lang="en-US" sz="4600" b="1" dirty="0" smtClean="0"/>
              <a:t>) The World’s Billionaires-2020</a:t>
            </a:r>
            <a:endParaRPr lang="en-US" sz="4600" b="1" dirty="0"/>
          </a:p>
        </p:txBody>
      </p:sp>
      <p:pic>
        <p:nvPicPr>
          <p:cNvPr id="9" name="Picture 8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23256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9542847" y="64577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Tesla, Space X had the highest net worth in 2022.</a:t>
            </a:r>
          </a:p>
        </p:txBody>
      </p:sp>
    </p:spTree>
    <p:extLst>
      <p:ext uri="{BB962C8B-B14F-4D97-AF65-F5344CB8AC3E}">
        <p14:creationId xmlns:p14="http://schemas.microsoft.com/office/powerpoint/2010/main" val="1352682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91821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Technology is the dominant Industry with highest net worth.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Beverage has the least Net worth.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342900"/>
            <a:ext cx="112776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b="1" dirty="0"/>
              <a:t>5</a:t>
            </a:r>
            <a:r>
              <a:rPr lang="en-US" sz="4600" b="1" dirty="0" smtClean="0"/>
              <a:t>) Wealth Distribution by Industry     </a:t>
            </a:r>
            <a:endParaRPr lang="en-US" sz="4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38300"/>
            <a:ext cx="15697200" cy="7183813"/>
          </a:xfrm>
          <a:prstGeom prst="rect">
            <a:avLst/>
          </a:prstGeom>
        </p:spPr>
      </p:pic>
      <p:pic>
        <p:nvPicPr>
          <p:cNvPr id="7" name="Picture 6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-15081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230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28700"/>
            <a:ext cx="12954000" cy="7873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8949784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Between Age group 50-70, Net worth is 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Between Age group </a:t>
            </a:r>
            <a:r>
              <a:rPr lang="en-US" sz="2400" dirty="0" smtClean="0"/>
              <a:t>50-80, population </a:t>
            </a:r>
            <a:r>
              <a:rPr lang="en-US" sz="2400" dirty="0"/>
              <a:t>is </a:t>
            </a:r>
            <a:r>
              <a:rPr lang="en-US" sz="2400" dirty="0" smtClean="0"/>
              <a:t>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can observe only 4 Industries in the age group 20-30.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81000"/>
            <a:ext cx="13190716" cy="11049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b="1" dirty="0"/>
              <a:t>6</a:t>
            </a:r>
            <a:r>
              <a:rPr lang="en-US" sz="4600" b="1" dirty="0" smtClean="0"/>
              <a:t>) Relationship Between Age and Net Worth</a:t>
            </a:r>
            <a:endParaRPr lang="en-US" sz="4600" b="1" dirty="0"/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-11112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096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876300"/>
            <a:ext cx="10678932" cy="845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0" y="9147601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2022 had more Net worth than in previous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1999, Net worth of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ranked industry was 90 but later it decreased.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51460" y="304800"/>
            <a:ext cx="8229600" cy="1028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/>
              <a:t>7</a:t>
            </a:r>
            <a:r>
              <a:rPr lang="en-US" sz="4600" b="1" dirty="0" smtClean="0"/>
              <a:t>) Heat map of Net Worth</a:t>
            </a:r>
            <a:endParaRPr lang="en-US" sz="4600" b="1" dirty="0"/>
          </a:p>
        </p:txBody>
      </p:sp>
      <p:sp>
        <p:nvSpPr>
          <p:cNvPr id="6" name="Rectangle 5"/>
          <p:cNvSpPr/>
          <p:nvPr/>
        </p:nvSpPr>
        <p:spPr>
          <a:xfrm>
            <a:off x="7848600" y="647700"/>
            <a:ext cx="2667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239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92369"/>
            <a:ext cx="9525000" cy="81421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9356866"/>
            <a:ext cx="7284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United States has the highest number of Industries.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United </a:t>
            </a:r>
            <a:r>
              <a:rPr lang="en-US" sz="2400" dirty="0" smtClean="0"/>
              <a:t>Kingdom </a:t>
            </a:r>
            <a:r>
              <a:rPr lang="en-US" sz="2400" dirty="0"/>
              <a:t>has the </a:t>
            </a:r>
            <a:r>
              <a:rPr lang="en-US" sz="2400" dirty="0" smtClean="0"/>
              <a:t>least </a:t>
            </a:r>
            <a:r>
              <a:rPr lang="en-US" sz="2400" dirty="0"/>
              <a:t>number of Industries.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2900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/>
              <a:t>8</a:t>
            </a:r>
            <a:r>
              <a:rPr lang="en-US" sz="4600" b="1" dirty="0" smtClean="0"/>
              <a:t>) Nationality Distribution</a:t>
            </a:r>
            <a:endParaRPr lang="en-US" sz="4600" b="1" dirty="0"/>
          </a:p>
        </p:txBody>
      </p:sp>
      <p:sp>
        <p:nvSpPr>
          <p:cNvPr id="5" name="Rectangle 4"/>
          <p:cNvSpPr/>
          <p:nvPr/>
        </p:nvSpPr>
        <p:spPr>
          <a:xfrm>
            <a:off x="7182096" y="1197918"/>
            <a:ext cx="34097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525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86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577726" y="-557955"/>
            <a:ext cx="14140844" cy="5109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519"/>
              </a:lnSpc>
            </a:pPr>
            <a:r>
              <a:rPr lang="en-US" sz="11399" u="sng">
                <a:solidFill>
                  <a:srgbClr val="000000"/>
                </a:solidFill>
                <a:latin typeface="Lato Bold"/>
              </a:rPr>
              <a:t>Contents</a:t>
            </a:r>
          </a:p>
          <a:p>
            <a:pPr algn="just">
              <a:lnSpc>
                <a:spcPts val="9899"/>
              </a:lnSpc>
            </a:pPr>
            <a:endParaRPr lang="en-US" sz="11399" u="sng">
              <a:solidFill>
                <a:srgbClr val="000000"/>
              </a:solidFill>
              <a:latin typeface="Lato Bold"/>
            </a:endParaRPr>
          </a:p>
          <a:p>
            <a:pPr algn="just">
              <a:lnSpc>
                <a:spcPts val="9899"/>
              </a:lnSpc>
            </a:pPr>
            <a:endParaRPr lang="en-US" sz="11399" u="sng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7726" y="2220495"/>
            <a:ext cx="14140844" cy="7561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399" dirty="0" smtClean="0">
                <a:solidFill>
                  <a:srgbClr val="000000"/>
                </a:solidFill>
                <a:ea typeface="Canva Sans Bold"/>
              </a:rPr>
              <a:t>●Problem </a:t>
            </a:r>
            <a:r>
              <a:rPr lang="en-US" sz="5399" dirty="0">
                <a:solidFill>
                  <a:srgbClr val="000000"/>
                </a:solidFill>
                <a:ea typeface="Canva Sans Bold"/>
              </a:rPr>
              <a:t>Statement</a:t>
            </a:r>
          </a:p>
          <a:p>
            <a:pPr>
              <a:lnSpc>
                <a:spcPts val="7559"/>
              </a:lnSpc>
            </a:pPr>
            <a:r>
              <a:rPr lang="en-US" sz="5399" dirty="0" smtClean="0">
                <a:solidFill>
                  <a:srgbClr val="000000"/>
                </a:solidFill>
                <a:ea typeface="Canva Sans Bold"/>
              </a:rPr>
              <a:t>●Introduction</a:t>
            </a:r>
            <a:endParaRPr lang="en-US" sz="5399" dirty="0">
              <a:solidFill>
                <a:srgbClr val="000000"/>
              </a:solidFill>
              <a:ea typeface="Canva Sans Bold"/>
            </a:endParaRPr>
          </a:p>
          <a:p>
            <a:pPr>
              <a:lnSpc>
                <a:spcPts val="7559"/>
              </a:lnSpc>
            </a:pPr>
            <a:r>
              <a:rPr lang="en-US" sz="5399" dirty="0" smtClean="0">
                <a:solidFill>
                  <a:srgbClr val="000000"/>
                </a:solidFill>
                <a:ea typeface="Canva Sans Bold"/>
              </a:rPr>
              <a:t>●Objectives</a:t>
            </a:r>
            <a:endParaRPr lang="en-US" sz="5399" dirty="0">
              <a:solidFill>
                <a:srgbClr val="000000"/>
              </a:solidFill>
              <a:ea typeface="Canva Sans Bold"/>
            </a:endParaRPr>
          </a:p>
          <a:p>
            <a:pPr>
              <a:lnSpc>
                <a:spcPts val="7559"/>
              </a:lnSpc>
            </a:pPr>
            <a:r>
              <a:rPr lang="en-US" sz="5399" dirty="0" smtClean="0">
                <a:solidFill>
                  <a:srgbClr val="000000"/>
                </a:solidFill>
                <a:ea typeface="Canva Sans Bold"/>
              </a:rPr>
              <a:t>●Dataset </a:t>
            </a:r>
            <a:r>
              <a:rPr lang="en-US" sz="5399" dirty="0">
                <a:solidFill>
                  <a:srgbClr val="000000"/>
                </a:solidFill>
                <a:ea typeface="Canva Sans Bold"/>
              </a:rPr>
              <a:t>Overview</a:t>
            </a:r>
          </a:p>
          <a:p>
            <a:pPr>
              <a:lnSpc>
                <a:spcPts val="7559"/>
              </a:lnSpc>
            </a:pPr>
            <a:r>
              <a:rPr lang="en-US" sz="5399" dirty="0" smtClean="0">
                <a:solidFill>
                  <a:srgbClr val="000000"/>
                </a:solidFill>
                <a:ea typeface="Canva Sans Bold"/>
              </a:rPr>
              <a:t>●Functional </a:t>
            </a:r>
            <a:r>
              <a:rPr lang="en-US" sz="5399" dirty="0">
                <a:solidFill>
                  <a:srgbClr val="000000"/>
                </a:solidFill>
                <a:ea typeface="Canva Sans Bold"/>
              </a:rPr>
              <a:t>Requirements</a:t>
            </a:r>
          </a:p>
          <a:p>
            <a:pPr>
              <a:lnSpc>
                <a:spcPts val="7559"/>
              </a:lnSpc>
            </a:pPr>
            <a:r>
              <a:rPr lang="en-US" sz="5399" dirty="0" smtClean="0">
                <a:solidFill>
                  <a:srgbClr val="000000"/>
                </a:solidFill>
                <a:ea typeface="Canva Sans Bold"/>
              </a:rPr>
              <a:t>●Non-Functional </a:t>
            </a:r>
            <a:r>
              <a:rPr lang="en-US" sz="5399" dirty="0">
                <a:solidFill>
                  <a:srgbClr val="000000"/>
                </a:solidFill>
                <a:ea typeface="Canva Sans Bold"/>
              </a:rPr>
              <a:t>Requirements</a:t>
            </a:r>
          </a:p>
          <a:p>
            <a:pPr>
              <a:lnSpc>
                <a:spcPts val="7559"/>
              </a:lnSpc>
            </a:pPr>
            <a:r>
              <a:rPr lang="en-US" sz="5399" dirty="0" smtClean="0">
                <a:solidFill>
                  <a:srgbClr val="000000"/>
                </a:solidFill>
                <a:ea typeface="Canva Sans Bold"/>
              </a:rPr>
              <a:t>●References </a:t>
            </a:r>
            <a:endParaRPr lang="en-US" sz="5399" dirty="0">
              <a:solidFill>
                <a:srgbClr val="000000"/>
              </a:solidFill>
              <a:ea typeface="Canva Sans Bold"/>
            </a:endParaRPr>
          </a:p>
          <a:p>
            <a:pPr>
              <a:lnSpc>
                <a:spcPts val="7279"/>
              </a:lnSpc>
            </a:pPr>
            <a:endParaRPr lang="en-US" sz="5399" dirty="0">
              <a:solidFill>
                <a:srgbClr val="000000"/>
              </a:solidFill>
              <a:ea typeface="Canva Sa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6278310" y="8079688"/>
            <a:ext cx="1543050" cy="154305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7" name="Picture 6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9108937"/>
            <a:ext cx="903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Net Worth increased with Increase in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Annual change in Net worth was almost </a:t>
            </a:r>
            <a:r>
              <a:rPr lang="en-US" sz="2400" dirty="0" smtClean="0"/>
              <a:t>0.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71500"/>
            <a:ext cx="15773400" cy="83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9</a:t>
            </a:r>
            <a:r>
              <a:rPr lang="en-US" sz="4000" b="1" dirty="0" smtClean="0"/>
              <a:t>) </a:t>
            </a:r>
            <a:r>
              <a:rPr lang="en-US" sz="4000" b="1" dirty="0"/>
              <a:t>Relationship between Year, </a:t>
            </a:r>
            <a:r>
              <a:rPr lang="en-US" sz="4000" b="1" dirty="0" err="1" smtClean="0"/>
              <a:t>Networth</a:t>
            </a:r>
            <a:r>
              <a:rPr lang="en-US" sz="4000" b="1" dirty="0"/>
              <a:t>, and Annual Change in </a:t>
            </a:r>
            <a:r>
              <a:rPr lang="en-US" sz="4000" b="1" dirty="0" err="1" smtClean="0"/>
              <a:t>NetWorth</a:t>
            </a:r>
            <a:endParaRPr lang="en-US" sz="4000" b="1" dirty="0"/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7938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85900"/>
            <a:ext cx="14716276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3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92583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By using Classifications, Naïve Bayes has the highest accuracy.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487400" y="3543300"/>
            <a:ext cx="37338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600" b="1" dirty="0"/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7938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0" y="339179"/>
            <a:ext cx="85957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Accuracy for different Classifications 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49660"/>
            <a:ext cx="10379406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1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0300" y="738802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Conclusion</a:t>
            </a:r>
            <a:endParaRPr 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3162300"/>
            <a:ext cx="1493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From the above Analysis we conclude that Technology is the leading Industry. Investing in Technology industry would be profitable. Beverage is a lagging Industry. Between Age group 50-70, Net worth is high. United States has the highest </a:t>
            </a:r>
            <a:r>
              <a:rPr lang="en-US" sz="4000" dirty="0" smtClean="0"/>
              <a:t>number of Industries. </a:t>
            </a:r>
            <a:r>
              <a:rPr lang="en-US" sz="4000" dirty="0"/>
              <a:t>Conglomerate had the highest number of industries. Net Worth increased with Increase in year</a:t>
            </a:r>
            <a:r>
              <a:rPr lang="en-US" sz="4000" dirty="0" smtClean="0"/>
              <a:t>. </a:t>
            </a:r>
            <a:endParaRPr lang="en-US" sz="4000" dirty="0"/>
          </a:p>
          <a:p>
            <a:pPr algn="ctr"/>
            <a:endParaRPr lang="en-US" sz="4000" dirty="0"/>
          </a:p>
          <a:p>
            <a:endParaRPr lang="en-US" sz="4000" b="1" dirty="0"/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38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929253" y="857250"/>
            <a:ext cx="642949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933171"/>
            <a:ext cx="18288000" cy="335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04" lvl="1" indent="-518152">
              <a:lnSpc>
                <a:spcPts val="6719"/>
              </a:lnSpc>
              <a:buFont typeface="Arial"/>
              <a:buChar char="•"/>
            </a:pPr>
            <a:r>
              <a:rPr lang="en-US" sz="4000" u="sng" dirty="0">
                <a:solidFill>
                  <a:srgbClr val="000000"/>
                </a:solidFill>
                <a:latin typeface="Canva Sans Italics"/>
              </a:rPr>
              <a:t>https://www.kaggle.com/datasets/earljohnmasaga/leading-industries-dataset</a:t>
            </a:r>
          </a:p>
          <a:p>
            <a:pPr marL="1036304" lvl="1" indent="-518152">
              <a:lnSpc>
                <a:spcPts val="671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Canva Sans"/>
              </a:rPr>
              <a:t>"Exploratory Data Analysis" by John W. </a:t>
            </a:r>
            <a:r>
              <a:rPr lang="en-US" sz="4000" dirty="0" err="1">
                <a:solidFill>
                  <a:srgbClr val="000000"/>
                </a:solidFill>
                <a:latin typeface="Canva Sans"/>
              </a:rPr>
              <a:t>Tukey</a:t>
            </a:r>
            <a:r>
              <a:rPr lang="en-US" sz="4000" dirty="0">
                <a:solidFill>
                  <a:srgbClr val="000000"/>
                </a:solidFill>
                <a:latin typeface="Canva Sans"/>
              </a:rPr>
              <a:t> Addison-Wesley, 1977. ISBN: 978-0201076165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724086" y="3826108"/>
            <a:ext cx="10091901" cy="2248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460"/>
              </a:lnSpc>
            </a:pPr>
            <a:r>
              <a:rPr lang="en-US" sz="13186" u="sng">
                <a:solidFill>
                  <a:srgbClr val="2E2E2E"/>
                </a:solidFill>
                <a:latin typeface="Lato Bold"/>
              </a:rPr>
              <a:t>Thank You</a:t>
            </a:r>
          </a:p>
        </p:txBody>
      </p:sp>
      <p:pic>
        <p:nvPicPr>
          <p:cNvPr id="3" name="Picture 2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305865" y="114300"/>
            <a:ext cx="12482584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smtClean="0">
                <a:solidFill>
                  <a:srgbClr val="000000"/>
                </a:solidFill>
                <a:latin typeface="Canva Sans Bold"/>
              </a:rPr>
              <a:t>Problem Statement</a:t>
            </a:r>
            <a:endParaRPr lang="en-US" sz="9200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0" y="2019705"/>
            <a:ext cx="17094314" cy="8135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01090" lvl="1" indent="-550545">
              <a:lnSpc>
                <a:spcPts val="7139"/>
              </a:lnSpc>
              <a:buFont typeface="Arial"/>
              <a:buChar char="•"/>
            </a:pPr>
            <a:r>
              <a:rPr lang="en-US" sz="5100" dirty="0">
                <a:solidFill>
                  <a:srgbClr val="000000"/>
                </a:solidFill>
                <a:latin typeface="Canva Sans Bold"/>
              </a:rPr>
              <a:t>Problem Statement :</a:t>
            </a:r>
            <a:r>
              <a:rPr lang="en-US" sz="51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5100" b="1" dirty="0">
                <a:solidFill>
                  <a:srgbClr val="000000"/>
                </a:solidFill>
                <a:latin typeface="Canva Sans"/>
              </a:rPr>
              <a:t>Analyze a dataset of leading industries </a:t>
            </a:r>
            <a:r>
              <a:rPr lang="en-US" sz="5100" b="1" dirty="0" smtClean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 marL="1101090" lvl="1" indent="-550545">
              <a:lnSpc>
                <a:spcPts val="7139"/>
              </a:lnSpc>
              <a:buFont typeface="Arial"/>
              <a:buChar char="•"/>
            </a:pPr>
            <a:r>
              <a:rPr lang="en-US" sz="5100" dirty="0" smtClean="0">
                <a:solidFill>
                  <a:srgbClr val="000000"/>
                </a:solidFill>
                <a:latin typeface="Canva Sans Bold"/>
              </a:rPr>
              <a:t>Goal </a:t>
            </a:r>
            <a:r>
              <a:rPr lang="en-US" sz="5100" dirty="0">
                <a:solidFill>
                  <a:srgbClr val="000000"/>
                </a:solidFill>
                <a:latin typeface="Canva Sans Bold"/>
              </a:rPr>
              <a:t>:</a:t>
            </a:r>
            <a:r>
              <a:rPr lang="en-US" sz="5100" dirty="0">
                <a:solidFill>
                  <a:srgbClr val="000000"/>
                </a:solidFill>
                <a:latin typeface="Canva Sans"/>
              </a:rPr>
              <a:t> Gain insights into the leading industries dataset and identify key patterns, trends, and relationships within the data. </a:t>
            </a:r>
            <a:endParaRPr lang="en-US" sz="5100" dirty="0" smtClean="0">
              <a:solidFill>
                <a:srgbClr val="000000"/>
              </a:solidFill>
              <a:latin typeface="Canva Sans"/>
            </a:endParaRPr>
          </a:p>
          <a:p>
            <a:pPr marL="550545" lvl="1">
              <a:lnSpc>
                <a:spcPts val="7139"/>
              </a:lnSpc>
            </a:pPr>
            <a:r>
              <a:rPr lang="en-US" sz="5100" dirty="0">
                <a:solidFill>
                  <a:srgbClr val="000000"/>
                </a:solidFill>
                <a:latin typeface="Canva Sans"/>
              </a:rPr>
              <a:t>	</a:t>
            </a:r>
            <a:r>
              <a:rPr lang="en-US" sz="5100" dirty="0" smtClean="0">
                <a:solidFill>
                  <a:srgbClr val="000000"/>
                </a:solidFill>
                <a:latin typeface="Canva Sans"/>
              </a:rPr>
              <a:t>	</a:t>
            </a:r>
            <a:r>
              <a:rPr lang="en-US" sz="5100" dirty="0" smtClean="0">
                <a:solidFill>
                  <a:srgbClr val="000000"/>
                </a:solidFill>
                <a:latin typeface="Canva Sans Bold"/>
              </a:rPr>
              <a:t>Provide </a:t>
            </a:r>
            <a:r>
              <a:rPr lang="en-US" sz="5100" dirty="0">
                <a:solidFill>
                  <a:srgbClr val="000000"/>
                </a:solidFill>
                <a:latin typeface="Canva Sans Bold"/>
              </a:rPr>
              <a:t>meaningful visualizations, summary </a:t>
            </a:r>
            <a:r>
              <a:rPr lang="en-US" sz="5100" dirty="0" smtClean="0">
                <a:solidFill>
                  <a:srgbClr val="000000"/>
                </a:solidFill>
                <a:latin typeface="Canva Sans Bold"/>
              </a:rPr>
              <a:t>			statistics</a:t>
            </a:r>
            <a:r>
              <a:rPr lang="en-US" sz="5100" dirty="0">
                <a:solidFill>
                  <a:srgbClr val="000000"/>
                </a:solidFill>
                <a:latin typeface="Canva Sans Bold"/>
              </a:rPr>
              <a:t>, and key insights that can guide </a:t>
            </a:r>
            <a:r>
              <a:rPr lang="en-US" sz="5100" dirty="0" smtClean="0">
                <a:solidFill>
                  <a:srgbClr val="000000"/>
                </a:solidFill>
                <a:latin typeface="Canva Sans Bold"/>
              </a:rPr>
              <a:t>				decision-making processes.</a:t>
            </a:r>
            <a:endParaRPr lang="en-US" sz="5100" dirty="0">
              <a:solidFill>
                <a:srgbClr val="000000"/>
              </a:solidFill>
              <a:latin typeface="Canva Sans Bold"/>
            </a:endParaRPr>
          </a:p>
          <a:p>
            <a:pPr>
              <a:lnSpc>
                <a:spcPts val="7139"/>
              </a:lnSpc>
            </a:pPr>
            <a:endParaRPr lang="en-US" sz="5100" dirty="0">
              <a:solidFill>
                <a:srgbClr val="000000"/>
              </a:solidFill>
              <a:latin typeface="Canva Sans Bold"/>
            </a:endParaRP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-18047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125958" y="159703"/>
            <a:ext cx="803608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6497" y="1659127"/>
            <a:ext cx="17253711" cy="6878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400" dirty="0">
                <a:latin typeface="Canva Sans" panose="020B0604020202020204" charset="0"/>
              </a:rPr>
              <a:t/>
            </a:r>
            <a:br>
              <a:rPr lang="en-US" sz="4400" dirty="0">
                <a:latin typeface="Canva Sans" panose="020B0604020202020204" charset="0"/>
              </a:rPr>
            </a:br>
            <a:r>
              <a:rPr lang="en-US" sz="4400" dirty="0">
                <a:latin typeface="Canva Sans" panose="020B0604020202020204" charset="0"/>
              </a:rPr>
              <a:t>In this </a:t>
            </a:r>
            <a:r>
              <a:rPr lang="en-US" sz="4400" dirty="0" smtClean="0">
                <a:latin typeface="Canva Sans" panose="020B0604020202020204" charset="0"/>
              </a:rPr>
              <a:t>EDA </a:t>
            </a:r>
            <a:r>
              <a:rPr lang="en-US" sz="4400" dirty="0">
                <a:latin typeface="Canva Sans" panose="020B0604020202020204" charset="0"/>
              </a:rPr>
              <a:t>project, we delve into a leading industries dataset to </a:t>
            </a:r>
            <a:r>
              <a:rPr lang="en-IN" sz="4400" dirty="0" smtClean="0">
                <a:latin typeface="Canva Sans" panose="020B0604020202020204" charset="0"/>
              </a:rPr>
              <a:t>track </a:t>
            </a:r>
            <a:r>
              <a:rPr lang="en-IN" sz="4400" dirty="0">
                <a:latin typeface="Canva Sans" panose="020B0604020202020204" charset="0"/>
              </a:rPr>
              <a:t>the performance of different industries over </a:t>
            </a:r>
            <a:r>
              <a:rPr lang="en-IN" sz="4400" dirty="0" smtClean="0">
                <a:latin typeface="Canva Sans" panose="020B0604020202020204" charset="0"/>
              </a:rPr>
              <a:t>time</a:t>
            </a:r>
            <a:r>
              <a:rPr lang="en-US" sz="4400" dirty="0" smtClean="0">
                <a:latin typeface="Canva Sans" panose="020B0604020202020204" charset="0"/>
              </a:rPr>
              <a:t>. </a:t>
            </a:r>
            <a:r>
              <a:rPr lang="en-IN" sz="4400" dirty="0">
                <a:latin typeface="Canva Sans" panose="020B0604020202020204" charset="0"/>
              </a:rPr>
              <a:t>This data can be used to identify emerging industries, track the growth of existing industries, and understand the factors that drive industry success.</a:t>
            </a:r>
            <a:r>
              <a:rPr lang="en-US" sz="4400" dirty="0" smtClean="0">
                <a:latin typeface="Canva Sans" panose="020B0604020202020204" charset="0"/>
              </a:rPr>
              <a:t> </a:t>
            </a:r>
            <a:r>
              <a:rPr lang="en-US" sz="4400" dirty="0">
                <a:latin typeface="Canva Sans" panose="020B0604020202020204" charset="0"/>
              </a:rPr>
              <a:t>The leading industries dataset is a valuable resource for businesses that are looking to identify new opportunities for growth and to make strategic decisions about their products and services.</a:t>
            </a:r>
            <a:endParaRPr lang="en-US" sz="4300" dirty="0">
              <a:solidFill>
                <a:srgbClr val="000000"/>
              </a:solidFill>
              <a:latin typeface="Canva Sans" panose="020B0604020202020204" charset="0"/>
            </a:endParaRP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6019800" y="47340"/>
            <a:ext cx="610266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47800" y="2324100"/>
            <a:ext cx="16840200" cy="6042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/>
              <a:t>Clean and prepare data for analysis.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/>
              <a:t>Explore and visualize trends and patterns.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/>
              <a:t>Analyze industry performance.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/>
              <a:t>Identify leading and lagging Industries.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/>
              <a:t>Investigate correlations between variables.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/>
              <a:t>Provide insights and recommendations.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/>
              <a:t>Present findings in a clear and concise manner.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/>
              <a:t>Inform decision-making processes.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endParaRPr lang="en-US" sz="3699" dirty="0">
              <a:solidFill>
                <a:srgbClr val="000000"/>
              </a:solidFill>
              <a:ea typeface="Canva Sans"/>
            </a:endParaRP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218936"/>
            <a:ext cx="16492304" cy="10041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Canva Sans Bold"/>
              </a:rPr>
              <a:t>Dataset Overview</a:t>
            </a:r>
          </a:p>
          <a:p>
            <a:pPr>
              <a:lnSpc>
                <a:spcPts val="7279"/>
              </a:lnSpc>
            </a:pPr>
            <a:endParaRPr lang="en-US" sz="9000" dirty="0">
              <a:solidFill>
                <a:srgbClr val="000000"/>
              </a:solidFill>
              <a:latin typeface="Canva Sans Bold"/>
            </a:endParaRPr>
          </a:p>
          <a:p>
            <a:pPr>
              <a:lnSpc>
                <a:spcPts val="7279"/>
              </a:lnSpc>
            </a:pPr>
            <a:r>
              <a:rPr lang="en-US" sz="5199" dirty="0" smtClean="0">
                <a:solidFill>
                  <a:srgbClr val="000000"/>
                </a:solidFill>
                <a:ea typeface="Canva Sans Bold"/>
              </a:rPr>
              <a:t>● Dataset </a:t>
            </a:r>
            <a:r>
              <a:rPr lang="en-US" sz="5199" dirty="0">
                <a:solidFill>
                  <a:srgbClr val="000000"/>
                </a:solidFill>
                <a:ea typeface="Canva Sans Bold"/>
              </a:rPr>
              <a:t>has 321 rows and 10 columns.</a:t>
            </a:r>
          </a:p>
          <a:p>
            <a:pPr>
              <a:lnSpc>
                <a:spcPts val="7279"/>
              </a:lnSpc>
            </a:pPr>
            <a:r>
              <a:rPr lang="en-US" sz="5199" dirty="0" smtClean="0">
                <a:solidFill>
                  <a:srgbClr val="000000"/>
                </a:solidFill>
                <a:ea typeface="Canva Sans Bold"/>
              </a:rPr>
              <a:t>● All </a:t>
            </a:r>
            <a:r>
              <a:rPr lang="en-US" sz="5199" dirty="0">
                <a:solidFill>
                  <a:srgbClr val="000000"/>
                </a:solidFill>
                <a:ea typeface="Canva Sans Bold"/>
              </a:rPr>
              <a:t>values are non-null.</a:t>
            </a:r>
          </a:p>
          <a:p>
            <a:pPr>
              <a:lnSpc>
                <a:spcPts val="7279"/>
              </a:lnSpc>
            </a:pPr>
            <a:r>
              <a:rPr lang="en-US" sz="5199" dirty="0" smtClean="0">
                <a:solidFill>
                  <a:srgbClr val="000000"/>
                </a:solidFill>
                <a:ea typeface="Canva Sans Bold"/>
              </a:rPr>
              <a:t>● Dataset </a:t>
            </a:r>
            <a:r>
              <a:rPr lang="en-US" sz="5199" dirty="0">
                <a:solidFill>
                  <a:srgbClr val="000000"/>
                </a:solidFill>
                <a:ea typeface="Canva Sans Bold"/>
              </a:rPr>
              <a:t>Shape: (321,10).</a:t>
            </a:r>
          </a:p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5199" dirty="0" smtClean="0">
                <a:solidFill>
                  <a:srgbClr val="000000"/>
                </a:solidFill>
                <a:ea typeface="Canva Sans Bold"/>
              </a:rPr>
              <a:t>○ 321 </a:t>
            </a:r>
            <a:r>
              <a:rPr lang="en-US" sz="5199" dirty="0">
                <a:solidFill>
                  <a:srgbClr val="000000"/>
                </a:solidFill>
                <a:ea typeface="Canva Sans Bold"/>
              </a:rPr>
              <a:t>: Rows</a:t>
            </a:r>
          </a:p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   </a:t>
            </a:r>
            <a:r>
              <a:rPr lang="en-US" sz="5199" dirty="0" smtClean="0">
                <a:solidFill>
                  <a:srgbClr val="000000"/>
                </a:solidFill>
                <a:ea typeface="Canva Sans Bold"/>
              </a:rPr>
              <a:t>○ 10 </a:t>
            </a:r>
            <a:r>
              <a:rPr lang="en-US" sz="5199" dirty="0">
                <a:solidFill>
                  <a:srgbClr val="000000"/>
                </a:solidFill>
                <a:ea typeface="Canva Sans Bold"/>
              </a:rPr>
              <a:t>: Columns (Attributes)</a:t>
            </a:r>
          </a:p>
          <a:p>
            <a:pPr>
              <a:lnSpc>
                <a:spcPts val="7279"/>
              </a:lnSpc>
            </a:pPr>
            <a:r>
              <a:rPr lang="en-US" sz="5199" dirty="0" smtClean="0">
                <a:solidFill>
                  <a:srgbClr val="000000"/>
                </a:solidFill>
                <a:ea typeface="Canva Sans Bold"/>
              </a:rPr>
              <a:t>● CSV </a:t>
            </a:r>
            <a:r>
              <a:rPr lang="en-US" sz="5199" dirty="0">
                <a:solidFill>
                  <a:srgbClr val="000000"/>
                </a:solidFill>
                <a:ea typeface="Canva Sans Bold"/>
              </a:rPr>
              <a:t>File Size : Leading_Industries.csv (32.8KB)</a:t>
            </a:r>
          </a:p>
          <a:p>
            <a:pPr>
              <a:lnSpc>
                <a:spcPts val="7279"/>
              </a:lnSpc>
            </a:pPr>
            <a:r>
              <a:rPr lang="en-US" sz="5199" dirty="0" smtClean="0">
                <a:solidFill>
                  <a:srgbClr val="000000"/>
                </a:solidFill>
                <a:ea typeface="Canva Sans Bold"/>
              </a:rPr>
              <a:t>● Data </a:t>
            </a:r>
            <a:r>
              <a:rPr lang="en-US" sz="5199" dirty="0">
                <a:solidFill>
                  <a:srgbClr val="000000"/>
                </a:solidFill>
                <a:ea typeface="Canva Sans Bold"/>
              </a:rPr>
              <a:t>Types : int64(2), float64(3), object(5).</a:t>
            </a:r>
          </a:p>
          <a:p>
            <a:pPr>
              <a:lnSpc>
                <a:spcPts val="7279"/>
              </a:lnSpc>
            </a:pPr>
            <a:endParaRPr lang="en-US" sz="5199" dirty="0">
              <a:solidFill>
                <a:srgbClr val="000000"/>
              </a:solidFill>
              <a:ea typeface="Canva Sans Bold"/>
            </a:endParaRPr>
          </a:p>
        </p:txBody>
      </p:sp>
      <p:pic>
        <p:nvPicPr>
          <p:cNvPr id="3" name="Picture 2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431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108661" y="2513064"/>
            <a:ext cx="12070678" cy="7242407"/>
          </a:xfrm>
          <a:custGeom>
            <a:avLst/>
            <a:gdLst/>
            <a:ahLst/>
            <a:cxnLst/>
            <a:rect l="l" t="t" r="r" b="b"/>
            <a:pathLst>
              <a:path w="12070678" h="7242407">
                <a:moveTo>
                  <a:pt x="0" y="0"/>
                </a:moveTo>
                <a:lnTo>
                  <a:pt x="12070678" y="0"/>
                </a:lnTo>
                <a:lnTo>
                  <a:pt x="12070678" y="7242407"/>
                </a:lnTo>
                <a:lnTo>
                  <a:pt x="0" y="7242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215062" y="159703"/>
            <a:ext cx="585787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Attributes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77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35239" y="2095500"/>
            <a:ext cx="16179015" cy="7271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Canva Sans Bold"/>
              </a:rPr>
              <a:t>Data Loading :</a:t>
            </a:r>
            <a:r>
              <a:rPr lang="en-US" sz="3700" dirty="0">
                <a:solidFill>
                  <a:srgbClr val="000000"/>
                </a:solidFill>
                <a:latin typeface="Canva Sans"/>
              </a:rPr>
              <a:t> Import the leading industries dataset from a specified </a:t>
            </a:r>
            <a:r>
              <a:rPr lang="en-US" sz="3700" dirty="0" smtClean="0">
                <a:solidFill>
                  <a:srgbClr val="000000"/>
                </a:solidFill>
                <a:latin typeface="Canva Sans"/>
              </a:rPr>
              <a:t>source.</a:t>
            </a:r>
            <a:endParaRPr lang="en-US" sz="3700" dirty="0">
              <a:solidFill>
                <a:srgbClr val="000000"/>
              </a:solidFill>
              <a:latin typeface="Canva Sans"/>
            </a:endParaRPr>
          </a:p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Canva Sans Bold"/>
              </a:rPr>
              <a:t>Data Cleaning :</a:t>
            </a:r>
            <a:r>
              <a:rPr lang="en-US" sz="3700" dirty="0">
                <a:solidFill>
                  <a:srgbClr val="000000"/>
                </a:solidFill>
                <a:latin typeface="Canva Sans"/>
              </a:rPr>
              <a:t> Handle missing values in the dataset by either imputing them or removing rows/columns. </a:t>
            </a:r>
            <a:endParaRPr lang="en-US" sz="3700" dirty="0" smtClean="0">
              <a:solidFill>
                <a:srgbClr val="000000"/>
              </a:solidFill>
              <a:latin typeface="Canva Sans"/>
            </a:endParaRPr>
          </a:p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Canva Sans Bold"/>
              </a:rPr>
              <a:t>Descriptive Statistics : </a:t>
            </a:r>
            <a:r>
              <a:rPr lang="en-US" sz="3700" dirty="0">
                <a:solidFill>
                  <a:srgbClr val="000000"/>
                </a:solidFill>
                <a:latin typeface="Canva Sans"/>
              </a:rPr>
              <a:t>Calculate and present key summary statistics such as mean, median, standard deviation, quartiles, and counts for each variable. </a:t>
            </a:r>
            <a:endParaRPr lang="en-US" sz="3700" dirty="0" smtClean="0">
              <a:solidFill>
                <a:srgbClr val="000000"/>
              </a:solidFill>
              <a:latin typeface="Canva Sans"/>
            </a:endParaRPr>
          </a:p>
          <a:p>
            <a:pPr marL="971544" lvl="1" indent="-485772">
              <a:lnSpc>
                <a:spcPts val="6299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Canva Sans Bold"/>
              </a:rPr>
              <a:t>Visualization : </a:t>
            </a:r>
            <a:r>
              <a:rPr lang="en-US" sz="3700" dirty="0">
                <a:solidFill>
                  <a:srgbClr val="000000"/>
                </a:solidFill>
                <a:latin typeface="Canva Sans"/>
              </a:rPr>
              <a:t>Generate visualizations </a:t>
            </a:r>
            <a:r>
              <a:rPr lang="en-US" sz="3700" dirty="0" smtClean="0">
                <a:solidFill>
                  <a:srgbClr val="000000"/>
                </a:solidFill>
                <a:latin typeface="Canva Sans"/>
              </a:rPr>
              <a:t>to </a:t>
            </a:r>
            <a:r>
              <a:rPr lang="en-US" sz="3700" dirty="0">
                <a:solidFill>
                  <a:srgbClr val="000000"/>
                </a:solidFill>
                <a:latin typeface="Canva Sans"/>
              </a:rPr>
              <a:t>explore relationships, trends, and patterns in the </a:t>
            </a:r>
            <a:r>
              <a:rPr lang="en-US" sz="3700" dirty="0" smtClean="0">
                <a:solidFill>
                  <a:srgbClr val="000000"/>
                </a:solidFill>
                <a:latin typeface="Canva Sans"/>
              </a:rPr>
              <a:t>data.</a:t>
            </a:r>
            <a:endParaRPr lang="en-US" sz="37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7197" y="190500"/>
            <a:ext cx="15535097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smtClean="0">
                <a:solidFill>
                  <a:srgbClr val="000000"/>
                </a:solidFill>
                <a:latin typeface="Canva Sans Bold"/>
              </a:rPr>
              <a:t>Functional Requirements</a:t>
            </a:r>
            <a:endParaRPr lang="en-US" sz="9200" dirty="0">
              <a:solidFill>
                <a:srgbClr val="000000"/>
              </a:solidFill>
              <a:latin typeface="Canva Sans Bold"/>
            </a:endParaRP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295400" y="342900"/>
            <a:ext cx="15811910" cy="140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83"/>
              </a:lnSpc>
            </a:pPr>
            <a:r>
              <a:rPr lang="en-US" sz="8273" dirty="0">
                <a:solidFill>
                  <a:srgbClr val="000000"/>
                </a:solidFill>
                <a:latin typeface="Canva Sans Bold"/>
              </a:rPr>
              <a:t>Non-Functional </a:t>
            </a:r>
            <a:r>
              <a:rPr lang="en-US" sz="8273" dirty="0" smtClean="0">
                <a:solidFill>
                  <a:srgbClr val="000000"/>
                </a:solidFill>
                <a:latin typeface="Canva Sans Bold"/>
              </a:rPr>
              <a:t>Requirements</a:t>
            </a:r>
            <a:endParaRPr lang="en-US" sz="8273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8213" y="2196387"/>
            <a:ext cx="16877219" cy="800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Canva Sans Bold"/>
              </a:rPr>
              <a:t>Efficiency:</a:t>
            </a:r>
            <a:r>
              <a:rPr lang="en-US" sz="3699" dirty="0">
                <a:solidFill>
                  <a:srgbClr val="000000"/>
                </a:solidFill>
                <a:latin typeface="Canva Sans"/>
              </a:rPr>
              <a:t> Ensure that data processing and analysis operations are performed efficiently, minimizing computation time and resource usage. </a:t>
            </a:r>
          </a:p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Canva Sans Bold"/>
              </a:rPr>
              <a:t>Accuracy:</a:t>
            </a:r>
            <a:r>
              <a:rPr lang="en-US" sz="3699" dirty="0">
                <a:solidFill>
                  <a:srgbClr val="000000"/>
                </a:solidFill>
                <a:latin typeface="Canva Sans"/>
              </a:rPr>
              <a:t> Ensure the accuracy and reliability of data cleaning processes, calculations, and analysis </a:t>
            </a:r>
            <a:r>
              <a:rPr lang="en-US" sz="3699" dirty="0" smtClean="0">
                <a:solidFill>
                  <a:srgbClr val="000000"/>
                </a:solidFill>
                <a:latin typeface="Canva Sans"/>
              </a:rPr>
              <a:t>methods. </a:t>
            </a:r>
            <a:endParaRPr lang="en-US" sz="3699" dirty="0">
              <a:solidFill>
                <a:srgbClr val="000000"/>
              </a:solidFill>
              <a:latin typeface="Canva Sans"/>
            </a:endParaRPr>
          </a:p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Canva Sans Bold"/>
              </a:rPr>
              <a:t>Interpretability:</a:t>
            </a:r>
            <a:r>
              <a:rPr lang="en-US" sz="3699" dirty="0">
                <a:solidFill>
                  <a:srgbClr val="000000"/>
                </a:solidFill>
                <a:latin typeface="Canva Sans"/>
              </a:rPr>
              <a:t> Make the analysis results and insights easily interpretable. Use meaningful labels, titles, and annotations in visualizations.</a:t>
            </a:r>
          </a:p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Canva Sans Bold"/>
              </a:rPr>
              <a:t>Documentation:</a:t>
            </a:r>
            <a:r>
              <a:rPr lang="en-US" sz="3699" dirty="0">
                <a:solidFill>
                  <a:srgbClr val="000000"/>
                </a:solidFill>
                <a:latin typeface="Canva Sans"/>
              </a:rPr>
              <a:t> Clearly describe the steps followed in data cleaning, analysis, and visualization. Document the interpretation of results, insights gained, and recommendations provided. </a:t>
            </a:r>
          </a:p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endParaRPr lang="en-US" sz="3699" dirty="0">
              <a:solidFill>
                <a:srgbClr val="000000"/>
              </a:solidFill>
              <a:latin typeface="Canva Sans"/>
            </a:endParaRP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E76958-16E4-8BFE-C722-79D98220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0" y="0"/>
            <a:ext cx="289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1392</TotalTime>
  <Words>690</Words>
  <Application>Microsoft Office PowerPoint</Application>
  <PresentationFormat>Custom</PresentationFormat>
  <Paragraphs>91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Lato Bold</vt:lpstr>
      <vt:lpstr>Canva Sans Italics</vt:lpstr>
      <vt:lpstr>Calibri</vt:lpstr>
      <vt:lpstr>Canva Sans Bold</vt:lpstr>
      <vt:lpstr>Lato</vt:lpstr>
      <vt:lpstr>Canva Sans</vt:lpstr>
      <vt:lpstr>Arial</vt:lpstr>
      <vt:lpstr>Calibri Light</vt:lpstr>
      <vt:lpstr>Calibri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Ashlesha</dc:creator>
  <cp:lastModifiedBy>Microsoft account</cp:lastModifiedBy>
  <cp:revision>60</cp:revision>
  <dcterms:created xsi:type="dcterms:W3CDTF">2006-08-16T00:00:00Z</dcterms:created>
  <dcterms:modified xsi:type="dcterms:W3CDTF">2023-08-17T19:37:08Z</dcterms:modified>
  <dc:identifier>DAFmSs6zMvE</dc:identifier>
</cp:coreProperties>
</file>