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7" r:id="rId5"/>
    <p:sldId id="266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14" autoAdjust="0"/>
  </p:normalViewPr>
  <p:slideViewPr>
    <p:cSldViewPr snapToGrid="0">
      <p:cViewPr varScale="1">
        <p:scale>
          <a:sx n="96" d="100"/>
          <a:sy n="96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70B24-3E23-413B-ADB6-2AC31F9FC8A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C4C7B-B0CC-4CC2-AA35-BED462F97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b04b9c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b04b9c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90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b04b9c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b04b9c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b04b9c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b04b9c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3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b04b9cd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b04b9cd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5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B92DE-87CF-44F8-ADC0-F5CE2EDC074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3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1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2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0E68-3303-47DC-8DC2-71E9DBE91F8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13CB-34F5-4DC9-BFBE-A7BDDCC2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10363200" cy="1524000"/>
          </a:xfrm>
        </p:spPr>
        <p:txBody>
          <a:bodyPr>
            <a:noAutofit/>
          </a:bodyPr>
          <a:lstStyle/>
          <a:p>
            <a:r>
              <a:rPr lang="en-US" sz="4000" b="1" u="sng" dirty="0"/>
              <a:t>Sentiment Analysis and Automated Tweet </a:t>
            </a:r>
            <a:r>
              <a:rPr lang="en-US" sz="4000" b="1" u="sng" dirty="0" smtClean="0"/>
              <a:t>Response</a:t>
            </a:r>
            <a:r>
              <a:rPr lang="en-US" sz="4000" b="1" u="sng" dirty="0"/>
              <a:t> </a:t>
            </a:r>
            <a:r>
              <a:rPr lang="en-US" sz="4000" b="1" u="sng" dirty="0" smtClean="0"/>
              <a:t>Generation</a:t>
            </a:r>
            <a:endParaRPr lang="en-US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8648"/>
            <a:ext cx="8534400" cy="1752600"/>
          </a:xfrm>
        </p:spPr>
        <p:txBody>
          <a:bodyPr>
            <a:normAutofit/>
          </a:bodyPr>
          <a:lstStyle/>
          <a:p>
            <a:endParaRPr lang="en-US" sz="2667" dirty="0" smtClean="0">
              <a:cs typeface="Times New Roman" panose="02020603050405020304" pitchFamily="18" charset="0"/>
            </a:endParaRPr>
          </a:p>
          <a:p>
            <a:r>
              <a:rPr lang="en-US" sz="2667" dirty="0" smtClean="0">
                <a:cs typeface="Times New Roman" panose="02020603050405020304" pitchFamily="18" charset="0"/>
              </a:rPr>
              <a:t>Team Details</a:t>
            </a:r>
            <a:endParaRPr lang="en-US" sz="2667" dirty="0"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4" name="Google Shape;89;p13" descr="KLE Technological University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8940800" y="-25400"/>
            <a:ext cx="3251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032000" y="5867400"/>
            <a:ext cx="8534400" cy="111837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Guide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Prof. Sunil V.G., Prof. </a:t>
            </a:r>
            <a:r>
              <a:rPr lang="en-US" sz="2400" dirty="0" err="1" smtClean="0">
                <a:solidFill>
                  <a:schemeClr val="tx1"/>
                </a:solidFill>
              </a:rPr>
              <a:t>Satish</a:t>
            </a:r>
            <a:r>
              <a:rPr lang="en-US" sz="2400" dirty="0" smtClean="0">
                <a:solidFill>
                  <a:schemeClr val="tx1"/>
                </a:solidFill>
              </a:rPr>
              <a:t> C.  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4112"/>
              </p:ext>
            </p:extLst>
          </p:nvPr>
        </p:nvGraphicFramePr>
        <p:xfrm>
          <a:off x="1727200" y="3022600"/>
          <a:ext cx="8331200" cy="23367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9680">
                  <a:extLst>
                    <a:ext uri="{9D8B030D-6E8A-4147-A177-3AD203B41FA5}">
                      <a16:colId xmlns="" xmlns:a16="http://schemas.microsoft.com/office/drawing/2014/main" val="1794805487"/>
                    </a:ext>
                  </a:extLst>
                </a:gridCol>
                <a:gridCol w="1899920">
                  <a:extLst>
                    <a:ext uri="{9D8B030D-6E8A-4147-A177-3AD203B41FA5}">
                      <a16:colId xmlns="" xmlns:a16="http://schemas.microsoft.com/office/drawing/2014/main" val="2025034639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098974728"/>
                    </a:ext>
                  </a:extLst>
                </a:gridCol>
                <a:gridCol w="1483360">
                  <a:extLst>
                    <a:ext uri="{9D8B030D-6E8A-4147-A177-3AD203B41FA5}">
                      <a16:colId xmlns="" xmlns:a16="http://schemas.microsoft.com/office/drawing/2014/main" val="3311158825"/>
                    </a:ext>
                  </a:extLst>
                </a:gridCol>
                <a:gridCol w="1666240">
                  <a:extLst>
                    <a:ext uri="{9D8B030D-6E8A-4147-A177-3AD203B41FA5}">
                      <a16:colId xmlns="" xmlns:a16="http://schemas.microsoft.com/office/drawing/2014/main" val="188088837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AU" sz="2400" dirty="0"/>
                        <a:t>Sl. No.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Student Name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USN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Roll Num.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Division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48261257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AU" sz="2400" dirty="0"/>
                        <a:t>1.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err="1"/>
                        <a:t>Ashlesha</a:t>
                      </a:r>
                      <a:r>
                        <a:rPr lang="en-AU" sz="2400" dirty="0"/>
                        <a:t> 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01fe21bcs321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317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91855782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AU" sz="2400" dirty="0"/>
                        <a:t>2.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err="1" smtClean="0"/>
                        <a:t>Gauri</a:t>
                      </a:r>
                      <a:r>
                        <a:rPr lang="en-AU" sz="2400" dirty="0" smtClean="0"/>
                        <a:t> T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01fe21bcs098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312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31617642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AU" sz="2400" dirty="0"/>
                        <a:t>3.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err="1" smtClean="0"/>
                        <a:t>Sanjana</a:t>
                      </a:r>
                      <a:r>
                        <a:rPr lang="en-AU" sz="2400" dirty="0" smtClean="0"/>
                        <a:t> H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01fe21bcs020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302</a:t>
                      </a:r>
                      <a:endParaRPr lang="en-AU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219592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91" y="1588497"/>
            <a:ext cx="10299590" cy="4876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Provide timely and contextually appropriate responses to enhance customer satisfaction.</a:t>
            </a:r>
          </a:p>
          <a:p>
            <a:pPr algn="just"/>
            <a:r>
              <a:rPr lang="en-US" dirty="0" smtClean="0"/>
              <a:t>Manage large volumes of social media interactions efficiently.</a:t>
            </a:r>
          </a:p>
          <a:p>
            <a:pPr algn="just"/>
            <a:r>
              <a:rPr lang="en-US" dirty="0" smtClean="0"/>
              <a:t>Generate relevant and meaningful replies by understanding the context and sentiment.</a:t>
            </a:r>
          </a:p>
          <a:p>
            <a:pPr algn="just"/>
            <a:endParaRPr lang="en-US" sz="2600" dirty="0" smtClean="0"/>
          </a:p>
        </p:txBody>
      </p:sp>
      <p:grpSp>
        <p:nvGrpSpPr>
          <p:cNvPr id="5" name="Group 28"/>
          <p:cNvGrpSpPr/>
          <p:nvPr/>
        </p:nvGrpSpPr>
        <p:grpSpPr>
          <a:xfrm>
            <a:off x="198923" y="116729"/>
            <a:ext cx="11993077" cy="873871"/>
            <a:chOff x="89095" y="122669"/>
            <a:chExt cx="11993077" cy="773164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09600" y="177800"/>
            <a:ext cx="271074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67" b="1" dirty="0"/>
              <a:t>Motivation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0020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>
            <a:normAutofit/>
          </a:bodyPr>
          <a:lstStyle/>
          <a:p>
            <a:pPr algn="l"/>
            <a:r>
              <a:rPr lang="en-US" sz="4267" b="1" dirty="0">
                <a:latin typeface="+mn-lt"/>
                <a:ea typeface="+mn-ea"/>
                <a:cs typeface="+mn-cs"/>
              </a:rPr>
              <a:t>Problem Statement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4800" b="1">
                <a:latin typeface="+mj-lt"/>
                <a:ea typeface="+mj-ea"/>
                <a:cs typeface="+mj-cs"/>
              </a:rPr>
              <a:t> 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198923" y="99911"/>
            <a:ext cx="11993077" cy="873871"/>
            <a:chOff x="89095" y="122669"/>
            <a:chExt cx="11993077" cy="773164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4321"/>
            <a:ext cx="106680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Create a cutting-edge system to perform real-time sentiment analysis and generate automated tweet responses, improving social media engagement and offering personalized, context-aware interactions.</a:t>
            </a:r>
            <a:endParaRPr lang="en-AU" dirty="0"/>
          </a:p>
        </p:txBody>
      </p:sp>
      <p:pic>
        <p:nvPicPr>
          <p:cNvPr id="6" name="Picture 2" descr="Twitter (Tweet button &amp; social widgets) and the GDPR – How to be compli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61" y="28352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1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>
            <a:normAutofit/>
          </a:bodyPr>
          <a:lstStyle/>
          <a:p>
            <a:pPr algn="l"/>
            <a:r>
              <a:rPr lang="en-US" sz="4267" b="1" dirty="0" smtClean="0">
                <a:latin typeface="+mn-lt"/>
                <a:ea typeface="+mn-ea"/>
                <a:cs typeface="+mn-cs"/>
              </a:rPr>
              <a:t>Dataset Creation</a:t>
            </a:r>
            <a:endParaRPr lang="en-US" sz="4267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4800" b="1">
                <a:latin typeface="+mj-lt"/>
                <a:ea typeface="+mj-ea"/>
                <a:cs typeface="+mj-cs"/>
              </a:rPr>
              <a:t> 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198923" y="99911"/>
            <a:ext cx="11993077" cy="873871"/>
            <a:chOff x="89095" y="122669"/>
            <a:chExt cx="11993077" cy="773164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4321"/>
            <a:ext cx="106680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custom dataset has been created specifically for tweet reply generation.</a:t>
            </a:r>
          </a:p>
          <a:p>
            <a:pPr algn="just"/>
            <a:r>
              <a:rPr lang="en-US" dirty="0"/>
              <a:t>Includes a wide range of tweets along with their corresponding replies and sentiment labels.</a:t>
            </a:r>
          </a:p>
          <a:p>
            <a:pPr algn="just"/>
            <a:r>
              <a:rPr lang="en-US" dirty="0"/>
              <a:t>Ensures models are trained to understand the nuances of Twitter interactions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60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378ADCD-95F5-17CF-C33E-E0EC44033BED}"/>
              </a:ext>
            </a:extLst>
          </p:cNvPr>
          <p:cNvSpPr txBox="1"/>
          <p:nvPr/>
        </p:nvSpPr>
        <p:spPr>
          <a:xfrm>
            <a:off x="507023" y="1259187"/>
            <a:ext cx="109826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Accurate Sentiment Analysis:</a:t>
            </a:r>
            <a:r>
              <a:rPr lang="en-US" sz="2600" dirty="0"/>
              <a:t> </a:t>
            </a:r>
            <a:r>
              <a:rPr lang="en-US" sz="2600" dirty="0" smtClean="0"/>
              <a:t>Utilize BERT(</a:t>
            </a:r>
            <a:r>
              <a:rPr lang="en-US" sz="2600" dirty="0"/>
              <a:t>Bidirectional Encoder Representations from </a:t>
            </a:r>
            <a:r>
              <a:rPr lang="en-US" sz="2600" dirty="0" smtClean="0"/>
              <a:t>Transformers) to accurately classify tweet sentiments as </a:t>
            </a:r>
            <a:r>
              <a:rPr lang="en-US" sz="2600" dirty="0" smtClean="0"/>
              <a:t>positive</a:t>
            </a:r>
            <a:r>
              <a:rPr lang="en-US" sz="2600" dirty="0"/>
              <a:t> </a:t>
            </a:r>
            <a:r>
              <a:rPr lang="en-US" sz="2600" dirty="0" smtClean="0"/>
              <a:t>or negative</a:t>
            </a:r>
            <a:r>
              <a:rPr lang="en-US" sz="2600" dirty="0" smtClean="0"/>
              <a:t> </a:t>
            </a:r>
            <a:r>
              <a:rPr lang="en-US" sz="2600" dirty="0" smtClean="0"/>
              <a:t>ensuring precise understanding of user emotions.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Tweet Generation:</a:t>
            </a:r>
            <a:r>
              <a:rPr lang="en-US" sz="2600" dirty="0"/>
              <a:t> A</a:t>
            </a:r>
            <a:r>
              <a:rPr lang="en-US" sz="2600" dirty="0" smtClean="0"/>
              <a:t>n interface using GPT-2(Generative </a:t>
            </a:r>
            <a:r>
              <a:rPr lang="en-US" sz="2600" dirty="0"/>
              <a:t>Pre-trained Transformer 2</a:t>
            </a:r>
            <a:r>
              <a:rPr lang="en-US" sz="2600" dirty="0" smtClean="0"/>
              <a:t>) where users can input topics and desired sentiment (positive/negative) to generate customized tweets using AI, enhancing user engagement and interaction.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Contextual Response Generation:</a:t>
            </a:r>
            <a:r>
              <a:rPr lang="en-US" sz="2600" dirty="0"/>
              <a:t> </a:t>
            </a:r>
            <a:r>
              <a:rPr lang="en-US" sz="2600" dirty="0" smtClean="0"/>
              <a:t>Implement BART</a:t>
            </a:r>
            <a:r>
              <a:rPr lang="en-US" sz="2600" dirty="0"/>
              <a:t>(Bidirectional and Auto-Regressive Transformers)</a:t>
            </a:r>
            <a:r>
              <a:rPr lang="en-US" sz="2600" dirty="0" smtClean="0"/>
              <a:t> to generate contextually relevant and coherent responses to tweets, maintaining alignment with the detected sentiment and context.</a:t>
            </a:r>
          </a:p>
        </p:txBody>
      </p:sp>
      <p:grpSp>
        <p:nvGrpSpPr>
          <p:cNvPr id="13" name="Group 28"/>
          <p:cNvGrpSpPr/>
          <p:nvPr/>
        </p:nvGrpSpPr>
        <p:grpSpPr>
          <a:xfrm>
            <a:off x="198923" y="99913"/>
            <a:ext cx="11993077" cy="873871"/>
            <a:chOff x="89095" y="122669"/>
            <a:chExt cx="11993077" cy="7731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>
            <a:normAutofit/>
          </a:bodyPr>
          <a:lstStyle/>
          <a:p>
            <a:pPr algn="l"/>
            <a:r>
              <a:rPr lang="en-US" sz="4267" b="1" dirty="0">
                <a:latin typeface="+mn-lt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744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8"/>
          <p:cNvGrpSpPr/>
          <p:nvPr/>
        </p:nvGrpSpPr>
        <p:grpSpPr>
          <a:xfrm>
            <a:off x="198923" y="99913"/>
            <a:ext cx="11993077" cy="873871"/>
            <a:chOff x="89095" y="122669"/>
            <a:chExt cx="11993077" cy="7731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>
            <a:normAutofit/>
          </a:bodyPr>
          <a:lstStyle/>
          <a:p>
            <a:pPr algn="l"/>
            <a:r>
              <a:rPr lang="en-US" sz="4267" b="1" dirty="0" smtClean="0">
                <a:latin typeface="+mn-lt"/>
                <a:ea typeface="+mn-ea"/>
                <a:cs typeface="+mn-cs"/>
              </a:rPr>
              <a:t>Components</a:t>
            </a:r>
            <a:endParaRPr lang="en-US" sz="4267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512" y="1143000"/>
            <a:ext cx="1084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Sentiment Analysis Module (BERT)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Tokenizes and encodes input text using BERT's </a:t>
            </a:r>
            <a:r>
              <a:rPr lang="en-US" sz="2000" dirty="0" err="1" smtClean="0"/>
              <a:t>tokenizer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Passes encoded input through the BERT model for sentiment prediction (positive/negative/neutral).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Outputs sentiment label for user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Tweet Generation Module (GPT-2)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Uses GPT-2's </a:t>
            </a:r>
            <a:r>
              <a:rPr lang="en-US" sz="2000" dirty="0" err="1" smtClean="0"/>
              <a:t>tokenizer</a:t>
            </a:r>
            <a:r>
              <a:rPr lang="en-US" sz="2000" dirty="0" smtClean="0"/>
              <a:t> to encode the input topic.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Feeds the encoded topic into the GPT-2 model for text generation.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Produces a tweet based on the input topic.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Response Generation Module (BART)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Tokenizes and encodes the user's tweet using BART's </a:t>
            </a:r>
            <a:r>
              <a:rPr lang="en-US" sz="2000" dirty="0" err="1" smtClean="0"/>
              <a:t>tokenizer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Inputs the encoded tweet into the BART model for response generation.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Outputs a contextually relevant response to the user's tweet.</a:t>
            </a:r>
          </a:p>
          <a:p>
            <a:pPr lvl="1"/>
            <a:endParaRPr lang="en-US" sz="2000" dirty="0" smtClean="0"/>
          </a:p>
          <a:p>
            <a:pPr lvl="1"/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461" y="5353779"/>
            <a:ext cx="11755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These models are chosen for their state-of-the-art performance in their respective domains within NLP. Together, BERT, GPT-2, and BART offer a robust framework for handling diverse aspects of text processing and generation in real-time applications like social media management.</a:t>
            </a:r>
          </a:p>
        </p:txBody>
      </p:sp>
    </p:spTree>
    <p:extLst>
      <p:ext uri="{BB962C8B-B14F-4D97-AF65-F5344CB8AC3E}">
        <p14:creationId xmlns:p14="http://schemas.microsoft.com/office/powerpoint/2010/main" val="42721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8"/>
          <p:cNvGrpSpPr/>
          <p:nvPr/>
        </p:nvGrpSpPr>
        <p:grpSpPr>
          <a:xfrm>
            <a:off x="198923" y="99913"/>
            <a:ext cx="11993077" cy="873871"/>
            <a:chOff x="89095" y="122669"/>
            <a:chExt cx="11993077" cy="7731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>
            <a:normAutofit/>
          </a:bodyPr>
          <a:lstStyle/>
          <a:p>
            <a:pPr algn="l"/>
            <a:r>
              <a:rPr lang="en-US" sz="4267" b="1" dirty="0" smtClean="0">
                <a:latin typeface="+mn-lt"/>
                <a:ea typeface="+mn-ea"/>
                <a:cs typeface="+mn-cs"/>
              </a:rPr>
              <a:t>Flow Chart</a:t>
            </a:r>
            <a:endParaRPr lang="en-US" sz="4267" b="1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718"/>
            <a:ext cx="12322608" cy="46257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9440" y="2846567"/>
            <a:ext cx="644056" cy="413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8"/>
          <p:cNvGrpSpPr/>
          <p:nvPr/>
        </p:nvGrpSpPr>
        <p:grpSpPr>
          <a:xfrm>
            <a:off x="198923" y="99913"/>
            <a:ext cx="11993077" cy="873871"/>
            <a:chOff x="89095" y="122669"/>
            <a:chExt cx="11993077" cy="773164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>
            <a:normAutofit/>
          </a:bodyPr>
          <a:lstStyle/>
          <a:p>
            <a:pPr algn="l"/>
            <a:r>
              <a:rPr lang="en-US" sz="4267" b="1" dirty="0" smtClean="0">
                <a:latin typeface="+mn-lt"/>
                <a:ea typeface="+mn-ea"/>
                <a:cs typeface="+mn-cs"/>
              </a:rPr>
              <a:t>Interface</a:t>
            </a:r>
            <a:endParaRPr lang="en-US" sz="4267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76" y="1242913"/>
            <a:ext cx="9670091" cy="54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198923" y="116729"/>
            <a:ext cx="11993077" cy="695848"/>
            <a:chOff x="89095" y="122669"/>
            <a:chExt cx="11993077" cy="77316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3200" y="1092200"/>
            <a:ext cx="11176000" cy="497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5867" dirty="0"/>
              <a:t>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6015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411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Sentiment Analysis and Automated Tweet Response Generation</vt:lpstr>
      <vt:lpstr> </vt:lpstr>
      <vt:lpstr>Problem Statement</vt:lpstr>
      <vt:lpstr>Dataset Creation</vt:lpstr>
      <vt:lpstr>Objectives</vt:lpstr>
      <vt:lpstr>Components</vt:lpstr>
      <vt:lpstr>Flow Chart</vt:lpstr>
      <vt:lpstr>Interface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Decentralized Application for Efficient Covid-19 Vaccine Distribution and Certification</dc:title>
  <dc:creator>Microsoft account</dc:creator>
  <cp:lastModifiedBy>Microsoft account</cp:lastModifiedBy>
  <cp:revision>16</cp:revision>
  <dcterms:created xsi:type="dcterms:W3CDTF">2024-06-17T16:23:31Z</dcterms:created>
  <dcterms:modified xsi:type="dcterms:W3CDTF">2024-06-22T17:55:19Z</dcterms:modified>
</cp:coreProperties>
</file>