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3"/>
  </p:sldMasterIdLst>
  <p:sldIdLst>
    <p:sldId id="256" r:id="rId4"/>
  </p:sldIdLst>
  <p:sldSz cx="32399288"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22AB5E-CDAD-A560-5940-3D2A98CB6EBA}" v="34" dt="2024-05-07T12:29:16.102"/>
    <p1510:client id="{246130BA-8D71-FA26-314D-F779C88D6226}" v="166" dt="2024-05-07T12:40:34.244"/>
    <p1510:client id="{3E71A50A-F971-D5F6-6EAF-5AAEC4A86559}" v="1785" dt="2024-05-07T12:13:05.241"/>
    <p1510:client id="{87763701-BA49-83D8-5DE6-286F684F9B4F}" v="12" dt="2024-05-07T20:23:20.913"/>
    <p1510:client id="{9F870C51-7E8E-4DF1-93A4-433A8F13FA3C}" v="60" dt="2024-05-08T04:45:12.370"/>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 d="100"/>
          <a:sy n="10" d="100"/>
        </p:scale>
        <p:origin x="2188" y="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7070108"/>
            <a:ext cx="27539395" cy="15040222"/>
          </a:xfrm>
        </p:spPr>
        <p:txBody>
          <a:bodyPr anchor="b"/>
          <a:lstStyle>
            <a:lvl1pPr algn="ctr">
              <a:defRPr sz="21259"/>
            </a:lvl1pPr>
          </a:lstStyle>
          <a:p>
            <a:r>
              <a:rPr lang="en-US"/>
              <a:t>Click to edit Master title style</a:t>
            </a:r>
          </a:p>
        </p:txBody>
      </p:sp>
      <p:sp>
        <p:nvSpPr>
          <p:cNvPr id="3" name="Subtitle 2"/>
          <p:cNvSpPr>
            <a:spLocks noGrp="1"/>
          </p:cNvSpPr>
          <p:nvPr>
            <p:ph type="subTitle" idx="1"/>
          </p:nvPr>
        </p:nvSpPr>
        <p:spPr>
          <a:xfrm>
            <a:off x="4049911" y="22690338"/>
            <a:ext cx="24299466" cy="10430151"/>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en-US"/>
              <a:t>Click to edit Master subtitle style</a:t>
            </a:r>
          </a:p>
        </p:txBody>
      </p:sp>
      <p:sp>
        <p:nvSpPr>
          <p:cNvPr id="4" name="Date Placeholder 3"/>
          <p:cNvSpPr>
            <a:spLocks noGrp="1"/>
          </p:cNvSpPr>
          <p:nvPr>
            <p:ph type="dt" sz="half" idx="10"/>
          </p:nvPr>
        </p:nvSpPr>
        <p:spPr/>
        <p:txBody>
          <a:bodyPr/>
          <a:lstStyle/>
          <a:p>
            <a:fld id="{A40F9F16-EDA7-4761-978C-9D1A97F3BE43}"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75635-61D2-414B-8761-3F106473C08B}" type="slidenum">
              <a:rPr lang="en-IN" smtClean="0"/>
              <a:t>‹#›</a:t>
            </a:fld>
            <a:endParaRPr lang="en-IN"/>
          </a:p>
        </p:txBody>
      </p:sp>
    </p:spTree>
    <p:extLst>
      <p:ext uri="{BB962C8B-B14F-4D97-AF65-F5344CB8AC3E}">
        <p14:creationId xmlns:p14="http://schemas.microsoft.com/office/powerpoint/2010/main" val="2867113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0F9F16-EDA7-4761-978C-9D1A97F3BE43}"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75635-61D2-414B-8761-3F106473C08B}" type="slidenum">
              <a:rPr lang="en-IN" smtClean="0"/>
              <a:t>‹#›</a:t>
            </a:fld>
            <a:endParaRPr lang="en-IN"/>
          </a:p>
        </p:txBody>
      </p:sp>
    </p:spTree>
    <p:extLst>
      <p:ext uri="{BB962C8B-B14F-4D97-AF65-F5344CB8AC3E}">
        <p14:creationId xmlns:p14="http://schemas.microsoft.com/office/powerpoint/2010/main" val="2681889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300034"/>
            <a:ext cx="6986096" cy="366105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27453" y="2300034"/>
            <a:ext cx="20553298" cy="366105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0F9F16-EDA7-4761-978C-9D1A97F3BE43}"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75635-61D2-414B-8761-3F106473C08B}" type="slidenum">
              <a:rPr lang="en-IN" smtClean="0"/>
              <a:t>‹#›</a:t>
            </a:fld>
            <a:endParaRPr lang="en-IN"/>
          </a:p>
        </p:txBody>
      </p:sp>
    </p:spTree>
    <p:extLst>
      <p:ext uri="{BB962C8B-B14F-4D97-AF65-F5344CB8AC3E}">
        <p14:creationId xmlns:p14="http://schemas.microsoft.com/office/powerpoint/2010/main" val="2648153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0F9F16-EDA7-4761-978C-9D1A97F3BE43}"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75635-61D2-414B-8761-3F106473C08B}" type="slidenum">
              <a:rPr lang="en-IN" smtClean="0"/>
              <a:t>‹#›</a:t>
            </a:fld>
            <a:endParaRPr lang="en-IN"/>
          </a:p>
        </p:txBody>
      </p:sp>
    </p:spTree>
    <p:extLst>
      <p:ext uri="{BB962C8B-B14F-4D97-AF65-F5344CB8AC3E}">
        <p14:creationId xmlns:p14="http://schemas.microsoft.com/office/powerpoint/2010/main" val="1184728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10578" y="10770172"/>
            <a:ext cx="27944386" cy="17970262"/>
          </a:xfrm>
        </p:spPr>
        <p:txBody>
          <a:bodyPr anchor="b"/>
          <a:lstStyle>
            <a:lvl1pPr>
              <a:defRPr sz="21259"/>
            </a:lvl1pPr>
          </a:lstStyle>
          <a:p>
            <a:r>
              <a:rPr lang="en-US"/>
              <a:t>Click to edit Master title style</a:t>
            </a:r>
          </a:p>
        </p:txBody>
      </p:sp>
      <p:sp>
        <p:nvSpPr>
          <p:cNvPr id="3" name="Text Placeholder 2"/>
          <p:cNvSpPr>
            <a:spLocks noGrp="1"/>
          </p:cNvSpPr>
          <p:nvPr>
            <p:ph type="body" idx="1"/>
          </p:nvPr>
        </p:nvSpPr>
        <p:spPr>
          <a:xfrm>
            <a:off x="2210578" y="28910440"/>
            <a:ext cx="27944386" cy="9450136"/>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0F9F16-EDA7-4761-978C-9D1A97F3BE43}"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75635-61D2-414B-8761-3F106473C08B}" type="slidenum">
              <a:rPr lang="en-IN" smtClean="0"/>
              <a:t>‹#›</a:t>
            </a:fld>
            <a:endParaRPr lang="en-IN"/>
          </a:p>
        </p:txBody>
      </p:sp>
    </p:spTree>
    <p:extLst>
      <p:ext uri="{BB962C8B-B14F-4D97-AF65-F5344CB8AC3E}">
        <p14:creationId xmlns:p14="http://schemas.microsoft.com/office/powerpoint/2010/main" val="1828413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27451" y="11500170"/>
            <a:ext cx="13769697" cy="274104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402140" y="11500170"/>
            <a:ext cx="13769697" cy="274104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0F9F16-EDA7-4761-978C-9D1A97F3BE43}"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475635-61D2-414B-8761-3F106473C08B}" type="slidenum">
              <a:rPr lang="en-IN" smtClean="0"/>
              <a:t>‹#›</a:t>
            </a:fld>
            <a:endParaRPr lang="en-IN"/>
          </a:p>
        </p:txBody>
      </p:sp>
    </p:spTree>
    <p:extLst>
      <p:ext uri="{BB962C8B-B14F-4D97-AF65-F5344CB8AC3E}">
        <p14:creationId xmlns:p14="http://schemas.microsoft.com/office/powerpoint/2010/main" val="391874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31671" y="2300044"/>
            <a:ext cx="27944386" cy="8350126"/>
          </a:xfrm>
        </p:spPr>
        <p:txBody>
          <a:bodyPr/>
          <a:lstStyle/>
          <a:p>
            <a:r>
              <a:rPr lang="en-US"/>
              <a:t>Click to edit Master title style</a:t>
            </a:r>
          </a:p>
        </p:txBody>
      </p:sp>
      <p:sp>
        <p:nvSpPr>
          <p:cNvPr id="3" name="Text Placeholder 2"/>
          <p:cNvSpPr>
            <a:spLocks noGrp="1"/>
          </p:cNvSpPr>
          <p:nvPr>
            <p:ph type="body" idx="1"/>
          </p:nvPr>
        </p:nvSpPr>
        <p:spPr>
          <a:xfrm>
            <a:off x="2231675" y="10590160"/>
            <a:ext cx="13706415"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n-US"/>
              <a:t>Edit Master text styles</a:t>
            </a:r>
          </a:p>
        </p:txBody>
      </p:sp>
      <p:sp>
        <p:nvSpPr>
          <p:cNvPr id="4" name="Content Placeholder 3"/>
          <p:cNvSpPr>
            <a:spLocks noGrp="1"/>
          </p:cNvSpPr>
          <p:nvPr>
            <p:ph sz="half" idx="2"/>
          </p:nvPr>
        </p:nvSpPr>
        <p:spPr>
          <a:xfrm>
            <a:off x="2231675" y="15780233"/>
            <a:ext cx="13706415" cy="232103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402142" y="10590160"/>
            <a:ext cx="13773917"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n-US"/>
              <a:t>Edit Master text styles</a:t>
            </a:r>
          </a:p>
        </p:txBody>
      </p:sp>
      <p:sp>
        <p:nvSpPr>
          <p:cNvPr id="6" name="Content Placeholder 5"/>
          <p:cNvSpPr>
            <a:spLocks noGrp="1"/>
          </p:cNvSpPr>
          <p:nvPr>
            <p:ph sz="quarter" idx="4"/>
          </p:nvPr>
        </p:nvSpPr>
        <p:spPr>
          <a:xfrm>
            <a:off x="16402142" y="15780233"/>
            <a:ext cx="13773917" cy="232103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0F9F16-EDA7-4761-978C-9D1A97F3BE43}" type="datetimeFigureOut">
              <a:rPr lang="en-IN" smtClean="0"/>
              <a:t>09-05-2024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475635-61D2-414B-8761-3F106473C08B}" type="slidenum">
              <a:rPr lang="en-IN" smtClean="0"/>
              <a:t>‹#›</a:t>
            </a:fld>
            <a:endParaRPr lang="en-IN"/>
          </a:p>
        </p:txBody>
      </p:sp>
    </p:spTree>
    <p:extLst>
      <p:ext uri="{BB962C8B-B14F-4D97-AF65-F5344CB8AC3E}">
        <p14:creationId xmlns:p14="http://schemas.microsoft.com/office/powerpoint/2010/main" val="2697921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0F9F16-EDA7-4761-978C-9D1A97F3BE43}" type="datetimeFigureOut">
              <a:rPr lang="en-IN" smtClean="0"/>
              <a:t>09-05-2024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475635-61D2-414B-8761-3F106473C08B}" type="slidenum">
              <a:rPr lang="en-IN" smtClean="0"/>
              <a:t>‹#›</a:t>
            </a:fld>
            <a:endParaRPr lang="en-IN"/>
          </a:p>
        </p:txBody>
      </p:sp>
    </p:spTree>
    <p:extLst>
      <p:ext uri="{BB962C8B-B14F-4D97-AF65-F5344CB8AC3E}">
        <p14:creationId xmlns:p14="http://schemas.microsoft.com/office/powerpoint/2010/main" val="118677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0F9F16-EDA7-4761-978C-9D1A97F3BE43}" type="datetimeFigureOut">
              <a:rPr lang="en-IN" smtClean="0"/>
              <a:t>09-05-2024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475635-61D2-414B-8761-3F106473C08B}" type="slidenum">
              <a:rPr lang="en-IN" smtClean="0"/>
              <a:t>‹#›</a:t>
            </a:fld>
            <a:endParaRPr lang="en-IN"/>
          </a:p>
        </p:txBody>
      </p:sp>
    </p:spTree>
    <p:extLst>
      <p:ext uri="{BB962C8B-B14F-4D97-AF65-F5344CB8AC3E}">
        <p14:creationId xmlns:p14="http://schemas.microsoft.com/office/powerpoint/2010/main" val="3995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en-US"/>
              <a:t>Click to edit Master title style</a:t>
            </a:r>
          </a:p>
        </p:txBody>
      </p:sp>
      <p:sp>
        <p:nvSpPr>
          <p:cNvPr id="3" name="Content Placeholder 2"/>
          <p:cNvSpPr>
            <a:spLocks noGrp="1"/>
          </p:cNvSpPr>
          <p:nvPr>
            <p:ph idx="1"/>
          </p:nvPr>
        </p:nvSpPr>
        <p:spPr>
          <a:xfrm>
            <a:off x="13773917" y="6220102"/>
            <a:ext cx="16402140" cy="30700453"/>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en-US"/>
              <a:t>Edit Master text styles</a:t>
            </a:r>
          </a:p>
        </p:txBody>
      </p:sp>
      <p:sp>
        <p:nvSpPr>
          <p:cNvPr id="5" name="Date Placeholder 4"/>
          <p:cNvSpPr>
            <a:spLocks noGrp="1"/>
          </p:cNvSpPr>
          <p:nvPr>
            <p:ph type="dt" sz="half" idx="10"/>
          </p:nvPr>
        </p:nvSpPr>
        <p:spPr/>
        <p:txBody>
          <a:bodyPr/>
          <a:lstStyle/>
          <a:p>
            <a:fld id="{A40F9F16-EDA7-4761-978C-9D1A97F3BE43}"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475635-61D2-414B-8761-3F106473C08B}" type="slidenum">
              <a:rPr lang="en-IN" smtClean="0"/>
              <a:t>‹#›</a:t>
            </a:fld>
            <a:endParaRPr lang="en-IN"/>
          </a:p>
        </p:txBody>
      </p:sp>
    </p:spTree>
    <p:extLst>
      <p:ext uri="{BB962C8B-B14F-4D97-AF65-F5344CB8AC3E}">
        <p14:creationId xmlns:p14="http://schemas.microsoft.com/office/powerpoint/2010/main" val="596594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en-US"/>
              <a:t>Click to edit Master title style</a:t>
            </a:r>
          </a:p>
        </p:txBody>
      </p:sp>
      <p:sp>
        <p:nvSpPr>
          <p:cNvPr id="3" name="Picture Placeholder 2"/>
          <p:cNvSpPr>
            <a:spLocks noGrp="1" noChangeAspect="1"/>
          </p:cNvSpPr>
          <p:nvPr>
            <p:ph type="pic" idx="1"/>
          </p:nvPr>
        </p:nvSpPr>
        <p:spPr>
          <a:xfrm>
            <a:off x="13773917" y="6220102"/>
            <a:ext cx="16402140" cy="30700453"/>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en-US"/>
              <a:t>Click icon to add picture</a:t>
            </a:r>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en-US"/>
              <a:t>Edit Master text styles</a:t>
            </a:r>
          </a:p>
        </p:txBody>
      </p:sp>
      <p:sp>
        <p:nvSpPr>
          <p:cNvPr id="5" name="Date Placeholder 4"/>
          <p:cNvSpPr>
            <a:spLocks noGrp="1"/>
          </p:cNvSpPr>
          <p:nvPr>
            <p:ph type="dt" sz="half" idx="10"/>
          </p:nvPr>
        </p:nvSpPr>
        <p:spPr/>
        <p:txBody>
          <a:bodyPr/>
          <a:lstStyle/>
          <a:p>
            <a:fld id="{A40F9F16-EDA7-4761-978C-9D1A97F3BE43}"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475635-61D2-414B-8761-3F106473C08B}" type="slidenum">
              <a:rPr lang="en-IN" smtClean="0"/>
              <a:t>‹#›</a:t>
            </a:fld>
            <a:endParaRPr lang="en-IN"/>
          </a:p>
        </p:txBody>
      </p:sp>
    </p:spTree>
    <p:extLst>
      <p:ext uri="{BB962C8B-B14F-4D97-AF65-F5344CB8AC3E}">
        <p14:creationId xmlns:p14="http://schemas.microsoft.com/office/powerpoint/2010/main" val="1397671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300044"/>
            <a:ext cx="27944386" cy="835012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227451" y="40040601"/>
            <a:ext cx="7289840" cy="2300034"/>
          </a:xfrm>
          <a:prstGeom prst="rect">
            <a:avLst/>
          </a:prstGeom>
        </p:spPr>
        <p:txBody>
          <a:bodyPr vert="horz" lIns="91440" tIns="45720" rIns="91440" bIns="45720" rtlCol="0" anchor="ctr"/>
          <a:lstStyle>
            <a:lvl1pPr algn="l">
              <a:defRPr sz="4252">
                <a:solidFill>
                  <a:schemeClr val="tx1">
                    <a:tint val="75000"/>
                  </a:schemeClr>
                </a:solidFill>
              </a:defRPr>
            </a:lvl1pPr>
          </a:lstStyle>
          <a:p>
            <a:fld id="{A40F9F16-EDA7-4761-978C-9D1A97F3BE43}" type="datetimeFigureOut">
              <a:rPr lang="en-IN" smtClean="0"/>
              <a:t>09-05-2024</a:t>
            </a:fld>
            <a:endParaRPr lang="en-IN"/>
          </a:p>
        </p:txBody>
      </p:sp>
      <p:sp>
        <p:nvSpPr>
          <p:cNvPr id="5" name="Footer Placeholder 4"/>
          <p:cNvSpPr>
            <a:spLocks noGrp="1"/>
          </p:cNvSpPr>
          <p:nvPr>
            <p:ph type="ftr" sz="quarter" idx="3"/>
          </p:nvPr>
        </p:nvSpPr>
        <p:spPr>
          <a:xfrm>
            <a:off x="10732264" y="40040601"/>
            <a:ext cx="10934760" cy="2300034"/>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22881997" y="40040601"/>
            <a:ext cx="7289840" cy="2300034"/>
          </a:xfrm>
          <a:prstGeom prst="rect">
            <a:avLst/>
          </a:prstGeom>
        </p:spPr>
        <p:txBody>
          <a:bodyPr vert="horz" lIns="91440" tIns="45720" rIns="91440" bIns="45720" rtlCol="0" anchor="ctr"/>
          <a:lstStyle>
            <a:lvl1pPr algn="r">
              <a:defRPr sz="4252">
                <a:solidFill>
                  <a:schemeClr val="tx1">
                    <a:tint val="75000"/>
                  </a:schemeClr>
                </a:solidFill>
              </a:defRPr>
            </a:lvl1pPr>
          </a:lstStyle>
          <a:p>
            <a:fld id="{B6475635-61D2-414B-8761-3F106473C08B}" type="slidenum">
              <a:rPr lang="en-IN" smtClean="0"/>
              <a:t>‹#›</a:t>
            </a:fld>
            <a:endParaRPr lang="en-IN"/>
          </a:p>
        </p:txBody>
      </p:sp>
    </p:spTree>
    <p:extLst>
      <p:ext uri="{BB962C8B-B14F-4D97-AF65-F5344CB8AC3E}">
        <p14:creationId xmlns:p14="http://schemas.microsoft.com/office/powerpoint/2010/main" val="183507444"/>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mailto:kanagaraj@iitg.ac.in" TargetMode="Externa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hyperlink" Target="mailto:xxxxxxxx@iitg.ac.in" TargetMode="Externa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hyperlink" Target="https://doi.org/10.1007/978-3-642-01213-6_24" TargetMode="External"/><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1" name="Text Placeholder 22"/>
          <p:cNvSpPr txBox="1">
            <a:spLocks/>
          </p:cNvSpPr>
          <p:nvPr/>
        </p:nvSpPr>
        <p:spPr bwMode="auto">
          <a:xfrm>
            <a:off x="5002156" y="2437195"/>
            <a:ext cx="23158073" cy="1913876"/>
          </a:xfrm>
          <a:prstGeom prst="rect">
            <a:avLst/>
          </a:prstGeom>
        </p:spPr>
        <p:txBody>
          <a:bodyPr vert="horz" lIns="89998" tIns="44999" rIns="89998" bIns="44999" rtlCol="0" anchor="t">
            <a:noAutofit/>
          </a:bodyPr>
          <a:lstStyle>
            <a:lvl1pPr marL="0" indent="0" algn="l" defTabSz="3291758" rtl="0" eaLnBrk="1" latinLnBrk="0" hangingPunct="1">
              <a:lnSpc>
                <a:spcPct val="100000"/>
              </a:lnSpc>
              <a:spcBef>
                <a:spcPts val="0"/>
              </a:spcBef>
              <a:buClr>
                <a:schemeClr val="accent2"/>
              </a:buClr>
              <a:buFont typeface="Arial" panose="020B0604020202020204" pitchFamily="34" charset="0"/>
              <a:buNone/>
              <a:defRPr sz="1800" kern="1200">
                <a:solidFill>
                  <a:schemeClr val="bg1"/>
                </a:solidFill>
                <a:latin typeface="+mn-lt"/>
                <a:ea typeface="+mn-ea"/>
                <a:cs typeface="+mn-cs"/>
              </a:defRPr>
            </a:lvl1pPr>
            <a:lvl2pPr marL="0" indent="0" algn="l" defTabSz="3291758" rtl="0" eaLnBrk="1" latinLnBrk="0" hangingPunct="1">
              <a:lnSpc>
                <a:spcPct val="100000"/>
              </a:lnSpc>
              <a:spcBef>
                <a:spcPts val="0"/>
              </a:spcBef>
              <a:buClr>
                <a:schemeClr val="accent2"/>
              </a:buClr>
              <a:buFont typeface="Arial" panose="020B0604020202020204" pitchFamily="34" charset="0"/>
              <a:buNone/>
              <a:defRPr sz="1800" kern="1200">
                <a:solidFill>
                  <a:schemeClr val="bg1"/>
                </a:solidFill>
                <a:latin typeface="+mn-lt"/>
                <a:ea typeface="+mn-ea"/>
                <a:cs typeface="+mn-cs"/>
              </a:defRPr>
            </a:lvl2pPr>
            <a:lvl3pPr marL="0" indent="0" algn="l" defTabSz="3291758" rtl="0" eaLnBrk="1" latinLnBrk="0" hangingPunct="1">
              <a:lnSpc>
                <a:spcPct val="100000"/>
              </a:lnSpc>
              <a:spcBef>
                <a:spcPts val="0"/>
              </a:spcBef>
              <a:buClr>
                <a:schemeClr val="accent2"/>
              </a:buClr>
              <a:buFont typeface="Arial" panose="020B0604020202020204" pitchFamily="34" charset="0"/>
              <a:buNone/>
              <a:defRPr sz="1800" kern="1200">
                <a:solidFill>
                  <a:schemeClr val="bg1"/>
                </a:solidFill>
                <a:latin typeface="+mn-lt"/>
                <a:ea typeface="+mn-ea"/>
                <a:cs typeface="+mn-cs"/>
              </a:defRPr>
            </a:lvl3pPr>
            <a:lvl4pPr marL="0" indent="0" algn="l" defTabSz="3291758" rtl="0" eaLnBrk="1" latinLnBrk="0" hangingPunct="1">
              <a:lnSpc>
                <a:spcPct val="100000"/>
              </a:lnSpc>
              <a:spcBef>
                <a:spcPts val="0"/>
              </a:spcBef>
              <a:buClr>
                <a:schemeClr val="accent2"/>
              </a:buClr>
              <a:buFont typeface="Arial" panose="020B0604020202020204" pitchFamily="34" charset="0"/>
              <a:buNone/>
              <a:defRPr sz="1800" kern="1200">
                <a:solidFill>
                  <a:schemeClr val="bg1"/>
                </a:solidFill>
                <a:latin typeface="+mn-lt"/>
                <a:ea typeface="+mn-ea"/>
                <a:cs typeface="+mn-cs"/>
              </a:defRPr>
            </a:lvl4pPr>
            <a:lvl5pPr marL="0" indent="0" algn="l" defTabSz="3291758" rtl="0" eaLnBrk="1" latinLnBrk="0" hangingPunct="1">
              <a:lnSpc>
                <a:spcPct val="100000"/>
              </a:lnSpc>
              <a:spcBef>
                <a:spcPts val="0"/>
              </a:spcBef>
              <a:buClr>
                <a:schemeClr val="accent2"/>
              </a:buClr>
              <a:buFont typeface="Arial" panose="020B0604020202020204" pitchFamily="34" charset="0"/>
              <a:buNone/>
              <a:defRPr sz="1800" kern="1200">
                <a:solidFill>
                  <a:schemeClr val="bg1"/>
                </a:solidFill>
                <a:latin typeface="+mn-lt"/>
                <a:ea typeface="+mn-ea"/>
                <a:cs typeface="+mn-cs"/>
              </a:defRPr>
            </a:lvl5pPr>
            <a:lvl6pPr marL="0" indent="0" algn="l" defTabSz="3291758" rtl="0" eaLnBrk="1" latinLnBrk="0" hangingPunct="1">
              <a:lnSpc>
                <a:spcPct val="100000"/>
              </a:lnSpc>
              <a:spcBef>
                <a:spcPts val="0"/>
              </a:spcBef>
              <a:buClr>
                <a:schemeClr val="accent2"/>
              </a:buClr>
              <a:buFont typeface="Arial" panose="020B0604020202020204" pitchFamily="34" charset="0"/>
              <a:buNone/>
              <a:defRPr sz="1800" kern="1200">
                <a:solidFill>
                  <a:schemeClr val="bg1"/>
                </a:solidFill>
                <a:latin typeface="+mn-lt"/>
                <a:ea typeface="+mn-ea"/>
                <a:cs typeface="+mn-cs"/>
              </a:defRPr>
            </a:lvl6pPr>
            <a:lvl7pPr marL="0" indent="0" algn="l" defTabSz="3291758" rtl="0" eaLnBrk="1" latinLnBrk="0" hangingPunct="1">
              <a:lnSpc>
                <a:spcPct val="100000"/>
              </a:lnSpc>
              <a:spcBef>
                <a:spcPts val="0"/>
              </a:spcBef>
              <a:buClr>
                <a:schemeClr val="accent2"/>
              </a:buClr>
              <a:buFont typeface="Arial" panose="020B0604020202020204" pitchFamily="34" charset="0"/>
              <a:buNone/>
              <a:defRPr sz="1800" kern="1200">
                <a:solidFill>
                  <a:schemeClr val="bg1"/>
                </a:solidFill>
                <a:latin typeface="+mn-lt"/>
                <a:ea typeface="+mn-ea"/>
                <a:cs typeface="+mn-cs"/>
              </a:defRPr>
            </a:lvl7pPr>
            <a:lvl8pPr marL="0" indent="0" algn="l" defTabSz="3291758" rtl="0" eaLnBrk="1" latinLnBrk="0" hangingPunct="1">
              <a:lnSpc>
                <a:spcPct val="100000"/>
              </a:lnSpc>
              <a:spcBef>
                <a:spcPts val="0"/>
              </a:spcBef>
              <a:buClr>
                <a:schemeClr val="accent2"/>
              </a:buClr>
              <a:buFont typeface="Arial" panose="020B0604020202020204" pitchFamily="34" charset="0"/>
              <a:buNone/>
              <a:defRPr sz="1800" kern="1200">
                <a:solidFill>
                  <a:schemeClr val="bg1"/>
                </a:solidFill>
                <a:latin typeface="+mn-lt"/>
                <a:ea typeface="+mn-ea"/>
                <a:cs typeface="+mn-cs"/>
              </a:defRPr>
            </a:lvl8pPr>
            <a:lvl9pPr marL="0" indent="0" algn="l" defTabSz="3291758" rtl="0" eaLnBrk="1" latinLnBrk="0" hangingPunct="1">
              <a:lnSpc>
                <a:spcPct val="100000"/>
              </a:lnSpc>
              <a:spcBef>
                <a:spcPts val="0"/>
              </a:spcBef>
              <a:buClr>
                <a:schemeClr val="accent2"/>
              </a:buClr>
              <a:buFont typeface="Arial" panose="020B0604020202020204" pitchFamily="34" charset="0"/>
              <a:buNone/>
              <a:defRPr sz="1800" kern="1200">
                <a:solidFill>
                  <a:schemeClr val="bg1"/>
                </a:solidFill>
                <a:latin typeface="+mn-lt"/>
                <a:ea typeface="+mn-ea"/>
                <a:cs typeface="+mn-cs"/>
              </a:defRPr>
            </a:lvl9pPr>
          </a:lstStyle>
          <a:p>
            <a:pPr algn="ctr" defTabSz="3239790">
              <a:defRPr/>
            </a:pPr>
            <a:r>
              <a:rPr lang="en-US" sz="3600" b="1" dirty="0">
                <a:solidFill>
                  <a:srgbClr val="292934"/>
                </a:solidFill>
                <a:latin typeface="Verdana"/>
                <a:ea typeface="Verdana"/>
              </a:rPr>
              <a:t>Shared control of robotic endoscope</a:t>
            </a:r>
            <a:endParaRPr lang="en-US" dirty="0"/>
          </a:p>
          <a:p>
            <a:pPr algn="ctr" defTabSz="3239790">
              <a:buClr>
                <a:srgbClr val="AD8F67"/>
              </a:buClr>
              <a:defRPr/>
            </a:pPr>
            <a:r>
              <a:rPr lang="en-US" sz="4400" dirty="0">
                <a:solidFill>
                  <a:srgbClr val="FF0000"/>
                </a:solidFill>
                <a:latin typeface="Verdana"/>
                <a:ea typeface="Verdana"/>
                <a:cs typeface="Verdana" panose="020B0604030504040204" pitchFamily="34" charset="0"/>
              </a:rPr>
              <a:t>ME 696 – Biomedical Devices and Systems</a:t>
            </a:r>
            <a:endParaRPr lang="en-IN" sz="4400" dirty="0">
              <a:solidFill>
                <a:srgbClr val="FF0000"/>
              </a:solidFill>
              <a:latin typeface="Verdana"/>
              <a:ea typeface="Verdana"/>
              <a:cs typeface="Verdana" panose="020B0604030504040204" pitchFamily="34" charset="0"/>
            </a:endParaRPr>
          </a:p>
          <a:p>
            <a:pPr algn="ctr" defTabSz="3239790">
              <a:buClr>
                <a:srgbClr val="AD8F67"/>
              </a:buClr>
              <a:defRPr/>
            </a:pPr>
            <a:r>
              <a:rPr lang="en-US" sz="3600" dirty="0">
                <a:solidFill>
                  <a:srgbClr val="292934"/>
                </a:solidFill>
                <a:latin typeface="Verdana"/>
                <a:ea typeface="Verdana"/>
                <a:cs typeface="Verdana" panose="020B0604030504040204" pitchFamily="34" charset="0"/>
                <a:hlinkClick r:id="rId2">
                  <a:extLst>
                    <a:ext uri="{A12FA001-AC4F-418D-AE19-62706E023703}">
                      <ahyp:hlinkClr xmlns:ahyp="http://schemas.microsoft.com/office/drawing/2018/hyperlinkcolor" val="tx"/>
                    </a:ext>
                  </a:extLst>
                </a:hlinkClick>
              </a:rPr>
              <a:t>r.ashlesha@iitg.ac.in</a:t>
            </a:r>
            <a:r>
              <a:rPr lang="en-US" sz="3600" dirty="0">
                <a:solidFill>
                  <a:srgbClr val="292934"/>
                </a:solidFill>
                <a:latin typeface="Verdana"/>
                <a:ea typeface="Verdana"/>
                <a:cs typeface="Verdana" panose="020B0604030504040204" pitchFamily="34" charset="0"/>
              </a:rPr>
              <a:t>, </a:t>
            </a:r>
            <a:r>
              <a:rPr lang="en-US" sz="3600" u="sng" dirty="0">
                <a:solidFill>
                  <a:srgbClr val="292934"/>
                </a:solidFill>
                <a:latin typeface="Verdana"/>
                <a:ea typeface="Verdana"/>
                <a:cs typeface="Verdana" panose="020B0604030504040204" pitchFamily="34" charset="0"/>
              </a:rPr>
              <a:t>s.shiv</a:t>
            </a:r>
            <a:r>
              <a:rPr lang="en-US" sz="3600" u="sng" dirty="0">
                <a:solidFill>
                  <a:srgbClr val="292934"/>
                </a:solidFill>
                <a:latin typeface="Verdana"/>
                <a:ea typeface="Verdana"/>
                <a:cs typeface="Verdana" panose="020B0604030504040204" pitchFamily="34" charset="0"/>
                <a:hlinkClick r:id="rId3"/>
              </a:rPr>
              <a:t>@iit</a:t>
            </a:r>
            <a:r>
              <a:rPr lang="en-US" sz="3600" dirty="0">
                <a:solidFill>
                  <a:srgbClr val="292934"/>
                </a:solidFill>
                <a:latin typeface="Verdana"/>
                <a:ea typeface="Verdana"/>
                <a:cs typeface="Verdana" panose="020B0604030504040204" pitchFamily="34" charset="0"/>
                <a:hlinkClick r:id="rId3"/>
              </a:rPr>
              <a:t>g.ac.in</a:t>
            </a:r>
            <a:endParaRPr lang="en-US" sz="3600" dirty="0">
              <a:solidFill>
                <a:srgbClr val="292934"/>
              </a:solidFill>
              <a:latin typeface="Verdana"/>
              <a:ea typeface="Verdana"/>
              <a:cs typeface="Verdana" panose="020B0604030504040204" pitchFamily="34" charset="0"/>
            </a:endParaRPr>
          </a:p>
        </p:txBody>
      </p:sp>
      <p:sp>
        <p:nvSpPr>
          <p:cNvPr id="32" name="Text Placeholder 4"/>
          <p:cNvSpPr txBox="1">
            <a:spLocks/>
          </p:cNvSpPr>
          <p:nvPr/>
        </p:nvSpPr>
        <p:spPr>
          <a:xfrm>
            <a:off x="223052" y="5583021"/>
            <a:ext cx="15687539" cy="1046458"/>
          </a:xfrm>
          <a:prstGeom prst="round1Rect">
            <a:avLst>
              <a:gd name="adj" fmla="val 0"/>
            </a:avLst>
          </a:prstGeom>
          <a:solidFill>
            <a:schemeClr val="accent5">
              <a:lumMod val="75000"/>
            </a:schemeClr>
          </a:solidFill>
        </p:spPr>
        <p:txBody>
          <a:bodyPr vert="horz" lIns="359992" tIns="44999" rIns="89998" bIns="44999" rtlCol="0" anchor="ctr">
            <a:noAutofit/>
          </a:bodyPr>
          <a:lstStyle>
            <a:lvl1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1pPr>
            <a:lvl2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2pPr>
            <a:lvl3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3pPr>
            <a:lvl4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4pPr>
            <a:lvl5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5pPr>
            <a:lvl6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6pPr>
            <a:lvl7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7pPr>
            <a:lvl8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8pPr>
            <a:lvl9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9pPr>
          </a:lstStyle>
          <a:p>
            <a:pPr algn="ctr" defTabSz="3239790">
              <a:buClr>
                <a:srgbClr val="AD8F67"/>
              </a:buClr>
              <a:defRPr/>
            </a:pPr>
            <a:r>
              <a:rPr lang="en-US" sz="3200" b="1">
                <a:solidFill>
                  <a:srgbClr val="FFFFFF"/>
                </a:solidFill>
                <a:latin typeface="Verdana" panose="020B0604030504040204" pitchFamily="34" charset="0"/>
                <a:ea typeface="Verdana" panose="020B0604030504040204" pitchFamily="34" charset="0"/>
                <a:cs typeface="Verdana" panose="020B0604030504040204" pitchFamily="34" charset="0"/>
              </a:rPr>
              <a:t>Introduction</a:t>
            </a:r>
          </a:p>
        </p:txBody>
      </p:sp>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09553" y="1039252"/>
            <a:ext cx="3376682" cy="3409982"/>
          </a:xfrm>
          <a:prstGeom prst="rect">
            <a:avLst/>
          </a:prstGeom>
        </p:spPr>
      </p:pic>
      <p:sp>
        <p:nvSpPr>
          <p:cNvPr id="28" name="Text Placeholder 4"/>
          <p:cNvSpPr txBox="1">
            <a:spLocks/>
          </p:cNvSpPr>
          <p:nvPr/>
        </p:nvSpPr>
        <p:spPr>
          <a:xfrm>
            <a:off x="-68099" y="4925551"/>
            <a:ext cx="32567399" cy="106549"/>
          </a:xfrm>
          <a:prstGeom prst="round1Rect">
            <a:avLst>
              <a:gd name="adj" fmla="val 2253"/>
            </a:avLst>
          </a:prstGeom>
          <a:solidFill>
            <a:schemeClr val="accent5">
              <a:lumMod val="75000"/>
            </a:schemeClr>
          </a:solidFill>
        </p:spPr>
        <p:txBody>
          <a:bodyPr vert="horz" lIns="359992" tIns="44999" rIns="89998" bIns="44999" rtlCol="0" anchor="ctr">
            <a:noAutofit/>
          </a:bodyPr>
          <a:lstStyle>
            <a:lvl1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1pPr>
            <a:lvl2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2pPr>
            <a:lvl3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3pPr>
            <a:lvl4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4pPr>
            <a:lvl5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5pPr>
            <a:lvl6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6pPr>
            <a:lvl7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7pPr>
            <a:lvl8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8pPr>
            <a:lvl9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9pPr>
          </a:lstStyle>
          <a:p>
            <a:pPr algn="ctr" defTabSz="3239790">
              <a:buClr>
                <a:srgbClr val="AD8F67"/>
              </a:buClr>
              <a:defRPr/>
            </a:pPr>
            <a:endParaRPr lang="en-US" sz="2953" b="1">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4886235" y="899842"/>
            <a:ext cx="23389917" cy="1107996"/>
          </a:xfrm>
          <a:prstGeom prst="rect">
            <a:avLst/>
          </a:prstGeom>
        </p:spPr>
        <p:txBody>
          <a:bodyPr wrap="square" lIns="91440" tIns="45720" rIns="91440" bIns="45720" anchor="t">
            <a:spAutoFit/>
          </a:bodyPr>
          <a:lstStyle/>
          <a:p>
            <a:pPr algn="ctr" defTabSz="4389438">
              <a:defRPr/>
            </a:pPr>
            <a:endParaRPr lang="en-US" sz="6600" b="1">
              <a:latin typeface="Arial"/>
              <a:cs typeface="Arial"/>
            </a:endParaRPr>
          </a:p>
        </p:txBody>
      </p:sp>
      <p:sp>
        <p:nvSpPr>
          <p:cNvPr id="60" name="Text Placeholder 4">
            <a:extLst>
              <a:ext uri="{FF2B5EF4-FFF2-40B4-BE49-F238E27FC236}">
                <a16:creationId xmlns:a16="http://schemas.microsoft.com/office/drawing/2014/main" id="{56EBC3BA-150A-4B36-B9E0-AE2F26F6F773}"/>
              </a:ext>
            </a:extLst>
          </p:cNvPr>
          <p:cNvSpPr txBox="1">
            <a:spLocks/>
          </p:cNvSpPr>
          <p:nvPr/>
        </p:nvSpPr>
        <p:spPr>
          <a:xfrm>
            <a:off x="16659861" y="23721743"/>
            <a:ext cx="15687537" cy="1046458"/>
          </a:xfrm>
          <a:prstGeom prst="round1Rect">
            <a:avLst>
              <a:gd name="adj" fmla="val 0"/>
            </a:avLst>
          </a:prstGeom>
          <a:solidFill>
            <a:schemeClr val="accent5">
              <a:lumMod val="75000"/>
            </a:schemeClr>
          </a:solidFill>
        </p:spPr>
        <p:txBody>
          <a:bodyPr vert="horz" lIns="359992" tIns="44999" rIns="89998" bIns="44999" rtlCol="0" anchor="ctr">
            <a:noAutofit/>
          </a:bodyPr>
          <a:lstStyle>
            <a:lvl1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1pPr>
            <a:lvl2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2pPr>
            <a:lvl3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3pPr>
            <a:lvl4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4pPr>
            <a:lvl5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5pPr>
            <a:lvl6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6pPr>
            <a:lvl7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7pPr>
            <a:lvl8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8pPr>
            <a:lvl9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9pPr>
          </a:lstStyle>
          <a:p>
            <a:pPr algn="ctr" defTabSz="3239790">
              <a:buClr>
                <a:srgbClr val="AD8F67"/>
              </a:buClr>
              <a:defRPr/>
            </a:pPr>
            <a:r>
              <a:rPr lang="en-US" sz="2953" b="1" dirty="0">
                <a:solidFill>
                  <a:srgbClr val="FFFFFF"/>
                </a:solidFill>
                <a:latin typeface="Verdana" panose="020B0604030504040204" pitchFamily="34" charset="0"/>
                <a:ea typeface="Verdana" panose="020B0604030504040204" pitchFamily="34" charset="0"/>
                <a:cs typeface="Verdana" panose="020B0604030504040204" pitchFamily="34" charset="0"/>
              </a:rPr>
              <a:t>Results</a:t>
            </a:r>
          </a:p>
        </p:txBody>
      </p:sp>
      <p:sp>
        <p:nvSpPr>
          <p:cNvPr id="61" name="Rounded Rectangle 5">
            <a:extLst>
              <a:ext uri="{FF2B5EF4-FFF2-40B4-BE49-F238E27FC236}">
                <a16:creationId xmlns:a16="http://schemas.microsoft.com/office/drawing/2014/main" id="{310BE740-64B0-448C-932E-BD5196A0F3FA}"/>
              </a:ext>
            </a:extLst>
          </p:cNvPr>
          <p:cNvSpPr/>
          <p:nvPr/>
        </p:nvSpPr>
        <p:spPr>
          <a:xfrm>
            <a:off x="25986658" y="1689674"/>
            <a:ext cx="5915927" cy="268495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3600" dirty="0">
                <a:latin typeface="Arial" panose="020B0604020202020204" pitchFamily="34" charset="0"/>
                <a:cs typeface="Arial" panose="020B0604020202020204" pitchFamily="34" charset="0"/>
              </a:rPr>
              <a:t>Ashlesha Ramteke </a:t>
            </a:r>
          </a:p>
          <a:p>
            <a:pPr algn="ctr"/>
            <a:r>
              <a:rPr lang="en-IN" sz="3600" dirty="0">
                <a:latin typeface="Arial" panose="020B0604020202020204" pitchFamily="34" charset="0"/>
                <a:cs typeface="Arial" panose="020B0604020202020204" pitchFamily="34" charset="0"/>
              </a:rPr>
              <a:t>234103003</a:t>
            </a:r>
          </a:p>
          <a:p>
            <a:pPr algn="ctr"/>
            <a:endParaRPr lang="en-IN" sz="3600" dirty="0">
              <a:latin typeface="Arial" panose="020B0604020202020204" pitchFamily="34" charset="0"/>
              <a:cs typeface="Arial" panose="020B0604020202020204" pitchFamily="34" charset="0"/>
            </a:endParaRPr>
          </a:p>
          <a:p>
            <a:pPr algn="ctr"/>
            <a:r>
              <a:rPr lang="en-IN" sz="3600" dirty="0">
                <a:latin typeface="Arial" panose="020B0604020202020204" pitchFamily="34" charset="0"/>
                <a:cs typeface="Arial" panose="020B0604020202020204" pitchFamily="34" charset="0"/>
              </a:rPr>
              <a:t>Shiv Pratap Singh</a:t>
            </a:r>
          </a:p>
          <a:p>
            <a:pPr algn="ctr"/>
            <a:r>
              <a:rPr lang="en-IN" sz="3600" dirty="0">
                <a:latin typeface="Arial" panose="020B0604020202020204" pitchFamily="34" charset="0"/>
                <a:cs typeface="Arial" panose="020B0604020202020204" pitchFamily="34" charset="0"/>
              </a:rPr>
              <a:t>234103008</a:t>
            </a:r>
          </a:p>
        </p:txBody>
      </p:sp>
      <p:sp>
        <p:nvSpPr>
          <p:cNvPr id="82" name="Text Placeholder 4">
            <a:extLst>
              <a:ext uri="{FF2B5EF4-FFF2-40B4-BE49-F238E27FC236}">
                <a16:creationId xmlns:a16="http://schemas.microsoft.com/office/drawing/2014/main" id="{11E56C5B-5571-41CC-8E05-633BFE36940F}"/>
              </a:ext>
            </a:extLst>
          </p:cNvPr>
          <p:cNvSpPr txBox="1">
            <a:spLocks/>
          </p:cNvSpPr>
          <p:nvPr/>
        </p:nvSpPr>
        <p:spPr>
          <a:xfrm>
            <a:off x="223052" y="16003019"/>
            <a:ext cx="15425897" cy="1079682"/>
          </a:xfrm>
          <a:prstGeom prst="round1Rect">
            <a:avLst>
              <a:gd name="adj" fmla="val 0"/>
            </a:avLst>
          </a:prstGeom>
          <a:solidFill>
            <a:schemeClr val="accent5">
              <a:lumMod val="75000"/>
            </a:schemeClr>
          </a:solidFill>
        </p:spPr>
        <p:txBody>
          <a:bodyPr vert="horz" lIns="359992" tIns="44999" rIns="89998" bIns="44999" rtlCol="0" anchor="ctr">
            <a:noAutofit/>
          </a:bodyPr>
          <a:lstStyle>
            <a:lvl1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1pPr>
            <a:lvl2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2pPr>
            <a:lvl3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3pPr>
            <a:lvl4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4pPr>
            <a:lvl5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5pPr>
            <a:lvl6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6pPr>
            <a:lvl7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7pPr>
            <a:lvl8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8pPr>
            <a:lvl9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9pPr>
          </a:lstStyle>
          <a:p>
            <a:pPr algn="ctr" defTabSz="3239790">
              <a:buClr>
                <a:srgbClr val="AD8F67"/>
              </a:buClr>
              <a:defRPr/>
            </a:pPr>
            <a:r>
              <a:rPr lang="en-US" sz="3200" b="1" dirty="0">
                <a:solidFill>
                  <a:srgbClr val="FFFFFF"/>
                </a:solidFill>
                <a:latin typeface="Verdana" panose="020B0604030504040204" pitchFamily="34" charset="0"/>
                <a:ea typeface="Verdana" panose="020B0604030504040204" pitchFamily="34" charset="0"/>
                <a:cs typeface="Verdana" panose="020B0604030504040204" pitchFamily="34" charset="0"/>
              </a:rPr>
              <a:t>Technical Gap and objective</a:t>
            </a:r>
          </a:p>
        </p:txBody>
      </p:sp>
      <p:sp>
        <p:nvSpPr>
          <p:cNvPr id="87" name="Rectangle: Rounded Corners 86">
            <a:extLst>
              <a:ext uri="{FF2B5EF4-FFF2-40B4-BE49-F238E27FC236}">
                <a16:creationId xmlns:a16="http://schemas.microsoft.com/office/drawing/2014/main" id="{3FE045D4-7490-4645-A8D1-85DD99DC2E51}"/>
              </a:ext>
            </a:extLst>
          </p:cNvPr>
          <p:cNvSpPr/>
          <p:nvPr/>
        </p:nvSpPr>
        <p:spPr>
          <a:xfrm>
            <a:off x="304872" y="24586495"/>
            <a:ext cx="15434557" cy="1561914"/>
          </a:xfrm>
          <a:prstGeom prst="roundRect">
            <a:avLst>
              <a:gd name="adj" fmla="val 7083"/>
            </a:avLst>
          </a:prstGeom>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nSpc>
                <a:spcPct val="150000"/>
              </a:lnSpc>
            </a:pPr>
            <a:r>
              <a:rPr lang="en-US" sz="4000" b="1" dirty="0">
                <a:solidFill>
                  <a:schemeClr val="bg1"/>
                </a:solidFill>
                <a:latin typeface="Arial"/>
                <a:ea typeface="Calibri" panose="020F0502020204030204" pitchFamily="34" charset="0"/>
                <a:cs typeface="Arial"/>
              </a:rPr>
              <a:t>Proposed solution </a:t>
            </a:r>
          </a:p>
        </p:txBody>
      </p:sp>
      <p:sp>
        <p:nvSpPr>
          <p:cNvPr id="88" name="Text Placeholder 4">
            <a:extLst>
              <a:ext uri="{FF2B5EF4-FFF2-40B4-BE49-F238E27FC236}">
                <a16:creationId xmlns:a16="http://schemas.microsoft.com/office/drawing/2014/main" id="{401D3AAA-0A1E-4620-B675-EDD4BACF2913}"/>
              </a:ext>
            </a:extLst>
          </p:cNvPr>
          <p:cNvSpPr txBox="1">
            <a:spLocks/>
          </p:cNvSpPr>
          <p:nvPr/>
        </p:nvSpPr>
        <p:spPr>
          <a:xfrm>
            <a:off x="433670" y="30624527"/>
            <a:ext cx="15425897" cy="1079682"/>
          </a:xfrm>
          <a:prstGeom prst="round1Rect">
            <a:avLst>
              <a:gd name="adj" fmla="val 0"/>
            </a:avLst>
          </a:prstGeom>
          <a:solidFill>
            <a:schemeClr val="accent5">
              <a:lumMod val="75000"/>
            </a:schemeClr>
          </a:solidFill>
        </p:spPr>
        <p:txBody>
          <a:bodyPr vert="horz" lIns="359992" tIns="44999" rIns="89998" bIns="44999" rtlCol="0" anchor="ctr">
            <a:noAutofit/>
          </a:bodyPr>
          <a:lstStyle>
            <a:lvl1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1pPr>
            <a:lvl2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2pPr>
            <a:lvl3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3pPr>
            <a:lvl4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4pPr>
            <a:lvl5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5pPr>
            <a:lvl6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6pPr>
            <a:lvl7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7pPr>
            <a:lvl8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8pPr>
            <a:lvl9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9pPr>
          </a:lstStyle>
          <a:p>
            <a:pPr algn="ctr" defTabSz="3239790">
              <a:buClr>
                <a:srgbClr val="AD8F67"/>
              </a:buClr>
              <a:defRPr/>
            </a:pPr>
            <a:r>
              <a:rPr lang="en-US" sz="3200" b="1" dirty="0">
                <a:solidFill>
                  <a:srgbClr val="FFFFFF"/>
                </a:solidFill>
                <a:latin typeface="Verdana" panose="020B0604030504040204" pitchFamily="34" charset="0"/>
                <a:ea typeface="Verdana" panose="020B0604030504040204" pitchFamily="34" charset="0"/>
                <a:cs typeface="Verdana" panose="020B0604030504040204" pitchFamily="34" charset="0"/>
              </a:rPr>
              <a:t>Design Approach/Methodology</a:t>
            </a:r>
          </a:p>
        </p:txBody>
      </p:sp>
      <p:sp>
        <p:nvSpPr>
          <p:cNvPr id="159" name="Text Placeholder 4">
            <a:extLst>
              <a:ext uri="{FF2B5EF4-FFF2-40B4-BE49-F238E27FC236}">
                <a16:creationId xmlns:a16="http://schemas.microsoft.com/office/drawing/2014/main" id="{0CC8D660-AE48-4EDE-AFA8-1BBA13A5D0DA}"/>
              </a:ext>
            </a:extLst>
          </p:cNvPr>
          <p:cNvSpPr txBox="1">
            <a:spLocks/>
          </p:cNvSpPr>
          <p:nvPr/>
        </p:nvSpPr>
        <p:spPr>
          <a:xfrm>
            <a:off x="16581192" y="28473834"/>
            <a:ext cx="15687537" cy="1046458"/>
          </a:xfrm>
          <a:prstGeom prst="round1Rect">
            <a:avLst>
              <a:gd name="adj" fmla="val 0"/>
            </a:avLst>
          </a:prstGeom>
          <a:solidFill>
            <a:schemeClr val="accent5">
              <a:lumMod val="75000"/>
            </a:schemeClr>
          </a:solidFill>
        </p:spPr>
        <p:txBody>
          <a:bodyPr vert="horz" lIns="359992" tIns="44999" rIns="89998" bIns="44999" rtlCol="0" anchor="ctr">
            <a:noAutofit/>
          </a:bodyPr>
          <a:lstStyle>
            <a:lvl1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1pPr>
            <a:lvl2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2pPr>
            <a:lvl3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3pPr>
            <a:lvl4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4pPr>
            <a:lvl5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5pPr>
            <a:lvl6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6pPr>
            <a:lvl7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7pPr>
            <a:lvl8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8pPr>
            <a:lvl9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9pPr>
          </a:lstStyle>
          <a:p>
            <a:pPr algn="ctr" defTabSz="3239790">
              <a:buClr>
                <a:srgbClr val="AD8F67"/>
              </a:buClr>
              <a:defRPr/>
            </a:pPr>
            <a:r>
              <a:rPr lang="en-US" sz="2953" b="1" dirty="0">
                <a:solidFill>
                  <a:srgbClr val="FFFFFF"/>
                </a:solidFill>
                <a:latin typeface="Verdana" panose="020B0604030504040204" pitchFamily="34" charset="0"/>
                <a:ea typeface="Verdana" panose="020B0604030504040204" pitchFamily="34" charset="0"/>
                <a:cs typeface="Verdana" panose="020B0604030504040204" pitchFamily="34" charset="0"/>
              </a:rPr>
              <a:t>Conclusion</a:t>
            </a:r>
          </a:p>
        </p:txBody>
      </p:sp>
      <p:sp>
        <p:nvSpPr>
          <p:cNvPr id="171" name="Rectangle: Rounded Corners 170">
            <a:extLst>
              <a:ext uri="{FF2B5EF4-FFF2-40B4-BE49-F238E27FC236}">
                <a16:creationId xmlns:a16="http://schemas.microsoft.com/office/drawing/2014/main" id="{68F61F51-55A5-4BF5-B547-FCD72608822F}"/>
              </a:ext>
            </a:extLst>
          </p:cNvPr>
          <p:cNvSpPr/>
          <p:nvPr/>
        </p:nvSpPr>
        <p:spPr>
          <a:xfrm>
            <a:off x="16610914" y="32032645"/>
            <a:ext cx="15367386" cy="1046458"/>
          </a:xfrm>
          <a:prstGeom prst="roundRect">
            <a:avLst>
              <a:gd name="adj" fmla="val 708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50000"/>
              </a:lnSpc>
            </a:pPr>
            <a:r>
              <a:rPr lang="en-US" sz="4000" b="1" dirty="0">
                <a:solidFill>
                  <a:schemeClr val="bg1"/>
                </a:solidFill>
                <a:latin typeface="Arial" panose="020B0604020202020204" pitchFamily="34" charset="0"/>
                <a:ea typeface="Calibri" panose="020F0502020204030204" pitchFamily="34" charset="0"/>
                <a:cs typeface="Arial" panose="020B0604020202020204" pitchFamily="34" charset="0"/>
              </a:rPr>
              <a:t>References</a:t>
            </a:r>
          </a:p>
        </p:txBody>
      </p:sp>
      <p:sp>
        <p:nvSpPr>
          <p:cNvPr id="19" name="Rectangle: Rounded Corners 18">
            <a:extLst>
              <a:ext uri="{FF2B5EF4-FFF2-40B4-BE49-F238E27FC236}">
                <a16:creationId xmlns:a16="http://schemas.microsoft.com/office/drawing/2014/main" id="{01C977AC-1A24-4011-BD7C-8A309B5EA79C}"/>
              </a:ext>
            </a:extLst>
          </p:cNvPr>
          <p:cNvSpPr/>
          <p:nvPr/>
        </p:nvSpPr>
        <p:spPr>
          <a:xfrm>
            <a:off x="16473079" y="37379397"/>
            <a:ext cx="15367386" cy="1046458"/>
          </a:xfrm>
          <a:prstGeom prst="roundRect">
            <a:avLst>
              <a:gd name="adj" fmla="val 708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lnSpc>
                <a:spcPct val="150000"/>
              </a:lnSpc>
            </a:pPr>
            <a:r>
              <a:rPr lang="en-US" sz="4000" b="1" dirty="0">
                <a:solidFill>
                  <a:schemeClr val="bg1"/>
                </a:solidFill>
                <a:latin typeface="Arial" panose="020B0604020202020204" pitchFamily="34" charset="0"/>
                <a:ea typeface="Calibri" panose="020F0502020204030204" pitchFamily="34" charset="0"/>
                <a:cs typeface="Arial" panose="020B0604020202020204" pitchFamily="34" charset="0"/>
              </a:rPr>
              <a:t>Acknowledgement</a:t>
            </a:r>
          </a:p>
        </p:txBody>
      </p:sp>
      <p:sp>
        <p:nvSpPr>
          <p:cNvPr id="5" name="TextBox 4">
            <a:extLst>
              <a:ext uri="{FF2B5EF4-FFF2-40B4-BE49-F238E27FC236}">
                <a16:creationId xmlns:a16="http://schemas.microsoft.com/office/drawing/2014/main" id="{985A407F-52CD-BA7D-A3C9-B69A95816AC1}"/>
              </a:ext>
            </a:extLst>
          </p:cNvPr>
          <p:cNvSpPr txBox="1"/>
          <p:nvPr/>
        </p:nvSpPr>
        <p:spPr>
          <a:xfrm>
            <a:off x="402456" y="6881673"/>
            <a:ext cx="15508135" cy="2677656"/>
          </a:xfrm>
          <a:prstGeom prst="rect">
            <a:avLst/>
          </a:prstGeom>
          <a:noFill/>
        </p:spPr>
        <p:txBody>
          <a:bodyPr wrap="square">
            <a:spAutoFit/>
          </a:bodyPr>
          <a:lstStyle/>
          <a:p>
            <a:r>
              <a:rPr lang="en-US" sz="2800" dirty="0"/>
              <a:t>Robotic endoscopes have transformed minimally invasive medical procedures by offering enhanced maneuverability and visualization capabilities compared to traditional endoscopes. However, operating these devices in complex anatomical environments remains a challenge. Shared control, which combines inputs from both the clinician and the robotic system, has emerged as a promising approach to address this challenge.</a:t>
            </a:r>
          </a:p>
          <a:p>
            <a:endParaRPr lang="en-US" sz="2800" dirty="0"/>
          </a:p>
        </p:txBody>
      </p:sp>
      <p:sp>
        <p:nvSpPr>
          <p:cNvPr id="11" name="TextBox 10">
            <a:extLst>
              <a:ext uri="{FF2B5EF4-FFF2-40B4-BE49-F238E27FC236}">
                <a16:creationId xmlns:a16="http://schemas.microsoft.com/office/drawing/2014/main" id="{3C096022-3678-6C0C-F9D9-8F02B333E86D}"/>
              </a:ext>
            </a:extLst>
          </p:cNvPr>
          <p:cNvSpPr txBox="1"/>
          <p:nvPr/>
        </p:nvSpPr>
        <p:spPr>
          <a:xfrm>
            <a:off x="304872" y="17203151"/>
            <a:ext cx="15474897" cy="2246769"/>
          </a:xfrm>
          <a:prstGeom prst="rect">
            <a:avLst/>
          </a:prstGeom>
          <a:noFill/>
        </p:spPr>
        <p:txBody>
          <a:bodyPr wrap="square">
            <a:spAutoFit/>
          </a:bodyPr>
          <a:lstStyle/>
          <a:p>
            <a:r>
              <a:rPr lang="en-US" sz="2800"/>
              <a:t>The existing literature on path planning for a hyper-redundant robotic endoscope in narrow passages of the human knee has highlighted the inadequacies of sampling-based algorithms. </a:t>
            </a:r>
            <a:r>
              <a:rPr lang="en-US" sz="2800" dirty="0"/>
              <a:t>Previous work demonstrated the limitations of top-down approaches like IK and null space search. This project aims to address these challenges by proposing a bottom-up approach for configuration space solutions, while leveraging the effectiveness of a task space planner based on Rapidly-exploring Random Trees (RRT)</a:t>
            </a:r>
          </a:p>
        </p:txBody>
      </p:sp>
      <p:sp>
        <p:nvSpPr>
          <p:cNvPr id="13" name="TextBox 12">
            <a:extLst>
              <a:ext uri="{FF2B5EF4-FFF2-40B4-BE49-F238E27FC236}">
                <a16:creationId xmlns:a16="http://schemas.microsoft.com/office/drawing/2014/main" id="{D0663BC8-1756-D92D-7693-D5DA12F61070}"/>
              </a:ext>
            </a:extLst>
          </p:cNvPr>
          <p:cNvSpPr txBox="1"/>
          <p:nvPr/>
        </p:nvSpPr>
        <p:spPr>
          <a:xfrm>
            <a:off x="304872" y="26570838"/>
            <a:ext cx="15917760" cy="3108543"/>
          </a:xfrm>
          <a:prstGeom prst="rect">
            <a:avLst/>
          </a:prstGeom>
          <a:noFill/>
        </p:spPr>
        <p:txBody>
          <a:bodyPr wrap="square">
            <a:spAutoFit/>
          </a:bodyPr>
          <a:lstStyle/>
          <a:p>
            <a:r>
              <a:rPr lang="en-US" sz="2800" dirty="0"/>
              <a:t>The proposed solution integrates shared control of robotic endoscopes with advanced path planning algorithms to overcome the limitations of current manual and automated systems. By combining human expertise with machine precision, the system aims to optimize procedural outcomes while minimizing operator workload and potential errors. This hybrid approach allows for real-time collaboration between the operator and the automated system, enabling dynamic adjustments to navigate complex anatomical structures effectively. The proposed solution entails implementing the Rapidly-exploring Random Tree (RRT) algorithm for path planning of the robotic endoscope. </a:t>
            </a:r>
          </a:p>
        </p:txBody>
      </p:sp>
      <p:sp>
        <p:nvSpPr>
          <p:cNvPr id="17" name="TextBox 16">
            <a:extLst>
              <a:ext uri="{FF2B5EF4-FFF2-40B4-BE49-F238E27FC236}">
                <a16:creationId xmlns:a16="http://schemas.microsoft.com/office/drawing/2014/main" id="{369613C9-616B-383D-A73F-3E57822FAF2B}"/>
              </a:ext>
            </a:extLst>
          </p:cNvPr>
          <p:cNvSpPr txBox="1"/>
          <p:nvPr/>
        </p:nvSpPr>
        <p:spPr>
          <a:xfrm>
            <a:off x="17009455" y="5915720"/>
            <a:ext cx="15917760" cy="5970865"/>
          </a:xfrm>
          <a:prstGeom prst="rect">
            <a:avLst/>
          </a:prstGeom>
          <a:noFill/>
        </p:spPr>
        <p:txBody>
          <a:bodyPr wrap="square">
            <a:spAutoFit/>
          </a:bodyPr>
          <a:lstStyle/>
          <a:p>
            <a:pPr algn="l"/>
            <a:r>
              <a:rPr lang="en-US" sz="2800" dirty="0"/>
              <a:t>The Rapidly-exploring Random Tree (RRT) algorithm is a popular method for path planning in robotics,</a:t>
            </a:r>
          </a:p>
          <a:p>
            <a:pPr algn="l"/>
            <a:r>
              <a:rPr lang="en-US" sz="2800" dirty="0"/>
              <a:t> including applications like robotic endoscopes. Here's a simplified explanation of how it works:</a:t>
            </a:r>
          </a:p>
          <a:p>
            <a:pPr algn="l">
              <a:buFont typeface="+mj-lt"/>
              <a:buAutoNum type="arabicPeriod"/>
            </a:pPr>
            <a:r>
              <a:rPr lang="en-US" sz="2800" dirty="0"/>
              <a:t>Initialization: Start with a tree containing only the initial configuration of the robotic endoscope.</a:t>
            </a:r>
          </a:p>
          <a:p>
            <a:pPr algn="l">
              <a:buFont typeface="+mj-lt"/>
              <a:buAutoNum type="arabicPeriod"/>
            </a:pPr>
            <a:r>
              <a:rPr lang="en-US" sz="2800" dirty="0"/>
              <a:t>Expansion: Repeat until a certain condition is met (e.g., a specified number of iterations or until the</a:t>
            </a:r>
          </a:p>
          <a:p>
            <a:pPr algn="l"/>
            <a:r>
              <a:rPr lang="en-US" sz="2800" dirty="0"/>
              <a:t>  goal is reached):</a:t>
            </a:r>
          </a:p>
          <a:p>
            <a:pPr marL="914400" lvl="1" indent="-457200" algn="l">
              <a:buFont typeface="Arial" panose="020B0604020202020204" pitchFamily="34" charset="0"/>
              <a:buChar char="•"/>
            </a:pPr>
            <a:r>
              <a:rPr lang="en-US" sz="2800" dirty="0"/>
              <a:t>Randomly sample a point in the configuration space.</a:t>
            </a:r>
          </a:p>
          <a:p>
            <a:pPr marL="914400" lvl="1" indent="-457200" algn="l">
              <a:buFont typeface="Arial" panose="020B0604020202020204" pitchFamily="34" charset="0"/>
              <a:buChar char="•"/>
            </a:pPr>
            <a:r>
              <a:rPr lang="en-US" sz="2800" dirty="0"/>
              <a:t>Find the nearest node in the existing tree to the sampled point.</a:t>
            </a:r>
          </a:p>
          <a:p>
            <a:pPr marL="914400" lvl="1" indent="-457200" algn="l">
              <a:buFont typeface="Arial" panose="020B0604020202020204" pitchFamily="34" charset="0"/>
              <a:buChar char="•"/>
            </a:pPr>
            <a:r>
              <a:rPr lang="en-US" sz="2800" dirty="0"/>
              <a:t>Generate a new node by taking a step from the nearest node towards the sampled point, ensuring</a:t>
            </a:r>
          </a:p>
          <a:p>
            <a:pPr lvl="1" algn="l"/>
            <a:r>
              <a:rPr lang="en-US" sz="2800" dirty="0"/>
              <a:t>      that it respects the constraints of the robotic endoscope's motion (e.g., avoiding obstacles).</a:t>
            </a:r>
          </a:p>
          <a:p>
            <a:pPr marL="914400" lvl="1" indent="-457200" algn="l">
              <a:buFont typeface="Arial" panose="020B0604020202020204" pitchFamily="34" charset="0"/>
              <a:buChar char="•"/>
            </a:pPr>
            <a:r>
              <a:rPr lang="en-US" sz="2800" dirty="0"/>
              <a:t>If the new node is collision-free, add it to the tree and connect it to its nearest neighbor.</a:t>
            </a:r>
          </a:p>
          <a:p>
            <a:pPr algn="l">
              <a:buFont typeface="+mj-lt"/>
              <a:buAutoNum type="arabicPeriod"/>
            </a:pPr>
            <a:r>
              <a:rPr lang="en-US" sz="2800" dirty="0"/>
              <a:t>Termination: Stop when the goal is reached or a specified number of iterations is reached.</a:t>
            </a:r>
          </a:p>
          <a:p>
            <a:pPr algn="l">
              <a:buFont typeface="+mj-lt"/>
              <a:buAutoNum type="arabicPeriod"/>
            </a:pPr>
            <a:r>
              <a:rPr lang="en-US" sz="2800" dirty="0"/>
              <a:t>Path extraction: Once the algorithm terminates, the path from the initial configuration to the goal configuration can be extracted by backtracking from the goal node to the initial node along the tree edges.</a:t>
            </a:r>
          </a:p>
          <a:p>
            <a:endParaRPr lang="en-US" dirty="0"/>
          </a:p>
        </p:txBody>
      </p:sp>
      <p:sp>
        <p:nvSpPr>
          <p:cNvPr id="4" name="TextBox 3">
            <a:extLst>
              <a:ext uri="{FF2B5EF4-FFF2-40B4-BE49-F238E27FC236}">
                <a16:creationId xmlns:a16="http://schemas.microsoft.com/office/drawing/2014/main" id="{9BC04E72-2377-E268-540F-2E83D2F6F787}"/>
              </a:ext>
            </a:extLst>
          </p:cNvPr>
          <p:cNvSpPr txBox="1"/>
          <p:nvPr/>
        </p:nvSpPr>
        <p:spPr>
          <a:xfrm>
            <a:off x="16799223" y="29648757"/>
            <a:ext cx="15700077" cy="2246769"/>
          </a:xfrm>
          <a:prstGeom prst="rect">
            <a:avLst/>
          </a:prstGeom>
          <a:noFill/>
        </p:spPr>
        <p:txBody>
          <a:bodyPr wrap="square" rtlCol="0">
            <a:spAutoFit/>
          </a:bodyPr>
          <a:lstStyle/>
          <a:p>
            <a:r>
              <a:rPr lang="en-US" sz="2800" dirty="0"/>
              <a:t>In conclusion, this study highlights the critical need for an optimized configuration space planner that strikes a delicate balance between providing instantaneous solutions while ensuring the exploration of collision-free zones. The disparity between the success rates of the task space planner and the configuration space planner underscores the complexity of navigating narrow passages within the human knee. </a:t>
            </a:r>
            <a:endParaRPr lang="en-IN" sz="2800" dirty="0"/>
          </a:p>
        </p:txBody>
      </p:sp>
      <p:sp>
        <p:nvSpPr>
          <p:cNvPr id="10" name="TextBox 9">
            <a:extLst>
              <a:ext uri="{FF2B5EF4-FFF2-40B4-BE49-F238E27FC236}">
                <a16:creationId xmlns:a16="http://schemas.microsoft.com/office/drawing/2014/main" id="{1769A27C-6A46-DCCD-E3E8-ED1290386E86}"/>
              </a:ext>
            </a:extLst>
          </p:cNvPr>
          <p:cNvSpPr txBox="1"/>
          <p:nvPr/>
        </p:nvSpPr>
        <p:spPr>
          <a:xfrm>
            <a:off x="17054081" y="24965507"/>
            <a:ext cx="14831010" cy="3539430"/>
          </a:xfrm>
          <a:prstGeom prst="rect">
            <a:avLst/>
          </a:prstGeom>
          <a:noFill/>
        </p:spPr>
        <p:txBody>
          <a:bodyPr wrap="square" rtlCol="0">
            <a:spAutoFit/>
          </a:bodyPr>
          <a:lstStyle/>
          <a:p>
            <a:pPr algn="l"/>
            <a:r>
              <a:rPr lang="en-US" sz="2800" dirty="0"/>
              <a:t>The results of the project will include comprehensive insights into the performance of the shared control system with integrated path planning capabilities:</a:t>
            </a:r>
          </a:p>
          <a:p>
            <a:pPr algn="l">
              <a:buFont typeface="Arial" panose="020B0604020202020204" pitchFamily="34" charset="0"/>
              <a:buChar char="•"/>
            </a:pPr>
            <a:r>
              <a:rPr lang="en-US" sz="2800" dirty="0"/>
              <a:t>Visualization of the RRT path planning process, providing a clear understanding of how the algorithm explores the configuration space and generates feasible paths.</a:t>
            </a:r>
          </a:p>
          <a:p>
            <a:pPr algn="l"/>
            <a:endParaRPr lang="en-US" sz="2800" dirty="0"/>
          </a:p>
          <a:p>
            <a:pPr algn="l">
              <a:buFont typeface="Arial" panose="020B0604020202020204" pitchFamily="34" charset="0"/>
              <a:buChar char="•"/>
            </a:pPr>
            <a:r>
              <a:rPr lang="en-US" sz="2800" dirty="0"/>
              <a:t>Confirmation messages indicating whether the goal configuration was successfully reached within the specified constraints or if the maximum number of iterations was exceeded.</a:t>
            </a:r>
          </a:p>
          <a:p>
            <a:pPr algn="l"/>
            <a:endParaRPr lang="en-US" sz="2800" dirty="0"/>
          </a:p>
        </p:txBody>
      </p:sp>
      <p:sp>
        <p:nvSpPr>
          <p:cNvPr id="12" name="TextBox 11">
            <a:extLst>
              <a:ext uri="{FF2B5EF4-FFF2-40B4-BE49-F238E27FC236}">
                <a16:creationId xmlns:a16="http://schemas.microsoft.com/office/drawing/2014/main" id="{E40FE43F-0426-527B-3F20-0F1B2A247B62}"/>
              </a:ext>
            </a:extLst>
          </p:cNvPr>
          <p:cNvSpPr txBox="1"/>
          <p:nvPr/>
        </p:nvSpPr>
        <p:spPr>
          <a:xfrm>
            <a:off x="16799223" y="38623161"/>
            <a:ext cx="13393270" cy="1815882"/>
          </a:xfrm>
          <a:prstGeom prst="rect">
            <a:avLst/>
          </a:prstGeom>
          <a:noFill/>
        </p:spPr>
        <p:txBody>
          <a:bodyPr wrap="square" rtlCol="0">
            <a:spAutoFit/>
          </a:bodyPr>
          <a:lstStyle/>
          <a:p>
            <a:r>
              <a:rPr lang="en-US" sz="2800" dirty="0"/>
              <a:t>We would like to express our sincere gratitude to all individuals and organizations who contributed to the success of this project. Special thanks to Professor S. </a:t>
            </a:r>
            <a:r>
              <a:rPr lang="en-US" sz="2800" dirty="0" err="1"/>
              <a:t>Kanagaraj</a:t>
            </a:r>
            <a:r>
              <a:rPr lang="en-US" sz="2800" dirty="0"/>
              <a:t>, whose  expertise and support were invaluable throughout the development and implementation of the hearing and speech assistive devices.</a:t>
            </a:r>
            <a:endParaRPr lang="en-IN" sz="2800" dirty="0"/>
          </a:p>
        </p:txBody>
      </p:sp>
      <p:sp>
        <p:nvSpPr>
          <p:cNvPr id="15" name="TextBox 14">
            <a:extLst>
              <a:ext uri="{FF2B5EF4-FFF2-40B4-BE49-F238E27FC236}">
                <a16:creationId xmlns:a16="http://schemas.microsoft.com/office/drawing/2014/main" id="{34EC5495-FBE8-E76C-67E5-46EEB02D4628}"/>
              </a:ext>
            </a:extLst>
          </p:cNvPr>
          <p:cNvSpPr txBox="1"/>
          <p:nvPr/>
        </p:nvSpPr>
        <p:spPr>
          <a:xfrm>
            <a:off x="16686630" y="33211773"/>
            <a:ext cx="15215955" cy="3970318"/>
          </a:xfrm>
          <a:prstGeom prst="rect">
            <a:avLst/>
          </a:prstGeom>
          <a:noFill/>
        </p:spPr>
        <p:txBody>
          <a:bodyPr wrap="square" rtlCol="0">
            <a:spAutoFit/>
          </a:bodyPr>
          <a:lstStyle/>
          <a:p>
            <a:pPr marL="514350" indent="-514350">
              <a:buFont typeface="+mj-lt"/>
              <a:buAutoNum type="arabicPeriod"/>
            </a:pPr>
            <a:r>
              <a:rPr lang="en-IN" sz="2800" dirty="0"/>
              <a:t>He, Yucheng, et al. "Endoscopic path planning in robot-assisted endoscopic nasal surgery." IEEE Access 8 (2020): 17039-17048.</a:t>
            </a:r>
          </a:p>
          <a:p>
            <a:pPr marL="514350" indent="-514350">
              <a:buFont typeface="+mj-lt"/>
              <a:buAutoNum type="arabicPeriod"/>
            </a:pPr>
            <a:r>
              <a:rPr lang="en-IN" sz="2800" dirty="0" err="1"/>
              <a:t>Rilk</a:t>
            </a:r>
            <a:r>
              <a:rPr lang="en-IN" sz="2800" dirty="0"/>
              <a:t>, M., Wahl, F.M., Eichhorn, K.W.G., Wagner, I., </a:t>
            </a:r>
            <a:r>
              <a:rPr lang="en-IN" sz="2800" dirty="0" err="1"/>
              <a:t>Bootz</a:t>
            </a:r>
            <a:r>
              <a:rPr lang="en-IN" sz="2800" dirty="0"/>
              <a:t>, F. (2009). Path Planning for Robot-Guided Endoscopes in Deformable Environments. In: </a:t>
            </a:r>
            <a:r>
              <a:rPr lang="en-IN" sz="2800" dirty="0" err="1"/>
              <a:t>Kröger</a:t>
            </a:r>
            <a:r>
              <a:rPr lang="en-IN" sz="2800" dirty="0"/>
              <a:t>, T., Wahl, F.M. (eds) Advances in Robotics Research. Springer, Berlin, Heidelberg. </a:t>
            </a:r>
            <a:r>
              <a:rPr lang="en-IN" sz="2800" dirty="0">
                <a:hlinkClick r:id="rId5"/>
              </a:rPr>
              <a:t>https://doi.org/10.1007/978-3-642-01213-6_24</a:t>
            </a:r>
            <a:endParaRPr lang="en-IN" sz="2800" dirty="0"/>
          </a:p>
          <a:p>
            <a:pPr marL="514350" indent="-514350">
              <a:buFont typeface="+mj-lt"/>
              <a:buAutoNum type="arabicPeriod"/>
            </a:pPr>
            <a:r>
              <a:rPr lang="en-US" sz="2800" dirty="0"/>
              <a:t>Ruiter, J. G., et al. "Robotic control of a traditional flexible endoscope for therapy." Journal of robotic surgery 7 (2013): 227-234.</a:t>
            </a:r>
            <a:endParaRPr lang="en-IN" sz="2800" dirty="0"/>
          </a:p>
          <a:p>
            <a:pPr marL="514350" indent="-514350">
              <a:buFont typeface="+mj-lt"/>
              <a:buAutoNum type="arabicPeriod"/>
            </a:pPr>
            <a:r>
              <a:rPr lang="en-US" sz="2800" dirty="0"/>
              <a:t>Xiong, L., Chng, C. B., Chui, C. K., Yu, P., &amp; Li, Y. (2017). Shared control of a medical robot with haptic guidance. International journal of computer assisted radiology and surgery, 12, 137-147</a:t>
            </a:r>
            <a:r>
              <a:rPr lang="en-US" sz="2800" b="0" i="0" dirty="0">
                <a:solidFill>
                  <a:srgbClr val="222222"/>
                </a:solidFill>
                <a:effectLst/>
                <a:highlight>
                  <a:srgbClr val="FFFFFF"/>
                </a:highlight>
                <a:latin typeface="Arial" panose="020B0604020202020204" pitchFamily="34" charset="0"/>
              </a:rPr>
              <a:t>.</a:t>
            </a:r>
            <a:endParaRPr lang="en-IN" sz="2800" dirty="0"/>
          </a:p>
        </p:txBody>
      </p:sp>
      <p:pic>
        <p:nvPicPr>
          <p:cNvPr id="18" name="Picture 17">
            <a:extLst>
              <a:ext uri="{FF2B5EF4-FFF2-40B4-BE49-F238E27FC236}">
                <a16:creationId xmlns:a16="http://schemas.microsoft.com/office/drawing/2014/main" id="{436E2033-CAAF-3128-0693-6EE98DCA0C2F}"/>
              </a:ext>
            </a:extLst>
          </p:cNvPr>
          <p:cNvPicPr>
            <a:picLocks noChangeAspect="1"/>
          </p:cNvPicPr>
          <p:nvPr/>
        </p:nvPicPr>
        <p:blipFill>
          <a:blip r:embed="rId6"/>
          <a:stretch>
            <a:fillRect/>
          </a:stretch>
        </p:blipFill>
        <p:spPr>
          <a:xfrm>
            <a:off x="3687555" y="19449920"/>
            <a:ext cx="8057627" cy="4940673"/>
          </a:xfrm>
          <a:prstGeom prst="rect">
            <a:avLst/>
          </a:prstGeom>
        </p:spPr>
      </p:pic>
      <p:pic>
        <p:nvPicPr>
          <p:cNvPr id="3" name="Picture 2">
            <a:extLst>
              <a:ext uri="{FF2B5EF4-FFF2-40B4-BE49-F238E27FC236}">
                <a16:creationId xmlns:a16="http://schemas.microsoft.com/office/drawing/2014/main" id="{9161A90D-C5A9-0213-AC93-399BE819BD4C}"/>
              </a:ext>
            </a:extLst>
          </p:cNvPr>
          <p:cNvPicPr>
            <a:picLocks noChangeAspect="1"/>
          </p:cNvPicPr>
          <p:nvPr/>
        </p:nvPicPr>
        <p:blipFill>
          <a:blip r:embed="rId7"/>
          <a:stretch>
            <a:fillRect/>
          </a:stretch>
        </p:blipFill>
        <p:spPr>
          <a:xfrm>
            <a:off x="20410485" y="17048063"/>
            <a:ext cx="7492574" cy="6573823"/>
          </a:xfrm>
          <a:prstGeom prst="rect">
            <a:avLst/>
          </a:prstGeom>
        </p:spPr>
      </p:pic>
      <p:pic>
        <p:nvPicPr>
          <p:cNvPr id="14" name="Picture 13">
            <a:extLst>
              <a:ext uri="{FF2B5EF4-FFF2-40B4-BE49-F238E27FC236}">
                <a16:creationId xmlns:a16="http://schemas.microsoft.com/office/drawing/2014/main" id="{49CAE156-62D2-DDE8-6F0E-A2891E785AF0}"/>
              </a:ext>
            </a:extLst>
          </p:cNvPr>
          <p:cNvPicPr>
            <a:picLocks noChangeAspect="1"/>
          </p:cNvPicPr>
          <p:nvPr/>
        </p:nvPicPr>
        <p:blipFill>
          <a:blip r:embed="rId8"/>
          <a:stretch>
            <a:fillRect/>
          </a:stretch>
        </p:blipFill>
        <p:spPr>
          <a:xfrm>
            <a:off x="9267187" y="9110796"/>
            <a:ext cx="5396585" cy="6748672"/>
          </a:xfrm>
          <a:prstGeom prst="rect">
            <a:avLst/>
          </a:prstGeom>
        </p:spPr>
      </p:pic>
      <p:pic>
        <p:nvPicPr>
          <p:cNvPr id="20" name="Picture 19">
            <a:extLst>
              <a:ext uri="{FF2B5EF4-FFF2-40B4-BE49-F238E27FC236}">
                <a16:creationId xmlns:a16="http://schemas.microsoft.com/office/drawing/2014/main" id="{4EB57B4B-B702-B821-9533-846D0D0C7335}"/>
              </a:ext>
            </a:extLst>
          </p:cNvPr>
          <p:cNvPicPr>
            <a:picLocks noChangeAspect="1"/>
          </p:cNvPicPr>
          <p:nvPr/>
        </p:nvPicPr>
        <p:blipFill>
          <a:blip r:embed="rId9"/>
          <a:stretch>
            <a:fillRect/>
          </a:stretch>
        </p:blipFill>
        <p:spPr>
          <a:xfrm>
            <a:off x="19642431" y="11947427"/>
            <a:ext cx="9028681" cy="4254895"/>
          </a:xfrm>
          <a:prstGeom prst="rect">
            <a:avLst/>
          </a:prstGeom>
        </p:spPr>
      </p:pic>
      <p:pic>
        <p:nvPicPr>
          <p:cNvPr id="1026" name="Picture 2" descr="Flowchart of the T-RRT algorithm">
            <a:extLst>
              <a:ext uri="{FF2B5EF4-FFF2-40B4-BE49-F238E27FC236}">
                <a16:creationId xmlns:a16="http://schemas.microsoft.com/office/drawing/2014/main" id="{5E8ED5B1-5A55-0BC9-ED3D-469FC52D6CA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6484" y="32141399"/>
            <a:ext cx="8457345" cy="1047599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2145BE7-2C38-FF78-960E-93A22EC5839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78602" y="10082233"/>
            <a:ext cx="7553111" cy="497564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8E2A0A3E-0350-5346-6294-7F641B59EFD7}"/>
              </a:ext>
            </a:extLst>
          </p:cNvPr>
          <p:cNvPicPr>
            <a:picLocks noChangeAspect="1"/>
          </p:cNvPicPr>
          <p:nvPr/>
        </p:nvPicPr>
        <p:blipFill>
          <a:blip r:embed="rId12"/>
          <a:stretch>
            <a:fillRect/>
          </a:stretch>
        </p:blipFill>
        <p:spPr>
          <a:xfrm>
            <a:off x="9894209" y="33796252"/>
            <a:ext cx="5906324" cy="5734850"/>
          </a:xfrm>
          <a:prstGeom prst="rect">
            <a:avLst/>
          </a:prstGeom>
        </p:spPr>
      </p:pic>
    </p:spTree>
    <p:extLst>
      <p:ext uri="{BB962C8B-B14F-4D97-AF65-F5344CB8AC3E}">
        <p14:creationId xmlns:p14="http://schemas.microsoft.com/office/powerpoint/2010/main" val="39876174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6DE4740FBA514B9350F280D0A5F3F0" ma:contentTypeVersion="4" ma:contentTypeDescription="Create a new document." ma:contentTypeScope="" ma:versionID="2a386af45bba54443e8e3484661ddf52">
  <xsd:schema xmlns:xsd="http://www.w3.org/2001/XMLSchema" xmlns:xs="http://www.w3.org/2001/XMLSchema" xmlns:p="http://schemas.microsoft.com/office/2006/metadata/properties" xmlns:ns2="9e6e73de-c080-4528-9fc4-cd20a517ee84" targetNamespace="http://schemas.microsoft.com/office/2006/metadata/properties" ma:root="true" ma:fieldsID="45ca9a97e3e8b4423570692f056d79d5" ns2:_="">
    <xsd:import namespace="9e6e73de-c080-4528-9fc4-cd20a517ee8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6e73de-c080-4528-9fc4-cd20a517ee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E84E7A-A52B-49E8-B764-218B86595B65}">
  <ds:schemaRefs>
    <ds:schemaRef ds:uri="9e6e73de-c080-4528-9fc4-cd20a517ee8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CDDE5B5-8978-421D-A91E-383C162C6F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20</TotalTime>
  <Words>848</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Jinesh Machale</dc:creator>
  <cp:lastModifiedBy>Ashlesha Ramteke</cp:lastModifiedBy>
  <cp:revision>3</cp:revision>
  <dcterms:created xsi:type="dcterms:W3CDTF">2018-02-20T18:12:41Z</dcterms:created>
  <dcterms:modified xsi:type="dcterms:W3CDTF">2024-05-09T06:56:22Z</dcterms:modified>
</cp:coreProperties>
</file>