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0" r:id="rId3"/>
    <p:sldId id="263" r:id="rId4"/>
    <p:sldId id="275" r:id="rId5"/>
    <p:sldId id="276" r:id="rId6"/>
    <p:sldId id="277" r:id="rId7"/>
    <p:sldId id="278" r:id="rId8"/>
    <p:sldId id="279" r:id="rId9"/>
    <p:sldId id="280" r:id="rId10"/>
  </p:sldIdLst>
  <p:sldSz cx="9144000" cy="5143500" type="screen16x9"/>
  <p:notesSz cx="6858000" cy="9144000"/>
  <p:embeddedFontLst>
    <p:embeddedFont>
      <p:font typeface="Archivo" panose="020B0604020202020204" charset="0"/>
      <p:regular r:id="rId12"/>
      <p:bold r:id="rId13"/>
      <p:italic r:id="rId14"/>
      <p:boldItalic r:id="rId15"/>
    </p:embeddedFont>
    <p:embeddedFont>
      <p:font typeface="Michroma" panose="020B0604020202020204" charset="0"/>
      <p:regular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A64ACA-D05E-41B8-93A7-9A207D0D597E}">
  <a:tblStyle styleId="{55A64ACA-D05E-41B8-93A7-9A207D0D59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047170-C1C3-4696-A4CA-A2C7965F40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05351D9-2D9F-4171-90E0-6A2942AC03E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630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08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80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69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814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70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5375" y="-451500"/>
            <a:ext cx="9004555" cy="5949224"/>
            <a:chOff x="-285375" y="-451500"/>
            <a:chExt cx="9004555" cy="5949224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68185" y="26214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83930" y="-451500"/>
              <a:ext cx="1235250" cy="123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85375" y="4061637"/>
              <a:ext cx="1436055" cy="14360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3;p2"/>
          <p:cNvGrpSpPr/>
          <p:nvPr/>
        </p:nvGrpSpPr>
        <p:grpSpPr>
          <a:xfrm>
            <a:off x="-205542" y="-200399"/>
            <a:ext cx="1710633" cy="5072261"/>
            <a:chOff x="-205542" y="-200399"/>
            <a:chExt cx="1710633" cy="5072261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205542" y="-200399"/>
              <a:ext cx="920630" cy="920641"/>
              <a:chOff x="1351185" y="2656117"/>
              <a:chExt cx="821257" cy="821268"/>
            </a:xfrm>
          </p:grpSpPr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6;p2"/>
              <p:cNvSpPr/>
              <p:nvPr/>
            </p:nvSpPr>
            <p:spPr>
              <a:xfrm>
                <a:off x="1391231" y="2696191"/>
                <a:ext cx="741000" cy="74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629302" y="3996063"/>
              <a:ext cx="875789" cy="875800"/>
              <a:chOff x="1351185" y="2656117"/>
              <a:chExt cx="821257" cy="821268"/>
            </a:xfrm>
          </p:grpSpPr>
          <p:pic>
            <p:nvPicPr>
              <p:cNvPr id="18" name="Google Shape;1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Google Shape;19;p2"/>
              <p:cNvSpPr/>
              <p:nvPr/>
            </p:nvSpPr>
            <p:spPr>
              <a:xfrm>
                <a:off x="1386442" y="2691387"/>
                <a:ext cx="750600" cy="75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0" name="Google Shape;20;p2"/>
          <p:cNvSpPr txBox="1">
            <a:spLocks noGrp="1"/>
          </p:cNvSpPr>
          <p:nvPr>
            <p:ph type="ctrTitle"/>
          </p:nvPr>
        </p:nvSpPr>
        <p:spPr>
          <a:xfrm>
            <a:off x="715100" y="863575"/>
            <a:ext cx="4410000" cy="213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715100" y="3001375"/>
            <a:ext cx="44100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l="3401" t="3401" r="3410" b="3410"/>
          <a:stretch/>
        </p:blipFill>
        <p:spPr>
          <a:xfrm>
            <a:off x="7992054" y="4172325"/>
            <a:ext cx="1729200" cy="17292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" name="Google Shape;24;p3"/>
          <p:cNvGrpSpPr/>
          <p:nvPr/>
        </p:nvGrpSpPr>
        <p:grpSpPr>
          <a:xfrm>
            <a:off x="-851501" y="234538"/>
            <a:ext cx="9392120" cy="4647452"/>
            <a:chOff x="-851501" y="234538"/>
            <a:chExt cx="9392120" cy="4647452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-851501" y="234538"/>
              <a:ext cx="1701302" cy="1701302"/>
              <a:chOff x="6919815" y="2656128"/>
              <a:chExt cx="873000" cy="873000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l="2794" t="2794" r="2803" b="2803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7" name="Google Shape;27;p3"/>
              <p:cNvSpPr/>
              <p:nvPr/>
            </p:nvSpPr>
            <p:spPr>
              <a:xfrm>
                <a:off x="6934350" y="2667487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>
              <a:off x="7622136" y="3963506"/>
              <a:ext cx="918483" cy="918483"/>
              <a:chOff x="3451421" y="3574675"/>
              <a:chExt cx="873000" cy="873000"/>
            </a:xfrm>
          </p:grpSpPr>
          <p:pic>
            <p:nvPicPr>
              <p:cNvPr id="29" name="Google Shape;29;p3"/>
              <p:cNvPicPr preferRelativeResize="0"/>
              <p:nvPr/>
            </p:nvPicPr>
            <p:blipFill rotWithShape="1">
              <a:blip r:embed="rId2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30;p3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4572050" y="2229450"/>
            <a:ext cx="3856800" cy="14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 hasCustomPrompt="1"/>
          </p:nvPr>
        </p:nvSpPr>
        <p:spPr>
          <a:xfrm>
            <a:off x="6956376" y="1453350"/>
            <a:ext cx="1472400" cy="7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2" name="Google Shape;82;p8"/>
          <p:cNvGrpSpPr/>
          <p:nvPr/>
        </p:nvGrpSpPr>
        <p:grpSpPr>
          <a:xfrm>
            <a:off x="-543852" y="-189596"/>
            <a:ext cx="1449163" cy="1449180"/>
            <a:chOff x="4819589" y="3574675"/>
            <a:chExt cx="872990" cy="873000"/>
          </a:xfrm>
        </p:grpSpPr>
        <p:pic>
          <p:nvPicPr>
            <p:cNvPr id="83" name="Google Shape;8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8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8625" y="825600"/>
            <a:ext cx="1580200" cy="15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300" y="3989300"/>
            <a:ext cx="980925" cy="9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0" name="Google Shape;90;p9"/>
          <p:cNvGrpSpPr/>
          <p:nvPr/>
        </p:nvGrpSpPr>
        <p:grpSpPr>
          <a:xfrm>
            <a:off x="-651212" y="-201934"/>
            <a:ext cx="10917193" cy="6170509"/>
            <a:chOff x="-651212" y="-201934"/>
            <a:chExt cx="10917193" cy="6170509"/>
          </a:xfrm>
        </p:grpSpPr>
        <p:pic>
          <p:nvPicPr>
            <p:cNvPr id="91" name="Google Shape;91;p9"/>
            <p:cNvPicPr preferRelativeResize="0"/>
            <p:nvPr/>
          </p:nvPicPr>
          <p:blipFill rotWithShape="1">
            <a:blip r:embed="rId2">
              <a:alphaModFix/>
            </a:blip>
            <a:srcRect l="3401" t="3401" r="3410" b="3410"/>
            <a:stretch/>
          </p:blipFill>
          <p:spPr>
            <a:xfrm>
              <a:off x="170874" y="3916575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92" name="Google Shape;9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1212" y="2758600"/>
              <a:ext cx="1945575" cy="194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4831" y="-201934"/>
              <a:ext cx="2161150" cy="216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9"/>
          <p:cNvGrpSpPr/>
          <p:nvPr/>
        </p:nvGrpSpPr>
        <p:grpSpPr>
          <a:xfrm>
            <a:off x="945073" y="3227667"/>
            <a:ext cx="1449163" cy="1449180"/>
            <a:chOff x="4819589" y="3574675"/>
            <a:chExt cx="872990" cy="873000"/>
          </a:xfrm>
        </p:grpSpPr>
        <p:pic>
          <p:nvPicPr>
            <p:cNvPr id="95" name="Google Shape;95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9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720000" y="4149450"/>
            <a:ext cx="7704000" cy="459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-379926" y="-812514"/>
            <a:ext cx="9891425" cy="6053287"/>
            <a:chOff x="-379926" y="-812514"/>
            <a:chExt cx="9891425" cy="6053287"/>
          </a:xfrm>
        </p:grpSpPr>
        <p:pic>
          <p:nvPicPr>
            <p:cNvPr id="223" name="Google Shape;223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79926" y="104275"/>
              <a:ext cx="1000825" cy="10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25675" y="-812514"/>
              <a:ext cx="1485825" cy="148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45967" y="4702496"/>
              <a:ext cx="538265" cy="5382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20"/>
          <p:cNvGrpSpPr/>
          <p:nvPr/>
        </p:nvGrpSpPr>
        <p:grpSpPr>
          <a:xfrm>
            <a:off x="6" y="-774847"/>
            <a:ext cx="9555452" cy="2095146"/>
            <a:chOff x="6" y="-774847"/>
            <a:chExt cx="9555452" cy="2095146"/>
          </a:xfrm>
        </p:grpSpPr>
        <p:grpSp>
          <p:nvGrpSpPr>
            <p:cNvPr id="227" name="Google Shape;227;p20"/>
            <p:cNvGrpSpPr/>
            <p:nvPr/>
          </p:nvGrpSpPr>
          <p:grpSpPr>
            <a:xfrm>
              <a:off x="6" y="-774847"/>
              <a:ext cx="1309824" cy="1309840"/>
              <a:chOff x="1351185" y="2656117"/>
              <a:chExt cx="821257" cy="821268"/>
            </a:xfrm>
          </p:grpSpPr>
          <p:pic>
            <p:nvPicPr>
              <p:cNvPr id="228" name="Google Shape;228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" name="Google Shape;229;p20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30" name="Google Shape;230;p20"/>
            <p:cNvGrpSpPr/>
            <p:nvPr/>
          </p:nvGrpSpPr>
          <p:grpSpPr>
            <a:xfrm>
              <a:off x="8680102" y="445029"/>
              <a:ext cx="875357" cy="875270"/>
              <a:chOff x="3451421" y="3574675"/>
              <a:chExt cx="873000" cy="873000"/>
            </a:xfrm>
          </p:grpSpPr>
          <p:pic>
            <p:nvPicPr>
              <p:cNvPr id="231" name="Google Shape;231;p20"/>
              <p:cNvPicPr preferRelativeResize="0"/>
              <p:nvPr/>
            </p:nvPicPr>
            <p:blipFill rotWithShape="1">
              <a:blip r:embed="rId5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20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33" name="Google Shape;23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20"/>
          <p:cNvSpPr txBox="1">
            <a:spLocks noGrp="1"/>
          </p:cNvSpPr>
          <p:nvPr>
            <p:ph type="subTitle" idx="1"/>
          </p:nvPr>
        </p:nvSpPr>
        <p:spPr>
          <a:xfrm>
            <a:off x="1388050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subTitle" idx="2"/>
          </p:nvPr>
        </p:nvSpPr>
        <p:spPr>
          <a:xfrm>
            <a:off x="1388050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3"/>
          </p:nvPr>
        </p:nvSpPr>
        <p:spPr>
          <a:xfrm>
            <a:off x="5237575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4"/>
          </p:nvPr>
        </p:nvSpPr>
        <p:spPr>
          <a:xfrm>
            <a:off x="1388050" y="3505050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5"/>
          </p:nvPr>
        </p:nvSpPr>
        <p:spPr>
          <a:xfrm>
            <a:off x="5237576" y="3505051"/>
            <a:ext cx="2967000" cy="9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6"/>
          </p:nvPr>
        </p:nvSpPr>
        <p:spPr>
          <a:xfrm>
            <a:off x="1388050" y="297915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7"/>
          </p:nvPr>
        </p:nvSpPr>
        <p:spPr>
          <a:xfrm>
            <a:off x="5237575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8"/>
          </p:nvPr>
        </p:nvSpPr>
        <p:spPr>
          <a:xfrm>
            <a:off x="5237575" y="297916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3"/>
          <p:cNvGrpSpPr/>
          <p:nvPr/>
        </p:nvGrpSpPr>
        <p:grpSpPr>
          <a:xfrm>
            <a:off x="589200" y="-590351"/>
            <a:ext cx="1560389" cy="6480282"/>
            <a:chOff x="589200" y="-590351"/>
            <a:chExt cx="1560389" cy="6480282"/>
          </a:xfrm>
        </p:grpSpPr>
        <p:grpSp>
          <p:nvGrpSpPr>
            <p:cNvPr id="293" name="Google Shape;293;p23"/>
            <p:cNvGrpSpPr/>
            <p:nvPr/>
          </p:nvGrpSpPr>
          <p:grpSpPr>
            <a:xfrm>
              <a:off x="589200" y="-590351"/>
              <a:ext cx="1560389" cy="1560408"/>
              <a:chOff x="1351185" y="2656117"/>
              <a:chExt cx="821257" cy="821268"/>
            </a:xfrm>
          </p:grpSpPr>
          <p:pic>
            <p:nvPicPr>
              <p:cNvPr id="294" name="Google Shape;294;p2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" name="Google Shape;295;p23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96" name="Google Shape;296;p23"/>
            <p:cNvGrpSpPr/>
            <p:nvPr/>
          </p:nvGrpSpPr>
          <p:grpSpPr>
            <a:xfrm>
              <a:off x="865884" y="4885545"/>
              <a:ext cx="1004375" cy="1004387"/>
              <a:chOff x="7555905" y="3574675"/>
              <a:chExt cx="872990" cy="873000"/>
            </a:xfrm>
          </p:grpSpPr>
          <p:pic>
            <p:nvPicPr>
              <p:cNvPr id="297" name="Google Shape;29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559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" name="Google Shape;298;p23"/>
              <p:cNvSpPr/>
              <p:nvPr/>
            </p:nvSpPr>
            <p:spPr>
              <a:xfrm>
                <a:off x="7577525" y="3596300"/>
                <a:ext cx="830100" cy="83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99" name="Google Shape;299;p23"/>
          <p:cNvGrpSpPr/>
          <p:nvPr/>
        </p:nvGrpSpPr>
        <p:grpSpPr>
          <a:xfrm>
            <a:off x="-859609" y="-1141088"/>
            <a:ext cx="10434934" cy="7031088"/>
            <a:chOff x="-859609" y="-1141088"/>
            <a:chExt cx="10434934" cy="7031088"/>
          </a:xfrm>
        </p:grpSpPr>
        <p:pic>
          <p:nvPicPr>
            <p:cNvPr id="300" name="Google Shape;30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4472" y="341069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5690" y="-5903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3"/>
            <p:cNvPicPr preferRelativeResize="0"/>
            <p:nvPr/>
          </p:nvPicPr>
          <p:blipFill rotWithShape="1">
            <a:blip r:embed="rId5">
              <a:alphaModFix/>
            </a:blip>
            <a:srcRect l="3401" t="3401" r="3410" b="3410"/>
            <a:stretch/>
          </p:blipFill>
          <p:spPr>
            <a:xfrm>
              <a:off x="7540124" y="3854800"/>
              <a:ext cx="2035200" cy="20352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3" name="Google Shape;303;p23"/>
            <p:cNvPicPr preferRelativeResize="0"/>
            <p:nvPr/>
          </p:nvPicPr>
          <p:blipFill rotWithShape="1">
            <a:blip r:embed="rId6">
              <a:alphaModFix/>
            </a:blip>
            <a:srcRect l="2606" t="2606" r="2606" b="2606"/>
            <a:stretch/>
          </p:blipFill>
          <p:spPr>
            <a:xfrm>
              <a:off x="6741033" y="-1141088"/>
              <a:ext cx="1734300" cy="17343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4" name="Google Shape;304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859609" y="198325"/>
              <a:ext cx="2520075" cy="252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23"/>
          <p:cNvGrpSpPr/>
          <p:nvPr/>
        </p:nvGrpSpPr>
        <p:grpSpPr>
          <a:xfrm>
            <a:off x="160296" y="198319"/>
            <a:ext cx="9335330" cy="3812349"/>
            <a:chOff x="160296" y="198319"/>
            <a:chExt cx="9335330" cy="3812349"/>
          </a:xfrm>
        </p:grpSpPr>
        <p:grpSp>
          <p:nvGrpSpPr>
            <p:cNvPr id="306" name="Google Shape;306;p23"/>
            <p:cNvGrpSpPr/>
            <p:nvPr/>
          </p:nvGrpSpPr>
          <p:grpSpPr>
            <a:xfrm>
              <a:off x="8393114" y="2908156"/>
              <a:ext cx="1102512" cy="1102512"/>
              <a:chOff x="6919815" y="2656128"/>
              <a:chExt cx="873000" cy="873000"/>
            </a:xfrm>
          </p:grpSpPr>
          <p:pic>
            <p:nvPicPr>
              <p:cNvPr id="307" name="Google Shape;307;p23"/>
              <p:cNvPicPr preferRelativeResize="0"/>
              <p:nvPr/>
            </p:nvPicPr>
            <p:blipFill rotWithShape="1">
              <a:blip r:embed="rId8">
                <a:alphaModFix/>
              </a:blip>
              <a:srcRect l="2794" t="2794" r="2803" b="2803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8" name="Google Shape;308;p23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>
              <a:off x="7877647" y="198319"/>
              <a:ext cx="1102499" cy="1102512"/>
              <a:chOff x="6187747" y="3574675"/>
              <a:chExt cx="872990" cy="873000"/>
            </a:xfrm>
          </p:grpSpPr>
          <p:pic>
            <p:nvPicPr>
              <p:cNvPr id="310" name="Google Shape;310;p2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187747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" name="Google Shape;311;p23"/>
              <p:cNvSpPr/>
              <p:nvPr/>
            </p:nvSpPr>
            <p:spPr>
              <a:xfrm>
                <a:off x="6216900" y="3603838"/>
                <a:ext cx="814800" cy="814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12" name="Google Shape;312;p23"/>
            <p:cNvGrpSpPr/>
            <p:nvPr/>
          </p:nvGrpSpPr>
          <p:grpSpPr>
            <a:xfrm>
              <a:off x="160296" y="2026607"/>
              <a:ext cx="1580199" cy="1580130"/>
              <a:chOff x="715105" y="3574675"/>
              <a:chExt cx="872990" cy="873000"/>
            </a:xfrm>
          </p:grpSpPr>
          <p:pic>
            <p:nvPicPr>
              <p:cNvPr id="313" name="Google Shape;313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151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" name="Google Shape;314;p23"/>
              <p:cNvSpPr/>
              <p:nvPr/>
            </p:nvSpPr>
            <p:spPr>
              <a:xfrm>
                <a:off x="740924" y="36005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4"/>
          <p:cNvGrpSpPr/>
          <p:nvPr/>
        </p:nvGrpSpPr>
        <p:grpSpPr>
          <a:xfrm>
            <a:off x="-296985" y="242847"/>
            <a:ext cx="10483711" cy="5110028"/>
            <a:chOff x="-296985" y="242847"/>
            <a:chExt cx="10483711" cy="5110028"/>
          </a:xfrm>
        </p:grpSpPr>
        <p:pic>
          <p:nvPicPr>
            <p:cNvPr id="317" name="Google Shape;317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72215" y="728916"/>
              <a:ext cx="87300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438" y="4316500"/>
              <a:ext cx="1036375" cy="103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451" y="728923"/>
              <a:ext cx="733025" cy="73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96985" y="1754216"/>
              <a:ext cx="2024150" cy="202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00074" y="242847"/>
              <a:ext cx="644750" cy="64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46875" y="2011438"/>
              <a:ext cx="2639850" cy="263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24"/>
          <p:cNvGrpSpPr/>
          <p:nvPr/>
        </p:nvGrpSpPr>
        <p:grpSpPr>
          <a:xfrm>
            <a:off x="434597" y="-624051"/>
            <a:ext cx="8724353" cy="6440702"/>
            <a:chOff x="434597" y="-624051"/>
            <a:chExt cx="8724353" cy="6440702"/>
          </a:xfrm>
        </p:grpSpPr>
        <p:grpSp>
          <p:nvGrpSpPr>
            <p:cNvPr id="324" name="Google Shape;324;p24"/>
            <p:cNvGrpSpPr/>
            <p:nvPr/>
          </p:nvGrpSpPr>
          <p:grpSpPr>
            <a:xfrm>
              <a:off x="434597" y="-624038"/>
              <a:ext cx="1102512" cy="1102512"/>
              <a:chOff x="2704540" y="2630250"/>
              <a:chExt cx="873000" cy="873000"/>
            </a:xfrm>
          </p:grpSpPr>
          <p:pic>
            <p:nvPicPr>
              <p:cNvPr id="325" name="Google Shape;325;p24"/>
              <p:cNvPicPr preferRelativeResize="0"/>
              <p:nvPr/>
            </p:nvPicPr>
            <p:blipFill rotWithShape="1">
              <a:blip r:embed="rId8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26" name="Google Shape;326;p24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27" name="Google Shape;327;p24"/>
            <p:cNvGrpSpPr/>
            <p:nvPr/>
          </p:nvGrpSpPr>
          <p:grpSpPr>
            <a:xfrm>
              <a:off x="7731369" y="1055512"/>
              <a:ext cx="1102499" cy="1102512"/>
              <a:chOff x="4109629" y="2630250"/>
              <a:chExt cx="872990" cy="873000"/>
            </a:xfrm>
          </p:grpSpPr>
          <p:pic>
            <p:nvPicPr>
              <p:cNvPr id="328" name="Google Shape;328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9" name="Google Shape;329;p24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0" name="Google Shape;330;p24"/>
            <p:cNvGrpSpPr/>
            <p:nvPr/>
          </p:nvGrpSpPr>
          <p:grpSpPr>
            <a:xfrm>
              <a:off x="7844760" y="4714139"/>
              <a:ext cx="1102512" cy="1102512"/>
              <a:chOff x="5514717" y="2630250"/>
              <a:chExt cx="873000" cy="873000"/>
            </a:xfrm>
          </p:grpSpPr>
          <p:pic>
            <p:nvPicPr>
              <p:cNvPr id="331" name="Google Shape;331;p24"/>
              <p:cNvPicPr preferRelativeResize="0"/>
              <p:nvPr/>
            </p:nvPicPr>
            <p:blipFill rotWithShape="1">
              <a:blip r:embed="rId9">
                <a:alphaModFix/>
              </a:blip>
              <a:srcRect l="2606" t="2606" r="2606" b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2" name="Google Shape;332;p24"/>
              <p:cNvSpPr/>
              <p:nvPr/>
            </p:nvSpPr>
            <p:spPr>
              <a:xfrm>
                <a:off x="5528263" y="2643763"/>
                <a:ext cx="846000" cy="846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3" name="Google Shape;333;p24"/>
            <p:cNvGrpSpPr/>
            <p:nvPr/>
          </p:nvGrpSpPr>
          <p:grpSpPr>
            <a:xfrm rot="10800000">
              <a:off x="869472" y="3504894"/>
              <a:ext cx="1102499" cy="1102512"/>
              <a:chOff x="4819589" y="3574675"/>
              <a:chExt cx="872990" cy="873000"/>
            </a:xfrm>
          </p:grpSpPr>
          <p:pic>
            <p:nvPicPr>
              <p:cNvPr id="334" name="Google Shape;334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5" name="Google Shape;335;p24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8285950" y="-624051"/>
              <a:ext cx="873000" cy="873000"/>
              <a:chOff x="3451421" y="3574675"/>
              <a:chExt cx="873000" cy="873000"/>
            </a:xfrm>
          </p:grpSpPr>
          <p:pic>
            <p:nvPicPr>
              <p:cNvPr id="337" name="Google Shape;337;p24"/>
              <p:cNvPicPr preferRelativeResize="0"/>
              <p:nvPr/>
            </p:nvPicPr>
            <p:blipFill rotWithShape="1">
              <a:blip r:embed="rId10">
                <a:alphaModFix/>
              </a:blip>
              <a:srcRect l="3401" t="3401" r="3410" b="3410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8" name="Google Shape;338;p24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6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8"/>
          <p:cNvSpPr txBox="1">
            <a:spLocks noGrp="1"/>
          </p:cNvSpPr>
          <p:nvPr>
            <p:ph type="ctrTitle"/>
          </p:nvPr>
        </p:nvSpPr>
        <p:spPr>
          <a:xfrm>
            <a:off x="679385" y="808952"/>
            <a:ext cx="4410000" cy="26147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dirty="0">
                <a:solidFill>
                  <a:schemeClr val="tx1"/>
                </a:solidFill>
                <a:effectLst/>
                <a:highlight>
                  <a:srgbClr val="191B1C"/>
                </a:highlight>
                <a:latin typeface="Söhne"/>
              </a:rPr>
              <a:t>Hybrid Serverless Computing: Opportunities and Challenges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350" name="Google Shape;350;p28"/>
          <p:cNvSpPr txBox="1">
            <a:spLocks noGrp="1"/>
          </p:cNvSpPr>
          <p:nvPr>
            <p:ph type="subTitle" idx="1"/>
          </p:nvPr>
        </p:nvSpPr>
        <p:spPr>
          <a:xfrm>
            <a:off x="1442224" y="3632950"/>
            <a:ext cx="4014440" cy="1437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Presented By:</a:t>
            </a:r>
            <a:br>
              <a:rPr lang="en-GB" sz="1400" b="1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br>
              <a:rPr lang="en-GB" sz="14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14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Manav </a:t>
            </a:r>
            <a:r>
              <a:rPr lang="en-GB" sz="1400" dirty="0" err="1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Jayeshbhai</a:t>
            </a:r>
            <a:r>
              <a:rPr lang="en-GB" sz="14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Patel    1002155843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00" dirty="0" err="1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Vyash</a:t>
            </a:r>
            <a:r>
              <a:rPr lang="en-GB" sz="14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Natarajan   	      1002060598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Venkatesh </a:t>
            </a:r>
            <a:r>
              <a:rPr lang="en-GB" sz="1400" dirty="0" err="1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Nangi</a:t>
            </a:r>
            <a:r>
              <a:rPr lang="en-GB" sz="14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   	      1002068000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Prajakta More         	      1001924287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en-GB" sz="1400" dirty="0">
                <a:solidFill>
                  <a:schemeClr val="tx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Ashlesha Gottipati  	      1002169547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1" name="Google Shape;351;p28"/>
          <p:cNvGrpSpPr/>
          <p:nvPr/>
        </p:nvGrpSpPr>
        <p:grpSpPr>
          <a:xfrm>
            <a:off x="5155193" y="1772475"/>
            <a:ext cx="3610757" cy="3814450"/>
            <a:chOff x="5155193" y="1772475"/>
            <a:chExt cx="3610757" cy="3814450"/>
          </a:xfrm>
        </p:grpSpPr>
        <p:pic>
          <p:nvPicPr>
            <p:cNvPr id="352" name="Google Shape;352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93225" y="4605975"/>
              <a:ext cx="980925" cy="98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6825" y="1772475"/>
              <a:ext cx="2479125" cy="2479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4" name="Google Shape;354;p28"/>
            <p:cNvGrpSpPr/>
            <p:nvPr/>
          </p:nvGrpSpPr>
          <p:grpSpPr>
            <a:xfrm>
              <a:off x="5155193" y="3291596"/>
              <a:ext cx="1959426" cy="1959448"/>
              <a:chOff x="4109629" y="2630250"/>
              <a:chExt cx="872990" cy="873000"/>
            </a:xfrm>
          </p:grpSpPr>
          <p:pic>
            <p:nvPicPr>
              <p:cNvPr id="355" name="Google Shape;355;p2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6" name="Google Shape;356;p28"/>
              <p:cNvSpPr/>
              <p:nvPr/>
            </p:nvSpPr>
            <p:spPr>
              <a:xfrm>
                <a:off x="4130460" y="2651081"/>
                <a:ext cx="831600" cy="831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cxnSp>
        <p:nvCxnSpPr>
          <p:cNvPr id="357" name="Google Shape;357;p28"/>
          <p:cNvCxnSpPr/>
          <p:nvPr/>
        </p:nvCxnSpPr>
        <p:spPr>
          <a:xfrm>
            <a:off x="-44000" y="3632950"/>
            <a:ext cx="340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715223" y="636900"/>
            <a:ext cx="4289452" cy="670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dirty="0"/>
              <a:t>Introduction</a:t>
            </a:r>
            <a:endParaRPr dirty="0"/>
          </a:p>
        </p:txBody>
      </p:sp>
      <p:sp>
        <p:nvSpPr>
          <p:cNvPr id="401" name="Google Shape;401;p32"/>
          <p:cNvSpPr txBox="1">
            <a:spLocks noGrp="1"/>
          </p:cNvSpPr>
          <p:nvPr>
            <p:ph type="title" idx="2"/>
          </p:nvPr>
        </p:nvSpPr>
        <p:spPr>
          <a:xfrm>
            <a:off x="617194" y="131957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-838717" y="0"/>
            <a:ext cx="1677434" cy="2067042"/>
            <a:chOff x="998924" y="341050"/>
            <a:chExt cx="3277476" cy="4461401"/>
          </a:xfrm>
        </p:grpSpPr>
        <p:pic>
          <p:nvPicPr>
            <p:cNvPr id="403" name="Google Shape;40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4E50F312-0E4D-5C16-3980-F4728B711E43}"/>
              </a:ext>
            </a:extLst>
          </p:cNvPr>
          <p:cNvSpPr txBox="1">
            <a:spLocks/>
          </p:cNvSpPr>
          <p:nvPr/>
        </p:nvSpPr>
        <p:spPr>
          <a:xfrm>
            <a:off x="356889" y="1358984"/>
            <a:ext cx="8913189" cy="3628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9875" algn="just">
              <a:lnSpc>
                <a:spcPct val="200000"/>
              </a:lnSpc>
            </a:pP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Overview of the rapid adoption and growth of serverless computing, driven by its simplicity and cost efficiency.</a:t>
            </a:r>
          </a:p>
          <a:p>
            <a:pPr marL="269875" algn="just">
              <a:lnSpc>
                <a:spcPct val="200000"/>
              </a:lnSpc>
            </a:pP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The impact of infrastructure advancements like 5G and IoT, expanding cloud computing into hybrid environments.</a:t>
            </a:r>
          </a:p>
          <a:p>
            <a:pPr marL="269875" algn="just">
              <a:lnSpc>
                <a:spcPct val="200000"/>
              </a:lnSpc>
            </a:pP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The role of digital transformation, accelerated by the pandemic, in pushing for more adaptable computing models.</a:t>
            </a:r>
          </a:p>
          <a:p>
            <a:pPr marL="269875" algn="just">
              <a:lnSpc>
                <a:spcPct val="200000"/>
              </a:lnSpc>
            </a:pP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Definition of Hybrid Serverless Computing as an extension of serverless principles across diverse environments.</a:t>
            </a:r>
          </a:p>
          <a:p>
            <a:pPr marL="269875" algn="just">
              <a:lnSpc>
                <a:spcPct val="200000"/>
              </a:lnSpc>
            </a:pP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The expected expansion of the Hybrid Cloud market to over a trillion dollars, signifying its importance.</a:t>
            </a:r>
          </a:p>
          <a:p>
            <a:pPr marL="269875" algn="just">
              <a:lnSpc>
                <a:spcPct val="200000"/>
              </a:lnSpc>
            </a:pPr>
            <a:r>
              <a:rPr lang="en-US" kern="1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The objective to investigate the extension of serverless computing into Hybrid Serverless Computing.</a:t>
            </a:r>
          </a:p>
          <a:p>
            <a:pPr algn="just">
              <a:lnSpc>
                <a:spcPct val="200000"/>
              </a:lnSpc>
            </a:pP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5"/>
          <p:cNvSpPr txBox="1">
            <a:spLocks noGrp="1"/>
          </p:cNvSpPr>
          <p:nvPr>
            <p:ph type="title"/>
          </p:nvPr>
        </p:nvSpPr>
        <p:spPr>
          <a:xfrm>
            <a:off x="547953" y="785527"/>
            <a:ext cx="836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Trends in Cloud and Serverless Computing </a:t>
            </a:r>
            <a:endParaRPr sz="2400" dirty="0"/>
          </a:p>
        </p:txBody>
      </p:sp>
      <p:sp>
        <p:nvSpPr>
          <p:cNvPr id="19" name="Google Shape;401;p32">
            <a:extLst>
              <a:ext uri="{FF2B5EF4-FFF2-40B4-BE49-F238E27FC236}">
                <a16:creationId xmlns:a16="http://schemas.microsoft.com/office/drawing/2014/main" id="{9746B58A-6B18-78B6-75DD-F0D7032F9C36}"/>
              </a:ext>
            </a:extLst>
          </p:cNvPr>
          <p:cNvSpPr txBox="1">
            <a:spLocks/>
          </p:cNvSpPr>
          <p:nvPr/>
        </p:nvSpPr>
        <p:spPr>
          <a:xfrm>
            <a:off x="1016304" y="120985"/>
            <a:ext cx="1541042" cy="66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hroma"/>
              <a:buNone/>
              <a:defRPr sz="4800" b="0" i="0" u="none" strike="noStrike" cap="none">
                <a:solidFill>
                  <a:schemeClr val="dk2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ichroma"/>
              <a:buNone/>
              <a:defRPr sz="6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r>
              <a:rPr lang="en" dirty="0"/>
              <a:t>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14C2FB-38AB-D05F-741A-73B0F57709F2}"/>
              </a:ext>
            </a:extLst>
          </p:cNvPr>
          <p:cNvSpPr txBox="1"/>
          <p:nvPr/>
        </p:nvSpPr>
        <p:spPr>
          <a:xfrm>
            <a:off x="-157204" y="1545277"/>
            <a:ext cx="9301204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>
              <a:lnSpc>
                <a:spcPct val="200000"/>
              </a:lnSpc>
            </a:pPr>
            <a:r>
              <a:rPr lang="en-I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Evolution from traditional cloud computing to hybrid cloud models to avoid vendor lock-in and leverage unique platform features.</a:t>
            </a:r>
          </a:p>
          <a:p>
            <a:pPr marL="269875">
              <a:lnSpc>
                <a:spcPct val="200000"/>
              </a:lnSpc>
            </a:pPr>
            <a:r>
              <a:rPr lang="en-I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The growth of serverless computing as a natural progression from cloud computing, focusing on developer simplicity and operational efficiency.</a:t>
            </a:r>
          </a:p>
          <a:p>
            <a:pPr marL="269875">
              <a:lnSpc>
                <a:spcPct val="200000"/>
              </a:lnSpc>
            </a:pPr>
            <a:r>
              <a:rPr lang="en-I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Increasing popularity of the terms "Serverless computing" and "Hybrid Cloud" indicating shifting industry trends.</a:t>
            </a:r>
          </a:p>
          <a:p>
            <a:pPr marL="269875">
              <a:lnSpc>
                <a:spcPct val="200000"/>
              </a:lnSpc>
            </a:pPr>
            <a:r>
              <a:rPr lang="en-I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Introduction of hybrid computing as a comprehensive term that includes cloud, edge, and IoT computing.</a:t>
            </a:r>
          </a:p>
          <a:p>
            <a:pPr marL="269875">
              <a:lnSpc>
                <a:spcPct val="200000"/>
              </a:lnSpc>
            </a:pPr>
            <a:r>
              <a:rPr lang="en-I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Estimated counts of computing devices globally, showcasing the vast potential for serverless computing expansion.</a:t>
            </a:r>
          </a:p>
          <a:p>
            <a:pPr marL="269875">
              <a:lnSpc>
                <a:spcPct val="200000"/>
              </a:lnSpc>
            </a:pPr>
            <a:r>
              <a:rPr lang="en-IN" sz="12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The emergence of standards and protocols aimed at integrating services across cloud providers for seamless hybrid computing.</a:t>
            </a:r>
          </a:p>
          <a:p>
            <a:pPr algn="just">
              <a:lnSpc>
                <a:spcPct val="200000"/>
              </a:lnSpc>
            </a:pP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805257" y="824094"/>
            <a:ext cx="8428777" cy="670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The Case for Hybrid Serverless Computing</a:t>
            </a:r>
            <a:endParaRPr sz="3600" dirty="0"/>
          </a:p>
        </p:txBody>
      </p:sp>
      <p:sp>
        <p:nvSpPr>
          <p:cNvPr id="401" name="Google Shape;401;p32"/>
          <p:cNvSpPr txBox="1">
            <a:spLocks noGrp="1"/>
          </p:cNvSpPr>
          <p:nvPr>
            <p:ph type="title" idx="2"/>
          </p:nvPr>
        </p:nvSpPr>
        <p:spPr>
          <a:xfrm>
            <a:off x="617194" y="131957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-838717" y="0"/>
            <a:ext cx="1677434" cy="2067042"/>
            <a:chOff x="998924" y="341050"/>
            <a:chExt cx="3277476" cy="4461401"/>
          </a:xfrm>
        </p:grpSpPr>
        <p:pic>
          <p:nvPicPr>
            <p:cNvPr id="403" name="Google Shape;40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4E50F312-0E4D-5C16-3980-F4728B711E43}"/>
              </a:ext>
            </a:extLst>
          </p:cNvPr>
          <p:cNvSpPr txBox="1">
            <a:spLocks/>
          </p:cNvSpPr>
          <p:nvPr/>
        </p:nvSpPr>
        <p:spPr>
          <a:xfrm>
            <a:off x="473015" y="1594134"/>
            <a:ext cx="8913189" cy="3628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B53AF-24A4-6453-265F-322D9C32EA48}"/>
              </a:ext>
            </a:extLst>
          </p:cNvPr>
          <p:cNvSpPr txBox="1"/>
          <p:nvPr/>
        </p:nvSpPr>
        <p:spPr>
          <a:xfrm>
            <a:off x="-99414" y="1995571"/>
            <a:ext cx="8670984" cy="2457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Serverless computing defined by on-demand execution, automatic scaling, and billing for the actual time code is running.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Challenges presented by vendor lock-in and the current focus of serverless applications on single platforms.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Benefits to developers from a hybrid serverless approach, including pricing flexibility, performance optimization, and regulatory compliance.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The technical and business incentives driving the need for a hybrid serverless computing model.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The limitations of current serverless platforms in supporting applications across hybrid environments.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The potential for hybrid serverless computing to address these limitations by providing a unified, flexible computing model.</a:t>
            </a:r>
          </a:p>
        </p:txBody>
      </p:sp>
    </p:spTree>
    <p:extLst>
      <p:ext uri="{BB962C8B-B14F-4D97-AF65-F5344CB8AC3E}">
        <p14:creationId xmlns:p14="http://schemas.microsoft.com/office/powerpoint/2010/main" val="312061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838712" y="649907"/>
            <a:ext cx="8428777" cy="670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Towards a Hybrid Serverless Architecture</a:t>
            </a:r>
            <a:endParaRPr sz="3200" dirty="0"/>
          </a:p>
        </p:txBody>
      </p:sp>
      <p:sp>
        <p:nvSpPr>
          <p:cNvPr id="401" name="Google Shape;401;p32"/>
          <p:cNvSpPr txBox="1">
            <a:spLocks noGrp="1"/>
          </p:cNvSpPr>
          <p:nvPr>
            <p:ph type="title" idx="2"/>
          </p:nvPr>
        </p:nvSpPr>
        <p:spPr>
          <a:xfrm>
            <a:off x="805257" y="7700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-838717" y="0"/>
            <a:ext cx="1677434" cy="2067042"/>
            <a:chOff x="998924" y="341050"/>
            <a:chExt cx="3277476" cy="4461401"/>
          </a:xfrm>
        </p:grpSpPr>
        <p:pic>
          <p:nvPicPr>
            <p:cNvPr id="403" name="Google Shape;40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4E50F312-0E4D-5C16-3980-F4728B711E43}"/>
              </a:ext>
            </a:extLst>
          </p:cNvPr>
          <p:cNvSpPr txBox="1">
            <a:spLocks/>
          </p:cNvSpPr>
          <p:nvPr/>
        </p:nvSpPr>
        <p:spPr>
          <a:xfrm>
            <a:off x="473015" y="1594134"/>
            <a:ext cx="8913189" cy="3628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200000"/>
              </a:lnSpc>
            </a:pPr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B53AF-24A4-6453-265F-322D9C32EA48}"/>
              </a:ext>
            </a:extLst>
          </p:cNvPr>
          <p:cNvSpPr txBox="1"/>
          <p:nvPr/>
        </p:nvSpPr>
        <p:spPr>
          <a:xfrm>
            <a:off x="-242204" y="2053132"/>
            <a:ext cx="9311863" cy="2432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>
              <a:lnSpc>
                <a:spcPct val="20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Current barriers to achieving a seamless hybrid serverless computing experience due to the lack of interoperability and standards.</a:t>
            </a:r>
          </a:p>
          <a:p>
            <a:pPr marL="269875">
              <a:lnSpc>
                <a:spcPct val="20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The conceptual framework for Hybrid Serverless Computing, combining serverless principles with hybrid cloud infrastructures.</a:t>
            </a:r>
          </a:p>
          <a:p>
            <a:pPr marL="269875">
              <a:lnSpc>
                <a:spcPct val="20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The vital role of enabling technologies and standards in facilitating the development of hybrid serverless architectures.</a:t>
            </a:r>
          </a:p>
          <a:p>
            <a:pPr marL="269875">
              <a:lnSpc>
                <a:spcPct val="20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A discussion on the necessity of supporting a distributed platform that integrates public clouds, private clouds, and edge systems.</a:t>
            </a:r>
          </a:p>
          <a:p>
            <a:pPr marL="269875">
              <a:lnSpc>
                <a:spcPct val="20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The challenges in extending serverless computing to hybrid models, including technical constraints and ecosystem fragmentation.</a:t>
            </a:r>
          </a:p>
          <a:p>
            <a:pPr marL="269875">
              <a:lnSpc>
                <a:spcPct val="200000"/>
              </a:lnSpc>
            </a:pPr>
            <a:endParaRPr lang="en-IN" sz="13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4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838718" y="590175"/>
            <a:ext cx="7990163" cy="670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Implementation and Approaches</a:t>
            </a:r>
            <a:endParaRPr dirty="0"/>
          </a:p>
        </p:txBody>
      </p:sp>
      <p:sp>
        <p:nvSpPr>
          <p:cNvPr id="401" name="Google Shape;401;p32"/>
          <p:cNvSpPr txBox="1">
            <a:spLocks noGrp="1"/>
          </p:cNvSpPr>
          <p:nvPr>
            <p:ph type="title" idx="2"/>
          </p:nvPr>
        </p:nvSpPr>
        <p:spPr>
          <a:xfrm>
            <a:off x="715222" y="-30454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-838717" y="0"/>
            <a:ext cx="1677434" cy="2067042"/>
            <a:chOff x="998924" y="341050"/>
            <a:chExt cx="3277476" cy="4461401"/>
          </a:xfrm>
        </p:grpSpPr>
        <p:pic>
          <p:nvPicPr>
            <p:cNvPr id="403" name="Google Shape;40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4E50F312-0E4D-5C16-3980-F4728B711E43}"/>
              </a:ext>
            </a:extLst>
          </p:cNvPr>
          <p:cNvSpPr txBox="1">
            <a:spLocks/>
          </p:cNvSpPr>
          <p:nvPr/>
        </p:nvSpPr>
        <p:spPr>
          <a:xfrm>
            <a:off x="515395" y="1807874"/>
            <a:ext cx="8554264" cy="3628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Detailed exploration of different technical implementations to achieve hybrid serverless computing, from API calls to event bridges.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The role of compilers in generating architecture that supports hybrid serverless computing across multiple platforms.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The importance of standards in enabling cross-vendor interoperability and simplifying the developer experience.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Case studies and examples illustrating practical approaches to implementing hybrid serverless solutions.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Challenges and solutions in adapting serverless applications to run across diverse computing environments seamlessly.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The future direction of tooling and platforms to support the development and deployment of hybrid serverless applications.</a:t>
            </a:r>
          </a:p>
          <a:p>
            <a:pPr algn="just">
              <a:lnSpc>
                <a:spcPct val="150000"/>
              </a:lnSpc>
            </a:pP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89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946282" y="797096"/>
            <a:ext cx="7990163" cy="670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Opportunities and Challenges</a:t>
            </a:r>
            <a:endParaRPr sz="3200" dirty="0"/>
          </a:p>
        </p:txBody>
      </p:sp>
      <p:sp>
        <p:nvSpPr>
          <p:cNvPr id="401" name="Google Shape;401;p32"/>
          <p:cNvSpPr txBox="1">
            <a:spLocks noGrp="1"/>
          </p:cNvSpPr>
          <p:nvPr>
            <p:ph type="title" idx="2"/>
          </p:nvPr>
        </p:nvSpPr>
        <p:spPr>
          <a:xfrm>
            <a:off x="805257" y="143704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-838717" y="0"/>
            <a:ext cx="1677434" cy="2067042"/>
            <a:chOff x="998924" y="341050"/>
            <a:chExt cx="3277476" cy="4461401"/>
          </a:xfrm>
        </p:grpSpPr>
        <p:pic>
          <p:nvPicPr>
            <p:cNvPr id="403" name="Google Shape;40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4E50F312-0E4D-5C16-3980-F4728B711E43}"/>
              </a:ext>
            </a:extLst>
          </p:cNvPr>
          <p:cNvSpPr txBox="1">
            <a:spLocks/>
          </p:cNvSpPr>
          <p:nvPr/>
        </p:nvSpPr>
        <p:spPr>
          <a:xfrm>
            <a:off x="556667" y="1680282"/>
            <a:ext cx="8554264" cy="3628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Identification of key research challenges in academia and industry for advancing hybrid serverless computing.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The critical role of emerging standards in defining interfaces and interactions within hybrid serverless architectures.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Opportunities for innovation in service selection, deployment optimization, and application monitoring.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The potential for leveraging new computing paradigms, such as edge computing and IoT, within a serverless framework.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The importance of developing a consistent and productive developer experience across hybrid serverless platforms.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6. Strategies for addressing data placement, migration issues, and the reconciliation of functional and non-functional mismatches.</a:t>
            </a:r>
          </a:p>
          <a:p>
            <a:pPr algn="just">
              <a:lnSpc>
                <a:spcPct val="150000"/>
              </a:lnSpc>
            </a:pP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55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979743" y="1063508"/>
            <a:ext cx="7990163" cy="670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/>
              <a:t>Conclusion</a:t>
            </a:r>
            <a:endParaRPr sz="3200" dirty="0"/>
          </a:p>
        </p:txBody>
      </p:sp>
      <p:sp>
        <p:nvSpPr>
          <p:cNvPr id="401" name="Google Shape;401;p32"/>
          <p:cNvSpPr txBox="1">
            <a:spLocks noGrp="1"/>
          </p:cNvSpPr>
          <p:nvPr>
            <p:ph type="title" idx="2"/>
          </p:nvPr>
        </p:nvSpPr>
        <p:spPr>
          <a:xfrm>
            <a:off x="979743" y="319654"/>
            <a:ext cx="1472400" cy="77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-838717" y="0"/>
            <a:ext cx="1677434" cy="2067042"/>
            <a:chOff x="998924" y="341050"/>
            <a:chExt cx="3277476" cy="4461401"/>
          </a:xfrm>
        </p:grpSpPr>
        <p:pic>
          <p:nvPicPr>
            <p:cNvPr id="403" name="Google Shape;40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4E50F312-0E4D-5C16-3980-F4728B711E43}"/>
              </a:ext>
            </a:extLst>
          </p:cNvPr>
          <p:cNvSpPr txBox="1">
            <a:spLocks/>
          </p:cNvSpPr>
          <p:nvPr/>
        </p:nvSpPr>
        <p:spPr>
          <a:xfrm>
            <a:off x="556667" y="1680282"/>
            <a:ext cx="8554264" cy="3628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838247-FBB7-F500-CF8A-24F6CE3138A2}"/>
              </a:ext>
            </a:extLst>
          </p:cNvPr>
          <p:cNvSpPr txBox="1"/>
          <p:nvPr/>
        </p:nvSpPr>
        <p:spPr>
          <a:xfrm>
            <a:off x="192465" y="1898097"/>
            <a:ext cx="8918466" cy="2457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Recognition of the vast opportunity presented by hybrid serverless computing to revolutionize cloud computing.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The need for an open-standards and open-source-based approach to build a unified hybrid serverless computing platform.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Acknowledgment that while parts of hybrid serverless computing may initially rely on proprietary solutions, standardization is key to long-term success.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The expectation that computing paradigms will increasingly converge, leading to a more accessible and serverless-like experience across all computing environments.</a:t>
            </a:r>
          </a:p>
          <a:p>
            <a:pPr marL="269875">
              <a:lnSpc>
                <a:spcPct val="150000"/>
              </a:lnSpc>
            </a:pPr>
            <a:r>
              <a:rPr lang="en-IN" sz="13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A call to action for collaboration across academia, industry, and standards bodies to realize the vision of hybrid serverless computing.</a:t>
            </a:r>
          </a:p>
        </p:txBody>
      </p:sp>
    </p:spTree>
    <p:extLst>
      <p:ext uri="{BB962C8B-B14F-4D97-AF65-F5344CB8AC3E}">
        <p14:creationId xmlns:p14="http://schemas.microsoft.com/office/powerpoint/2010/main" val="388033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2"/>
          <p:cNvSpPr txBox="1">
            <a:spLocks noGrp="1"/>
          </p:cNvSpPr>
          <p:nvPr>
            <p:ph type="title" idx="2"/>
          </p:nvPr>
        </p:nvSpPr>
        <p:spPr>
          <a:xfrm>
            <a:off x="805257" y="262399"/>
            <a:ext cx="7156714" cy="46983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</a:t>
            </a:r>
            <a:endParaRPr b="1" dirty="0"/>
          </a:p>
        </p:txBody>
      </p:sp>
      <p:grpSp>
        <p:nvGrpSpPr>
          <p:cNvPr id="402" name="Google Shape;402;p32"/>
          <p:cNvGrpSpPr/>
          <p:nvPr/>
        </p:nvGrpSpPr>
        <p:grpSpPr>
          <a:xfrm>
            <a:off x="-838717" y="0"/>
            <a:ext cx="1677434" cy="2067042"/>
            <a:chOff x="998924" y="341050"/>
            <a:chExt cx="3277476" cy="4461401"/>
          </a:xfrm>
        </p:grpSpPr>
        <p:pic>
          <p:nvPicPr>
            <p:cNvPr id="403" name="Google Shape;403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4" name="Google Shape;404;p3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05" name="Google Shape;405;p32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406" name="Google Shape;406;p32"/>
              <p:cNvPicPr preferRelativeResize="0"/>
              <p:nvPr/>
            </p:nvPicPr>
            <p:blipFill rotWithShape="1">
              <a:blip r:embed="rId4">
                <a:alphaModFix/>
              </a:blip>
              <a:srcRect l="3366" t="3366" r="3375" b="3375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407" name="Google Shape;407;p3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" name="Google Shape;391;p31">
            <a:extLst>
              <a:ext uri="{FF2B5EF4-FFF2-40B4-BE49-F238E27FC236}">
                <a16:creationId xmlns:a16="http://schemas.microsoft.com/office/drawing/2014/main" id="{4E50F312-0E4D-5C16-3980-F4728B711E43}"/>
              </a:ext>
            </a:extLst>
          </p:cNvPr>
          <p:cNvSpPr txBox="1">
            <a:spLocks/>
          </p:cNvSpPr>
          <p:nvPr/>
        </p:nvSpPr>
        <p:spPr>
          <a:xfrm>
            <a:off x="556667" y="1680282"/>
            <a:ext cx="8554264" cy="3628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endParaRPr lang="en-US" sz="1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642246"/>
      </p:ext>
    </p:extLst>
  </p:cSld>
  <p:clrMapOvr>
    <a:masterClrMapping/>
  </p:clrMapOvr>
</p:sld>
</file>

<file path=ppt/theme/theme1.xml><?xml version="1.0" encoding="utf-8"?>
<a:theme xmlns:a="http://schemas.openxmlformats.org/drawingml/2006/main" name="5G Wireless Technology Campaign by Slidesgo">
  <a:themeElements>
    <a:clrScheme name="Simple Light">
      <a:dk1>
        <a:srgbClr val="F1FFFD"/>
      </a:dk1>
      <a:lt1>
        <a:srgbClr val="1A1919"/>
      </a:lt1>
      <a:dk2>
        <a:srgbClr val="FC86E1"/>
      </a:dk2>
      <a:lt2>
        <a:srgbClr val="C26AF4"/>
      </a:lt2>
      <a:accent1>
        <a:srgbClr val="825DA9"/>
      </a:accent1>
      <a:accent2>
        <a:srgbClr val="8CC1D4"/>
      </a:accent2>
      <a:accent3>
        <a:srgbClr val="2186E1"/>
      </a:accent3>
      <a:accent4>
        <a:srgbClr val="FFAF94"/>
      </a:accent4>
      <a:accent5>
        <a:srgbClr val="E9E9C8"/>
      </a:accent5>
      <a:accent6>
        <a:srgbClr val="FFFFFF"/>
      </a:accent6>
      <a:hlink>
        <a:srgbClr val="F1FF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Michroma</vt:lpstr>
      <vt:lpstr>Times New Roman</vt:lpstr>
      <vt:lpstr>Roboto</vt:lpstr>
      <vt:lpstr>Arial</vt:lpstr>
      <vt:lpstr>Söhne</vt:lpstr>
      <vt:lpstr>Archivo</vt:lpstr>
      <vt:lpstr>5G Wireless Technology Campaign by Slidesgo</vt:lpstr>
      <vt:lpstr>Hybrid Serverless Computing: Opportunities and Challenges</vt:lpstr>
      <vt:lpstr>Introduction</vt:lpstr>
      <vt:lpstr>Trends in Cloud and Serverless Computing </vt:lpstr>
      <vt:lpstr>The Case for Hybrid Serverless Computing</vt:lpstr>
      <vt:lpstr>Towards a Hybrid Serverless Architecture</vt:lpstr>
      <vt:lpstr>Implementation and Approaches</vt:lpstr>
      <vt:lpstr>Opportunities and Challenges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Serverless Computing: Opportunities and Challenges</dc:title>
  <cp:lastModifiedBy>Gottipati, Ashlesha</cp:lastModifiedBy>
  <cp:revision>1</cp:revision>
  <dcterms:modified xsi:type="dcterms:W3CDTF">2024-04-05T05:18:47Z</dcterms:modified>
</cp:coreProperties>
</file>