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70" r:id="rId14"/>
    <p:sldId id="267" r:id="rId15"/>
    <p:sldId id="268" r:id="rId16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8"/>
    </p:embeddedFon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Inter" panose="020B0604020202020204" charset="0"/>
      <p:regular r:id="rId23"/>
      <p:bold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Montserrat SemiBold" panose="000007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6e6d5392b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6e6d5392b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6e6d5392b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6e6d5392b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6e6d5392b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6e6d5392b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6e6d5392b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6e6d5392b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315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6e6d5392b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6e6d5392b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b83a313a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cb83a313a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b83a313a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cb83a313a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b83a313a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cb83a313a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6e6d5392b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6e6d5392b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b83a313a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cb83a313a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cb83a313aa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cb83a313aa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084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cb83a313aa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cb83a313aa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/>
          <p:nvPr/>
        </p:nvSpPr>
        <p:spPr>
          <a:xfrm rot="10800000" flipH="1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/>
          <p:nvPr/>
        </p:nvSpPr>
        <p:spPr>
          <a:xfrm rot="10800000" flipH="1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2683950" y="3273525"/>
            <a:ext cx="575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 flipH="1">
            <a:off x="2684000" y="1247225"/>
            <a:ext cx="5757300" cy="18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/>
          <p:nvPr/>
        </p:nvSpPr>
        <p:spPr>
          <a:xfrm rot="10800000" flipH="1">
            <a:off x="1216200" y="2571750"/>
            <a:ext cx="1216200" cy="25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 rot="10800000" flipH="1">
            <a:off x="0" y="1061825"/>
            <a:ext cx="1216200" cy="150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3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1454225" y="33913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2"/>
          </p:nvPr>
        </p:nvSpPr>
        <p:spPr>
          <a:xfrm>
            <a:off x="1454225" y="37667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3"/>
          </p:nvPr>
        </p:nvSpPr>
        <p:spPr>
          <a:xfrm>
            <a:off x="5427875" y="33913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4"/>
          </p:nvPr>
        </p:nvSpPr>
        <p:spPr>
          <a:xfrm>
            <a:off x="5427875" y="37667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5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1098800" y="3775200"/>
            <a:ext cx="28131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1098800" y="3051300"/>
            <a:ext cx="28131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1098800" y="2315550"/>
            <a:ext cx="28131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4"/>
          </p:nvPr>
        </p:nvSpPr>
        <p:spPr>
          <a:xfrm>
            <a:off x="1098800" y="1591650"/>
            <a:ext cx="28131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/>
          <p:nvPr/>
        </p:nvSpPr>
        <p:spPr>
          <a:xfrm rot="10800000" flipH="1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/>
          <p:nvPr/>
        </p:nvSpPr>
        <p:spPr>
          <a:xfrm rot="10800000" flipH="1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3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1878275" y="1251675"/>
            <a:ext cx="27876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2"/>
          </p:nvPr>
        </p:nvSpPr>
        <p:spPr>
          <a:xfrm>
            <a:off x="1878275" y="1744345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5351497" y="1251675"/>
            <a:ext cx="27876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5351493" y="1744282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5"/>
          </p:nvPr>
        </p:nvSpPr>
        <p:spPr>
          <a:xfrm>
            <a:off x="1878275" y="2898148"/>
            <a:ext cx="2787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1878275" y="3390754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7"/>
          </p:nvPr>
        </p:nvSpPr>
        <p:spPr>
          <a:xfrm>
            <a:off x="5351425" y="2898156"/>
            <a:ext cx="2787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8"/>
          </p:nvPr>
        </p:nvSpPr>
        <p:spPr>
          <a:xfrm>
            <a:off x="5351425" y="3390754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9"/>
          </p:nvPr>
        </p:nvSpPr>
        <p:spPr>
          <a:xfrm rot="-5400803">
            <a:off x="609009" y="1779468"/>
            <a:ext cx="1284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5951340" y="1570850"/>
            <a:ext cx="24795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2"/>
          </p:nvPr>
        </p:nvSpPr>
        <p:spPr>
          <a:xfrm>
            <a:off x="5951336" y="1941975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3"/>
          </p:nvPr>
        </p:nvSpPr>
        <p:spPr>
          <a:xfrm>
            <a:off x="5951276" y="3064926"/>
            <a:ext cx="24795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4"/>
          </p:nvPr>
        </p:nvSpPr>
        <p:spPr>
          <a:xfrm>
            <a:off x="5951276" y="3436049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5"/>
          </p:nvPr>
        </p:nvSpPr>
        <p:spPr>
          <a:xfrm>
            <a:off x="3156090" y="1570850"/>
            <a:ext cx="24795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6"/>
          </p:nvPr>
        </p:nvSpPr>
        <p:spPr>
          <a:xfrm>
            <a:off x="3156036" y="1941975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7"/>
          </p:nvPr>
        </p:nvSpPr>
        <p:spPr>
          <a:xfrm>
            <a:off x="3156026" y="3064926"/>
            <a:ext cx="24795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8"/>
          </p:nvPr>
        </p:nvSpPr>
        <p:spPr>
          <a:xfrm>
            <a:off x="3155976" y="3436049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/>
          <p:nvPr/>
        </p:nvSpPr>
        <p:spPr>
          <a:xfrm rot="10800000">
            <a:off x="1216200" y="1061825"/>
            <a:ext cx="1216200" cy="15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6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/>
          <p:nvPr/>
        </p:nvSpPr>
        <p:spPr>
          <a:xfrm rot="10800000" flipH="1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0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730075" y="1631700"/>
            <a:ext cx="4700700" cy="10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"/>
          </p:nvPr>
        </p:nvSpPr>
        <p:spPr>
          <a:xfrm>
            <a:off x="3730075" y="2726700"/>
            <a:ext cx="47007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/>
          <p:nvPr/>
        </p:nvSpPr>
        <p:spPr>
          <a:xfrm rot="10800000" flipH="1">
            <a:off x="2110925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 rot="10800000" flipH="1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 hasCustomPrompt="1"/>
          </p:nvPr>
        </p:nvSpPr>
        <p:spPr>
          <a:xfrm>
            <a:off x="750975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750975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 idx="2" hasCustomPrompt="1"/>
          </p:nvPr>
        </p:nvSpPr>
        <p:spPr>
          <a:xfrm>
            <a:off x="3508587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3"/>
          </p:nvPr>
        </p:nvSpPr>
        <p:spPr>
          <a:xfrm>
            <a:off x="3508587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4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 idx="5" hasCustomPrompt="1"/>
          </p:nvPr>
        </p:nvSpPr>
        <p:spPr>
          <a:xfrm>
            <a:off x="6216100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6"/>
          </p:nvPr>
        </p:nvSpPr>
        <p:spPr>
          <a:xfrm>
            <a:off x="6216100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5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711900" y="14760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2"/>
          </p:nvPr>
        </p:nvSpPr>
        <p:spPr>
          <a:xfrm>
            <a:off x="711900" y="18514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3"/>
          </p:nvPr>
        </p:nvSpPr>
        <p:spPr>
          <a:xfrm>
            <a:off x="2983950" y="14760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4"/>
          </p:nvPr>
        </p:nvSpPr>
        <p:spPr>
          <a:xfrm>
            <a:off x="2983950" y="18514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5"/>
          </p:nvPr>
        </p:nvSpPr>
        <p:spPr>
          <a:xfrm>
            <a:off x="5256000" y="14760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6"/>
          </p:nvPr>
        </p:nvSpPr>
        <p:spPr>
          <a:xfrm>
            <a:off x="5256000" y="18514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7"/>
          </p:nvPr>
        </p:nvSpPr>
        <p:spPr>
          <a:xfrm>
            <a:off x="711900" y="29522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8"/>
          </p:nvPr>
        </p:nvSpPr>
        <p:spPr>
          <a:xfrm>
            <a:off x="711900" y="33276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9"/>
          </p:nvPr>
        </p:nvSpPr>
        <p:spPr>
          <a:xfrm>
            <a:off x="2983950" y="29522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3"/>
          </p:nvPr>
        </p:nvSpPr>
        <p:spPr>
          <a:xfrm>
            <a:off x="2983950" y="33276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14"/>
          </p:nvPr>
        </p:nvSpPr>
        <p:spPr>
          <a:xfrm>
            <a:off x="5256000" y="29522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15"/>
          </p:nvPr>
        </p:nvSpPr>
        <p:spPr>
          <a:xfrm>
            <a:off x="5256000" y="33276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40" name="Google Shape;40;p8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7951325" y="2571750"/>
            <a:ext cx="1216200" cy="134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 idx="2" hasCustomPrompt="1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13225" y="544075"/>
            <a:ext cx="4264800" cy="15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800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ctrTitle"/>
          </p:nvPr>
        </p:nvSpPr>
        <p:spPr>
          <a:xfrm>
            <a:off x="1359375" y="1110825"/>
            <a:ext cx="7135200" cy="12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1"/>
                </a:solidFill>
              </a:rPr>
              <a:t>Federated Learning for Internet of Things: </a:t>
            </a:r>
            <a:r>
              <a:rPr lang="en" sz="3000" dirty="0">
                <a:solidFill>
                  <a:schemeClr val="accent3"/>
                </a:solidFill>
              </a:rPr>
              <a:t>A Comprehensive Survey</a:t>
            </a:r>
            <a:endParaRPr sz="3000" dirty="0">
              <a:solidFill>
                <a:schemeClr val="accent3"/>
              </a:solidFill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subTitle" idx="1"/>
          </p:nvPr>
        </p:nvSpPr>
        <p:spPr>
          <a:xfrm>
            <a:off x="1723875" y="2366025"/>
            <a:ext cx="6770700" cy="16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</a:rPr>
              <a:t>By Team 5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Vyash Natarajan -1002060598</a:t>
            </a:r>
            <a:endParaRPr dirty="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Ashlesha Gottipati - 1002169547</a:t>
            </a:r>
            <a:endParaRPr dirty="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Venkatesh Nangi-1002068000 </a:t>
            </a:r>
            <a:endParaRPr dirty="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Manav Jayeshbhai Patel - 1002155843</a:t>
            </a:r>
            <a:endParaRPr dirty="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Prajakta More - 1001924287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600" u="sng" dirty="0">
                <a:solidFill>
                  <a:schemeClr val="dk1"/>
                </a:solidFill>
              </a:rPr>
              <a:t> Collaborative Healthcare Services:</a:t>
            </a:r>
            <a:endParaRPr sz="1600" u="sng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Allows different healthcare providers to collaborate by sharing model parameters instead of sensitive patient records, improving diagnostics and treatment plans.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Particularly beneficial for rare diseases or complex conditions where aggregated insights can lead to superior healthcare outcomes.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Facilitates remote monitoring and personalized medicine by training models on diverse datasets, making them more adaptable and effective across various patient demographics.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36" name="Google Shape;236;p36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CONT…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>
            <a:spLocks noGrp="1"/>
          </p:cNvSpPr>
          <p:nvPr>
            <p:ph type="body" idx="1"/>
          </p:nvPr>
        </p:nvSpPr>
        <p:spPr>
          <a:xfrm>
            <a:off x="535575" y="1483850"/>
            <a:ext cx="3848400" cy="30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Char char="●"/>
            </a:pPr>
            <a:r>
              <a:rPr lang="en" u="sng" dirty="0">
                <a:solidFill>
                  <a:srgbClr val="000043"/>
                </a:solidFill>
              </a:rPr>
              <a:t>Model Robustness and Generalization: </a:t>
            </a:r>
            <a:r>
              <a:rPr lang="en" dirty="0">
                <a:solidFill>
                  <a:srgbClr val="000043"/>
                </a:solidFill>
              </a:rPr>
              <a:t>Learning from diverse data sources improves model robustness and its ability to generalize across different patient groups.</a:t>
            </a:r>
            <a:endParaRPr dirty="0">
              <a:solidFill>
                <a:srgbClr val="000043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Char char="●"/>
            </a:pPr>
            <a:r>
              <a:rPr lang="en" u="sng" dirty="0">
                <a:solidFill>
                  <a:srgbClr val="000043"/>
                </a:solidFill>
              </a:rPr>
              <a:t>Regulatory Compliance:</a:t>
            </a:r>
            <a:r>
              <a:rPr lang="en" dirty="0">
                <a:solidFill>
                  <a:srgbClr val="000043"/>
                </a:solidFill>
              </a:rPr>
              <a:t> Aligns with strict healthcare regulations like HIPAA by minimizing data sharing and central processing.</a:t>
            </a:r>
            <a:endParaRPr dirty="0">
              <a:solidFill>
                <a:srgbClr val="000043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Char char="●"/>
            </a:pPr>
            <a:r>
              <a:rPr lang="en" u="sng" dirty="0">
                <a:solidFill>
                  <a:srgbClr val="000043"/>
                </a:solidFill>
              </a:rPr>
              <a:t>Privacy and Security:</a:t>
            </a:r>
            <a:r>
              <a:rPr lang="en" dirty="0">
                <a:solidFill>
                  <a:srgbClr val="000043"/>
                </a:solidFill>
              </a:rPr>
              <a:t> Keeps health information localized and secure, significantly reducing breach risks.</a:t>
            </a:r>
            <a:endParaRPr dirty="0">
              <a:solidFill>
                <a:srgbClr val="000043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713225" y="384050"/>
            <a:ext cx="3755100" cy="10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BENEFITS of FL IN HEALTHCARE</a:t>
            </a:r>
            <a:endParaRPr dirty="0"/>
          </a:p>
        </p:txBody>
      </p:sp>
      <p:sp>
        <p:nvSpPr>
          <p:cNvPr id="243" name="Google Shape;243;p37"/>
          <p:cNvSpPr txBox="1">
            <a:spLocks noGrp="1"/>
          </p:cNvSpPr>
          <p:nvPr>
            <p:ph type="title"/>
          </p:nvPr>
        </p:nvSpPr>
        <p:spPr>
          <a:xfrm>
            <a:off x="5298500" y="625100"/>
            <a:ext cx="27483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</a:t>
            </a:r>
            <a:endParaRPr dirty="0"/>
          </a:p>
        </p:txBody>
      </p:sp>
      <p:sp>
        <p:nvSpPr>
          <p:cNvPr id="244" name="Google Shape;244;p37"/>
          <p:cNvSpPr txBox="1">
            <a:spLocks noGrp="1"/>
          </p:cNvSpPr>
          <p:nvPr>
            <p:ph type="body" idx="1"/>
          </p:nvPr>
        </p:nvSpPr>
        <p:spPr>
          <a:xfrm>
            <a:off x="4672500" y="1483850"/>
            <a:ext cx="3848400" cy="30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Char char="●"/>
            </a:pPr>
            <a:r>
              <a:rPr lang="en" u="sng" dirty="0">
                <a:solidFill>
                  <a:srgbClr val="000043"/>
                </a:solidFill>
              </a:rPr>
              <a:t>Integration and Standardization: </a:t>
            </a:r>
            <a:r>
              <a:rPr lang="en" dirty="0">
                <a:solidFill>
                  <a:srgbClr val="000043"/>
                </a:solidFill>
              </a:rPr>
              <a:t>Integrating FL requires overcoming data heterogeneity and ensuring compatibility across different healthcare systems.</a:t>
            </a:r>
            <a:endParaRPr dirty="0">
              <a:solidFill>
                <a:srgbClr val="000043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Char char="●"/>
            </a:pPr>
            <a:r>
              <a:rPr lang="en" u="sng" dirty="0">
                <a:solidFill>
                  <a:srgbClr val="000043"/>
                </a:solidFill>
              </a:rPr>
              <a:t>Scalability and Performance:</a:t>
            </a:r>
            <a:r>
              <a:rPr lang="en" dirty="0">
                <a:solidFill>
                  <a:srgbClr val="000043"/>
                </a:solidFill>
              </a:rPr>
              <a:t> Must ensure FL models are scalable and perform efficiently, crucial for handling real-time health data.</a:t>
            </a:r>
            <a:endParaRPr dirty="0">
              <a:solidFill>
                <a:srgbClr val="000043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Char char="●"/>
            </a:pPr>
            <a:r>
              <a:rPr lang="en" u="sng" dirty="0">
                <a:solidFill>
                  <a:srgbClr val="000043"/>
                </a:solidFill>
              </a:rPr>
              <a:t>Reliability of Contributions: </a:t>
            </a:r>
            <a:r>
              <a:rPr lang="en" dirty="0">
                <a:solidFill>
                  <a:srgbClr val="000043"/>
                </a:solidFill>
              </a:rPr>
              <a:t>Important to verify the quality and reliability of data from various sources to maintain model accuracy.</a:t>
            </a:r>
            <a:endParaRPr dirty="0">
              <a:solidFill>
                <a:srgbClr val="00004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>
            <a:spLocks noGrp="1"/>
          </p:cNvSpPr>
          <p:nvPr>
            <p:ph type="body" idx="1"/>
          </p:nvPr>
        </p:nvSpPr>
        <p:spPr>
          <a:xfrm>
            <a:off x="383399" y="1289150"/>
            <a:ext cx="8139551" cy="3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400" u="sng" dirty="0">
                <a:solidFill>
                  <a:schemeClr val="dk1"/>
                </a:solidFill>
              </a:rPr>
              <a:t>Privacy Preservation:</a:t>
            </a:r>
            <a:r>
              <a:rPr lang="en" sz="1400" dirty="0">
                <a:solidFill>
                  <a:schemeClr val="dk1"/>
                </a:solidFill>
              </a:rPr>
              <a:t> Local processing of data and sharing only the model updates keep user data private, in line with strict regulations like the GDPR.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400" u="sng" dirty="0">
                <a:solidFill>
                  <a:schemeClr val="dk1"/>
                </a:solidFill>
              </a:rPr>
              <a:t>Reduced Latency and Network Load: </a:t>
            </a:r>
            <a:r>
              <a:rPr lang="en" sz="1400" dirty="0">
                <a:solidFill>
                  <a:schemeClr val="dk1"/>
                </a:solidFill>
              </a:rPr>
              <a:t>By avoiding central data collection, FL minimizes latency and reduces the load on network infrastructure.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400" u="sng" dirty="0">
                <a:solidFill>
                  <a:schemeClr val="dk1"/>
                </a:solidFill>
              </a:rPr>
              <a:t>Improved Learning Quality: </a:t>
            </a:r>
            <a:r>
              <a:rPr lang="en" sz="1400" dirty="0">
                <a:solidFill>
                  <a:schemeClr val="dk1"/>
                </a:solidFill>
              </a:rPr>
              <a:t>Leveraging data from a broad spectrum of devices, FL enhances the robustness and accuracy of AI models by benefiting from diverse data sets.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50" name="Google Shape;250;p38"/>
          <p:cNvSpPr txBox="1">
            <a:spLocks noGrp="1"/>
          </p:cNvSpPr>
          <p:nvPr>
            <p:ph type="title"/>
          </p:nvPr>
        </p:nvSpPr>
        <p:spPr>
          <a:xfrm>
            <a:off x="417150" y="384050"/>
            <a:ext cx="8139552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BENEFITS OF FL IN IOT SERVICES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>
            <a:spLocks noGrp="1"/>
          </p:cNvSpPr>
          <p:nvPr>
            <p:ph type="title"/>
          </p:nvPr>
        </p:nvSpPr>
        <p:spPr>
          <a:xfrm>
            <a:off x="354657" y="398918"/>
            <a:ext cx="8484543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CHALLENGES AND FUTURE DIRECTIONS</a:t>
            </a:r>
          </a:p>
        </p:txBody>
      </p:sp>
      <p:sp>
        <p:nvSpPr>
          <p:cNvPr id="252" name="Google Shape;252;p38"/>
          <p:cNvSpPr txBox="1">
            <a:spLocks noGrp="1"/>
          </p:cNvSpPr>
          <p:nvPr>
            <p:ph type="body" idx="1"/>
          </p:nvPr>
        </p:nvSpPr>
        <p:spPr>
          <a:xfrm>
            <a:off x="810322" y="1304018"/>
            <a:ext cx="7659908" cy="3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400" u="sng" dirty="0">
                <a:solidFill>
                  <a:schemeClr val="dk1"/>
                </a:solidFill>
              </a:rPr>
              <a:t>Handling Device Heterogeneity: </a:t>
            </a:r>
            <a:r>
              <a:rPr lang="en" sz="1400" dirty="0">
                <a:solidFill>
                  <a:schemeClr val="dk1"/>
                </a:solidFill>
              </a:rPr>
              <a:t>There's a challenge in managing diverse IoT devices with varying capabilities and ensuring effective communication among them.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400" u="sng" dirty="0">
                <a:solidFill>
                  <a:schemeClr val="dk1"/>
                </a:solidFill>
              </a:rPr>
              <a:t>Lightweight Model Development: </a:t>
            </a:r>
            <a:r>
              <a:rPr lang="en" sz="1400" dirty="0">
                <a:solidFill>
                  <a:schemeClr val="dk1"/>
                </a:solidFill>
              </a:rPr>
              <a:t>Creating efficient models that are both effective and suitable for the constrained environment of IoT devices is crucial.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400" u="sng" dirty="0">
                <a:solidFill>
                  <a:schemeClr val="dk1"/>
                </a:solidFill>
              </a:rPr>
              <a:t>Research and Development: </a:t>
            </a:r>
            <a:r>
              <a:rPr lang="en" sz="1400" dirty="0">
                <a:solidFill>
                  <a:schemeClr val="dk1"/>
                </a:solidFill>
              </a:rPr>
              <a:t>Further exploration into adaptive algorithms, enhanced security mechanisms, and more efficient resource management is needed to fully harness the potential of FL in IoT.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9824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The document concludes that Federated Learning (FL) is transformative for IoT, enhancing privacy and intelligence by enabling localized data processing. 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It underscores FL's potential in various IoT applications, from healthcare to industrial IoT, while highlighting challenges like device heterogeneity and communication efficiency. 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Future research is encouraged to develop robust FL algorithms and standardized frameworks to address these challenges. 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Collaborative efforts between academia, industry, and regulatory bodies are deemed crucial for advancing FL's integration into IoT systems, aiming to fully leverage its potential for distributed, privacy-preserving intelligence across networks.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258" name="Google Shape;258;p39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You</a:t>
            </a:r>
            <a:endParaRPr sz="5000"/>
          </a:p>
        </p:txBody>
      </p:sp>
      <p:sp>
        <p:nvSpPr>
          <p:cNvPr id="265" name="Google Shape;265;p40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Thank</a:t>
            </a:r>
            <a:endParaRPr sz="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title"/>
          </p:nvPr>
        </p:nvSpPr>
        <p:spPr>
          <a:xfrm>
            <a:off x="713225" y="62257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body" idx="1"/>
          </p:nvPr>
        </p:nvSpPr>
        <p:spPr>
          <a:xfrm>
            <a:off x="713225" y="713678"/>
            <a:ext cx="7717500" cy="3855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 dirty="0">
                <a:solidFill>
                  <a:schemeClr val="dk1"/>
                </a:solidFill>
              </a:rPr>
              <a:t>Internet of Things (IoT): Proliferation of intelligent devices and services enabled by ubiquitous sensing and computing capabilities.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 u="sng" dirty="0">
                <a:solidFill>
                  <a:schemeClr val="dk1"/>
                </a:solidFill>
              </a:rPr>
              <a:t>Need for Intelligent IoT Applications:</a:t>
            </a:r>
            <a:r>
              <a:rPr lang="en" sz="1400" dirty="0">
                <a:solidFill>
                  <a:schemeClr val="dk1"/>
                </a:solidFill>
              </a:rPr>
              <a:t> Leveraging Artificial Intelligence (AI) techniques like Machine Learning (ML) and Deep Learning (DL) to extract insights from IoT data.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 u="sng" dirty="0">
                <a:solidFill>
                  <a:schemeClr val="dk1"/>
                </a:solidFill>
              </a:rPr>
              <a:t>Challenges of Traditional Centralized AI Approaches:</a:t>
            </a:r>
            <a:r>
              <a:rPr lang="en" sz="1400" dirty="0">
                <a:solidFill>
                  <a:schemeClr val="dk1"/>
                </a:solidFill>
              </a:rPr>
              <a:t> Issues with massive data offloading, limited computing resources at the cloud, and growing privacy concerns.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 u="sng" dirty="0">
                <a:solidFill>
                  <a:schemeClr val="dk1"/>
                </a:solidFill>
              </a:rPr>
              <a:t>Motivation:</a:t>
            </a:r>
            <a:r>
              <a:rPr lang="en" sz="1400" dirty="0">
                <a:solidFill>
                  <a:schemeClr val="dk1"/>
                </a:solidFill>
              </a:rPr>
              <a:t> Explore innovative AI solutions to realize efficient and privacy-enhanced intelligent IoT networks and applications.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713250" y="4827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Federated Learning?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body" idx="1"/>
          </p:nvPr>
        </p:nvSpPr>
        <p:spPr>
          <a:xfrm>
            <a:off x="713250" y="624468"/>
            <a:ext cx="7717500" cy="3774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 dirty="0">
                <a:solidFill>
                  <a:schemeClr val="dk1"/>
                </a:solidFill>
              </a:rPr>
              <a:t>Federal learning is collaborative decentralized learning for machine learning that allows for smarter models, lower latency, and less power consumption, all well and trained user privacy.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 u="sng" dirty="0">
                <a:solidFill>
                  <a:schemeClr val="dk1"/>
                </a:solidFill>
              </a:rPr>
              <a:t>Key Concept of FL: </a:t>
            </a:r>
            <a:r>
              <a:rPr lang="en" sz="1400" dirty="0">
                <a:solidFill>
                  <a:schemeClr val="dk1"/>
                </a:solidFill>
              </a:rPr>
              <a:t>Distributed collaborative AI training without sharing raw data.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 u="sng" dirty="0">
                <a:solidFill>
                  <a:schemeClr val="dk1"/>
                </a:solidFill>
              </a:rPr>
              <a:t>Entities in an FL System:</a:t>
            </a:r>
            <a:r>
              <a:rPr lang="en" sz="1400" dirty="0">
                <a:solidFill>
                  <a:schemeClr val="dk1"/>
                </a:solidFill>
              </a:rPr>
              <a:t> IoT devices as clients and a central aggregator.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 u="sng" dirty="0">
                <a:solidFill>
                  <a:schemeClr val="dk1"/>
                </a:solidFill>
              </a:rPr>
              <a:t>FL Training Process: </a:t>
            </a:r>
            <a:r>
              <a:rPr lang="en" sz="1400" dirty="0">
                <a:solidFill>
                  <a:schemeClr val="dk1"/>
                </a:solidFill>
              </a:rPr>
              <a:t>Local model training at clients, model updates transmission, and global model aggregation.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 u="sng" dirty="0">
                <a:solidFill>
                  <a:schemeClr val="dk1"/>
                </a:solidFill>
              </a:rPr>
              <a:t>Advantages of FL:</a:t>
            </a:r>
            <a:r>
              <a:rPr lang="en" sz="1400" dirty="0">
                <a:solidFill>
                  <a:schemeClr val="dk1"/>
                </a:solidFill>
              </a:rPr>
              <a:t> Privacy enhancement, reduced communication, and improved learning quality.</a:t>
            </a: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>
            <a:spLocks noGrp="1"/>
          </p:cNvSpPr>
          <p:nvPr>
            <p:ph type="title"/>
          </p:nvPr>
        </p:nvSpPr>
        <p:spPr>
          <a:xfrm>
            <a:off x="713250" y="3429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Federated Learning for IoT Services?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662500" y="862361"/>
            <a:ext cx="7717500" cy="4137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 u="sng" dirty="0">
                <a:solidFill>
                  <a:schemeClr val="dk1"/>
                </a:solidFill>
              </a:rPr>
              <a:t>Data Privacy Enhancement:</a:t>
            </a:r>
            <a:r>
              <a:rPr lang="en" sz="1400" dirty="0">
                <a:solidFill>
                  <a:schemeClr val="dk1"/>
                </a:solidFill>
              </a:rPr>
              <a:t> FL enables AI training without the need to share raw data, minimizing the risk of sensitive information leakage.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 u="sng" dirty="0">
                <a:solidFill>
                  <a:schemeClr val="dk1"/>
                </a:solidFill>
              </a:rPr>
              <a:t>Low-Latency Network Communication:</a:t>
            </a:r>
            <a:r>
              <a:rPr lang="en" sz="1400" dirty="0">
                <a:solidFill>
                  <a:schemeClr val="dk1"/>
                </a:solidFill>
              </a:rPr>
              <a:t> Reduced data offloading requirements in FL lead to lower communication latency and network resource savings.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 u="sng" dirty="0">
                <a:solidFill>
                  <a:schemeClr val="dk1"/>
                </a:solidFill>
              </a:rPr>
              <a:t>Enhanced Learning Quality:</a:t>
            </a:r>
            <a:r>
              <a:rPr lang="en" sz="1400" dirty="0">
                <a:solidFill>
                  <a:schemeClr val="dk1"/>
                </a:solidFill>
              </a:rPr>
              <a:t> Leveraging diverse datasets and computing resources from multiple IoT devices can improve the convergence rate and learning accuracy of the overall training process.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 u="sng" dirty="0">
                <a:solidFill>
                  <a:schemeClr val="dk1"/>
                </a:solidFill>
              </a:rPr>
              <a:t>Scalability and Flexibility:</a:t>
            </a:r>
            <a:r>
              <a:rPr lang="en" sz="1400" dirty="0">
                <a:solidFill>
                  <a:schemeClr val="dk1"/>
                </a:solidFill>
              </a:rPr>
              <a:t> The distributed and collaborative nature of FL makes it well-suited for the large-scale and dynamic nature of modern IoT networks.</a:t>
            </a: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713250" y="38289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does Federated Learning Work?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32"/>
          <p:cNvSpPr txBox="1">
            <a:spLocks noGrp="1"/>
          </p:cNvSpPr>
          <p:nvPr>
            <p:ph type="body" idx="1"/>
          </p:nvPr>
        </p:nvSpPr>
        <p:spPr>
          <a:xfrm>
            <a:off x="713250" y="955600"/>
            <a:ext cx="7717500" cy="3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  <a:highlight>
                  <a:schemeClr val="lt1"/>
                </a:highlight>
              </a:rPr>
              <a:t>Federated Learning (FL) decentralizes machine learning by keeping user data on devices, enhancing privacy and reducing network-related issues. </a:t>
            </a:r>
            <a:endParaRPr sz="14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400" dirty="0">
                <a:solidFill>
                  <a:schemeClr val="dk1"/>
                </a:solidFill>
                <a:highlight>
                  <a:schemeClr val="lt1"/>
                </a:highlight>
              </a:rPr>
              <a:t>In this approach, a model is distributed from a server to client devices, which locally update the model using their own data but only send model improvements like weights and biases back to the server. </a:t>
            </a:r>
            <a:endParaRPr sz="14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400" dirty="0">
                <a:solidFill>
                  <a:schemeClr val="dk1"/>
                </a:solidFill>
                <a:highlight>
                  <a:schemeClr val="lt1"/>
                </a:highlight>
              </a:rPr>
              <a:t>These updates are aggregated to refine the model across multiple iterations. For added security, secure aggregation techniques obfuscate the data with random values during transmission, ensuring updates remain anonymous.</a:t>
            </a:r>
            <a:endParaRPr sz="14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400" dirty="0">
                <a:solidFill>
                  <a:schemeClr val="dk1"/>
                </a:solidFill>
                <a:highlight>
                  <a:schemeClr val="lt1"/>
                </a:highlight>
              </a:rPr>
              <a:t>This emerging approach promises significant improvements in privacy and efficiency for machine learning applications.</a:t>
            </a:r>
            <a:endParaRPr sz="14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615625" cy="133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3387" y="152400"/>
            <a:ext cx="2537924" cy="133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5650" y="152400"/>
            <a:ext cx="2317950" cy="133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686950"/>
            <a:ext cx="2615626" cy="1658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53250" y="1661588"/>
            <a:ext cx="2537924" cy="17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25650" y="1674275"/>
            <a:ext cx="2317950" cy="17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2400" y="3548600"/>
            <a:ext cx="2615624" cy="1462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24900" y="3586375"/>
            <a:ext cx="2894200" cy="146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>
            <a:spLocks noGrp="1"/>
          </p:cNvSpPr>
          <p:nvPr>
            <p:ph type="body" idx="1"/>
          </p:nvPr>
        </p:nvSpPr>
        <p:spPr>
          <a:xfrm>
            <a:off x="380150" y="1086325"/>
            <a:ext cx="8316000" cy="32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Federated learning offers a solution by enabling AI models to be trained directly on IOT devices. This approach keeps the data localized , enhancing privacy and reducing the need for large bandwidth to transfer data to central servers.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400" b="1" dirty="0">
                <a:solidFill>
                  <a:schemeClr val="dk1"/>
                </a:solidFill>
              </a:rPr>
              <a:t>KEY IOT SERVICES ENHANCED BY FEDERATED LEARNING:</a:t>
            </a:r>
            <a:endParaRPr sz="1400" b="1" dirty="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400" u="sng" dirty="0">
                <a:solidFill>
                  <a:schemeClr val="dk1"/>
                </a:solidFill>
              </a:rPr>
              <a:t>Data Sharing :</a:t>
            </a:r>
            <a:r>
              <a:rPr lang="en" sz="1400" dirty="0">
                <a:solidFill>
                  <a:schemeClr val="dk1"/>
                </a:solidFill>
              </a:rPr>
              <a:t> FL facilitates a secure method for IoT devices to share insights derived from data through model updates without exposing the raw data itself, enhancing security and collaborative intelligence.</a:t>
            </a:r>
            <a:endParaRPr sz="1400" dirty="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400" u="sng" dirty="0">
                <a:solidFill>
                  <a:schemeClr val="dk1"/>
                </a:solidFill>
              </a:rPr>
              <a:t>Data offloading and Caching : </a:t>
            </a:r>
            <a:r>
              <a:rPr lang="en" sz="1400" dirty="0">
                <a:solidFill>
                  <a:schemeClr val="dk1"/>
                </a:solidFill>
              </a:rPr>
              <a:t> By optimizing how data is offloaded and cached, FL helps in effectively managing network resources and reducing response times within IoT systems.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297775" y="121825"/>
            <a:ext cx="8133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FEDERATED LEARNING IMPLEMENTATION IN IOT SERVICES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body" idx="1"/>
          </p:nvPr>
        </p:nvSpPr>
        <p:spPr>
          <a:xfrm>
            <a:off x="713225" y="1382325"/>
            <a:ext cx="7717500" cy="3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200" u="sng" dirty="0">
                <a:solidFill>
                  <a:schemeClr val="dk1"/>
                </a:solidFill>
              </a:rPr>
              <a:t>Attack Detection :</a:t>
            </a:r>
            <a:r>
              <a:rPr lang="en-US" sz="1200" dirty="0">
                <a:solidFill>
                  <a:schemeClr val="dk1"/>
                </a:solidFill>
              </a:rPr>
              <a:t> FL allows for distributed security monitoring, enabling IoT devices to detect anomalies and potential threats locally, without the need to centralize sensitive data.</a:t>
            </a: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200" u="sng" dirty="0">
                <a:solidFill>
                  <a:schemeClr val="dk1"/>
                </a:solidFill>
              </a:rPr>
              <a:t>Localization and Mobile Crowdsensing :</a:t>
            </a:r>
            <a:r>
              <a:rPr lang="en-US" sz="1200" dirty="0">
                <a:solidFill>
                  <a:schemeClr val="dk1"/>
                </a:solidFill>
              </a:rPr>
              <a:t> FL supports privacy-preserving localization and crowdsensing applications, allowing devices to contribute to data collection and analysis without disclosing precise location details.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/>
          </a:p>
          <a:p>
            <a:pPr marL="1371600" lvl="2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endParaRPr b="1"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CONT…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0984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body" idx="1"/>
          </p:nvPr>
        </p:nvSpPr>
        <p:spPr>
          <a:xfrm>
            <a:off x="713225" y="1382325"/>
            <a:ext cx="7717500" cy="3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600"/>
              <a:buChar char="●"/>
            </a:pPr>
            <a:r>
              <a:rPr lang="en" sz="1400" b="1" dirty="0">
                <a:solidFill>
                  <a:srgbClr val="000043"/>
                </a:solidFill>
              </a:rPr>
              <a:t>FEDERATED LEARNING IN SMART HEALTHCARE</a:t>
            </a:r>
            <a:endParaRPr sz="1400" b="1" dirty="0">
              <a:solidFill>
                <a:srgbClr val="000043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400" u="sng" dirty="0">
                <a:solidFill>
                  <a:schemeClr val="dk1"/>
                </a:solidFill>
              </a:rPr>
              <a:t>ELECTRONIC HEALTH RECORDS(EHRs) MANAGEMENT:</a:t>
            </a: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400" dirty="0">
                <a:solidFill>
                  <a:schemeClr val="dk1"/>
                </a:solidFill>
              </a:rPr>
              <a:t>FL enables multiple healthcare institutions to collaborate in training models using local EHRs without sharing the actual data, preserving patient privacy.</a:t>
            </a: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400" dirty="0">
                <a:solidFill>
                  <a:schemeClr val="dk1"/>
                </a:solidFill>
              </a:rPr>
              <a:t>Utilizes techniques like data perturbation to prevent model memorization attacks, thus protecting sensitive patient information.</a:t>
            </a: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400" dirty="0">
                <a:solidFill>
                  <a:schemeClr val="dk1"/>
                </a:solidFill>
              </a:rPr>
              <a:t>Enhances the accuracy of clinical predictions and enables the use of advanced AI without risking data exposure.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/>
          </a:p>
          <a:p>
            <a:pPr marL="1371600" lvl="2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endParaRPr b="1"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 OF IOT SERVICES USING FEDERATED LEARNING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1159</Words>
  <Application>Microsoft Office PowerPoint</Application>
  <PresentationFormat>On-screen Show (16:9)</PresentationFormat>
  <Paragraphs>81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Didact Gothic</vt:lpstr>
      <vt:lpstr>Quicksand Medium</vt:lpstr>
      <vt:lpstr>Fira Sans Extra Condensed Medium</vt:lpstr>
      <vt:lpstr>Montserrat</vt:lpstr>
      <vt:lpstr>Barlow</vt:lpstr>
      <vt:lpstr>Montserrat SemiBold</vt:lpstr>
      <vt:lpstr>Inter</vt:lpstr>
      <vt:lpstr>Arial</vt:lpstr>
      <vt:lpstr>Management Consulting Toolkit by Slidesgo</vt:lpstr>
      <vt:lpstr>Federated Learning for Internet of Things: A Comprehensive Survey</vt:lpstr>
      <vt:lpstr>Introduction</vt:lpstr>
      <vt:lpstr>What is Federated Learning?  </vt:lpstr>
      <vt:lpstr>Why Federated Learning for IoT Services?   </vt:lpstr>
      <vt:lpstr>How does Federated Learning Work?  </vt:lpstr>
      <vt:lpstr>PowerPoint Presentation</vt:lpstr>
      <vt:lpstr>FEDERATED LEARNING IMPLEMENTATION IN IOT SERVICES</vt:lpstr>
      <vt:lpstr>CONT…</vt:lpstr>
      <vt:lpstr>APPLICATION OF IOT SERVICES USING FEDERATED LEARNING</vt:lpstr>
      <vt:lpstr>CONT…</vt:lpstr>
      <vt:lpstr>BENEFITS of FL IN HEALTHCARE</vt:lpstr>
      <vt:lpstr>BENEFITS OF FL IN IOT SERVICES</vt:lpstr>
      <vt:lpstr>CHALLENGES AND FUTURE DIRECTIONS</vt:lpstr>
      <vt:lpstr>Conclusion</vt:lpstr>
      <vt:lpstr>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Federated Learning for Internet of Things: A Comprehensive Survey</dc:title>
  <dc:creator>Ashlesha Gottipati</dc:creator>
  <cp:lastModifiedBy>Gottipati, Ashlesha</cp:lastModifiedBy>
  <cp:revision>1</cp:revision>
  <dcterms:modified xsi:type="dcterms:W3CDTF">2024-04-12T17:56:32Z</dcterms:modified>
</cp:coreProperties>
</file>