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</p:embeddedFont>
    <p:embeddedFont>
      <p:font typeface="Montserrat" panose="00000500000000000000" pitchFamily="2" charset="0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760b6f0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760b6f0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6e23eaba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b6e23eaba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6e23eaba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b6e23eaba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760b6f0e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760b6f0e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8c04c427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8c04c427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760b6f0e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b760b6f0e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760b6f0e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b760b6f0e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 panose="00000500000000000000"/>
              <a:buNone/>
              <a:defRPr sz="280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  <a:defRPr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31975" y="3426625"/>
            <a:ext cx="3919500" cy="10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36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Manav </a:t>
            </a:r>
            <a:r>
              <a:rPr lang="en-GB" sz="136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Jayeshbhai</a:t>
            </a:r>
            <a:r>
              <a:rPr lang="en-GB" sz="136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Patel 1002155843</a:t>
            </a:r>
            <a:endParaRPr sz="136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36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Vyash</a:t>
            </a:r>
            <a:r>
              <a:rPr lang="en-GB" sz="136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Natarajan 1002060598</a:t>
            </a:r>
            <a:endParaRPr sz="136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36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Venkatesh </a:t>
            </a:r>
            <a:r>
              <a:rPr lang="en-GB" sz="1360" dirty="0" err="1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Nangi</a:t>
            </a:r>
            <a:r>
              <a:rPr lang="en-GB" sz="136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1002068000</a:t>
            </a:r>
            <a:endParaRPr sz="136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36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Prajakta More 1001924287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360" dirty="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Ashlesha Gottipati 1002169547</a:t>
            </a:r>
            <a:endParaRPr sz="1360" dirty="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1120" dirty="0"/>
          </a:p>
        </p:txBody>
      </p:sp>
      <p:sp>
        <p:nvSpPr>
          <p:cNvPr id="136" name="Google Shape;136;p13"/>
          <p:cNvSpPr txBox="1"/>
          <p:nvPr/>
        </p:nvSpPr>
        <p:spPr>
          <a:xfrm>
            <a:off x="5031975" y="90325"/>
            <a:ext cx="405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</a:rPr>
              <a:t>CSE5349/6349: Special Topics on Networking</a:t>
            </a:r>
            <a:endParaRPr sz="21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0920" y="1088390"/>
            <a:ext cx="5227320" cy="1809115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latin typeface="+mj-lt"/>
                <a:sym typeface="+mn-ea"/>
              </a:rPr>
              <a:t>             TERSE</a:t>
            </a:r>
            <a:br>
              <a:rPr lang="en-US" sz="3200" dirty="0">
                <a:effectLst/>
                <a:latin typeface="+mj-lt"/>
                <a:sym typeface="+mn-ea"/>
              </a:rPr>
            </a:br>
            <a:r>
              <a:rPr lang="en-US" sz="3200" dirty="0">
                <a:effectLst/>
                <a:latin typeface="+mj-lt"/>
                <a:sym typeface="+mn-ea"/>
              </a:rPr>
              <a:t>    A Unified End-to-End Traffic Control Mechanism</a:t>
            </a:r>
            <a:endParaRPr lang="en-US" sz="3200" b="1">
              <a:solidFill>
                <a:schemeClr val="bg1"/>
              </a:solidFill>
              <a:uFillTx/>
              <a:latin typeface="Montserrat" panose="00000500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2472900" y="447405"/>
            <a:ext cx="4198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665">
                <a:latin typeface="+mj-lt"/>
                <a:cs typeface="+mj-lt"/>
              </a:rPr>
              <a:t>Introduction to </a:t>
            </a:r>
            <a:r>
              <a:rPr lang="en-US" sz="2665" dirty="0">
                <a:effectLst/>
                <a:latin typeface="+mj-lt"/>
                <a:cs typeface="+mj-lt"/>
                <a:sym typeface="+mn-ea"/>
              </a:rPr>
              <a:t>TERSE</a:t>
            </a:r>
            <a:endParaRPr lang="en-GB"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774050" y="1332375"/>
            <a:ext cx="8071500" cy="3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1. The TCP congestion control mechanism, crucial for Internet scalability, relies on binary feedback to manage traffic congestion.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2. Real-time applications demand new services which TCP and UDP cannot provide.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3. Existing end-to-end protocols lack provable stability and fairness.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4. A utility-based approach aims to optimize network performance, but faces challenges in utility function design.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5. Our proposed TERSE protocol offers fairness, stability, and optimality, addressing the shortcomings of existing solutions.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721995" y="686435"/>
            <a:ext cx="7158355" cy="5321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What </a:t>
            </a:r>
            <a:r>
              <a:rPr lang="en-US" altLang="en-GB"/>
              <a:t>- Problem Statements</a:t>
            </a:r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830580" y="1644650"/>
            <a:ext cx="7700010" cy="2583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t>1. Addressing limitations of TCP and UDP in delivering real-time services like HRT, RRA, and RDA.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t>2. Overcoming challenges in utility-based approaches for designing QoS-aware protocols.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t>3. Developing a unified end-to-end protocol to support NRE, RRA, and RDA services while maintaining TCP compatibility.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t>4. Deriving an accurate TCP utility function to inform protocol design and ensure TCP-friendliness.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t>5. Tackling the challenge of achieving soft minimum rate guarantees for real-time applications while ensuring network fairness and stability.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1585350" y="628925"/>
            <a:ext cx="64632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</a:t>
            </a:r>
            <a:r>
              <a:rPr lang="en-US" altLang="en-GB"/>
              <a:t>y is it Important</a:t>
            </a:r>
            <a:r>
              <a:rPr lang="en-GB"/>
              <a:t>?</a:t>
            </a:r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1"/>
          </p:nvPr>
        </p:nvSpPr>
        <p:spPr>
          <a:xfrm>
            <a:off x="652145" y="1525270"/>
            <a:ext cx="8329930" cy="2153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sz="1400" dirty="0"/>
              <a:t>1. TERSE addresses the surging demand for real-time services online.</a:t>
            </a:r>
          </a:p>
          <a:p>
            <a:pPr marL="1270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sz="1400" dirty="0"/>
              <a:t>2. It rectifies the deficiencies of existing protocols like TCP and UDP.</a:t>
            </a:r>
          </a:p>
          <a:p>
            <a:pPr marL="1270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sz="1400" dirty="0"/>
              <a:t>3. Users experience smoother, more reliable communication with TERSE.</a:t>
            </a:r>
          </a:p>
          <a:p>
            <a:pPr marL="1270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sz="1400" dirty="0"/>
              <a:t>4. TERSE enhances economic efficiency for service providers and users.</a:t>
            </a:r>
          </a:p>
          <a:p>
            <a:pPr marL="1270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sz="1400" dirty="0"/>
              <a:t>5. It supports future technologies like IoT and AR seamlessly.</a:t>
            </a:r>
          </a:p>
          <a:p>
            <a:pPr marL="12700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sz="1400" dirty="0"/>
              <a:t>6. TERSE ensures fairness, stability, and optimality in Internet traffic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1297305" y="801370"/>
            <a:ext cx="7038975" cy="39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/>
              <a:t>1. Optimized for Real-Time</a:t>
            </a:r>
            <a:r>
              <a:t>: TERSE ensures efficient resource allocation for real-time services, enhancing user satisfaction.</a:t>
            </a:r>
          </a:p>
          <a:p>
            <a:pPr marL="1270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>  </a:t>
            </a:r>
          </a:p>
          <a:p>
            <a:pPr marL="1270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/>
              <a:t>2.</a:t>
            </a:r>
            <a:r>
              <a:rPr lang="en-US" b="1"/>
              <a:t> </a:t>
            </a:r>
            <a:r>
              <a:rPr b="1"/>
              <a:t>Simplified Utility Focus</a:t>
            </a:r>
            <a:r>
              <a:t>: TERSE's utility function targets elastic user utility, simplifying optimization and enhancing fairness.</a:t>
            </a:r>
          </a:p>
          <a:p>
            <a:pPr marL="1270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1270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/>
              <a:t>3. Structured Design Approach</a:t>
            </a:r>
            <a:r>
              <a:t>: TERSE follows a systematic methodology, integrating TCP congestion control for seamless support of diverse real-time services.</a:t>
            </a:r>
          </a:p>
          <a:p>
            <a:pPr marL="1270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1270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/>
              <a:t>4.</a:t>
            </a:r>
            <a:r>
              <a:rPr lang="en-US" b="1"/>
              <a:t> </a:t>
            </a:r>
            <a:r>
              <a:rPr b="1"/>
              <a:t>Versatile Service Support</a:t>
            </a:r>
            <a:r>
              <a:t>: TERSE accommodates various service classes, ensuring fair allocation and robust performance across traffic types.</a:t>
            </a:r>
          </a:p>
          <a:p>
            <a:pPr marL="1270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1270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/>
              <a:t>5. TCP Integration for Harmony</a:t>
            </a:r>
            <a:r>
              <a:t>: TERSE integrates TCP utility for cohesive operation with RDA and RRA flows, optimizing network performance.</a:t>
            </a:r>
          </a:p>
          <a:p>
            <a:pPr marL="1270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1270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>6. </a:t>
            </a:r>
            <a:r>
              <a:rPr b="1"/>
              <a:t>Dynamic Rate Guarantees</a:t>
            </a:r>
            <a:r>
              <a:t>: TERSE offers flexible minimum rate guarantees, adapting to congestion to prevent network disruptions for real-time applications.</a:t>
            </a:r>
          </a:p>
        </p:txBody>
      </p:sp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2472900" y="157095"/>
            <a:ext cx="41982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</a:t>
            </a:r>
            <a:r>
              <a:rPr lang="en-US" altLang="en-GB"/>
              <a:t>TERSE Works?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body" idx="1"/>
          </p:nvPr>
        </p:nvSpPr>
        <p:spPr>
          <a:xfrm>
            <a:off x="1253900" y="1218850"/>
            <a:ext cx="7038900" cy="33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dirty="0"/>
              <a:t>1. Unified Protocol Design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dirty="0"/>
              <a:t>2. Utility-Based Optimization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dirty="0"/>
              <a:t>3. TCP-Friendly Integration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dirty="0"/>
              <a:t>4. Flexibility and Adaptability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dirty="0"/>
              <a:t>5. Mathematically Grounded Design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dirty="0"/>
              <a:t>6. Real-World Validation</a:t>
            </a:r>
          </a:p>
        </p:txBody>
      </p:sp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2643505" y="495935"/>
            <a:ext cx="3418205" cy="509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Strengths of TERSE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1253685" y="149579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46050" lvl="0" indent="0" algn="l" rtl="0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1. Complexity of Implementation</a:t>
            </a:r>
          </a:p>
          <a:p>
            <a:pPr marL="146050" lvl="0" indent="0" algn="l" rtl="0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2. Potential Compatibility Issues</a:t>
            </a:r>
          </a:p>
          <a:p>
            <a:pPr marL="146050" lvl="0" indent="0" algn="l" rtl="0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3. Resource Overhead</a:t>
            </a:r>
          </a:p>
          <a:p>
            <a:pPr marL="146050" lvl="0" indent="0" algn="l" rtl="0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4. Limited Scalability</a:t>
            </a:r>
          </a:p>
          <a:p>
            <a:pPr marL="146050" lvl="0" indent="0" algn="l" rtl="0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5. Learning Curve</a:t>
            </a:r>
          </a:p>
          <a:p>
            <a:pPr marL="146050" lvl="0" indent="0" algn="l" rtl="0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6. Potential Performance Variability</a:t>
            </a:r>
          </a:p>
          <a:p>
            <a:pPr marL="146050" lvl="0" indent="0" algn="l" rtl="0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/>
              <a:t>7. Dependency on Assumptions</a:t>
            </a:r>
          </a:p>
        </p:txBody>
      </p:sp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047115" y="723900"/>
            <a:ext cx="2835910" cy="5391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Drawbacks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1222155" y="141754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sz="1600"/>
              <a:t>1. TERSE represents a groundbreaking advancement in addressing the challenges of delivering real-time services over the Internet, offering a novel protocol designed to optimize resource allocation and enhance user satisfaction.</a:t>
            </a:r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1600"/>
          </a:p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sz="1600"/>
              <a:t>2. Overall, TERSE's provable properties, demonstrated through real-world testing and simulations, underscore its significance as a pioneering solution for delivering real-time services while maintaining compatibility with existing TCP flows.</a:t>
            </a:r>
          </a:p>
        </p:txBody>
      </p:sp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1935600" y="651700"/>
            <a:ext cx="52728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96BE5D8A2AF647AC77A05ABA199331" ma:contentTypeVersion="8" ma:contentTypeDescription="Create a new document." ma:contentTypeScope="" ma:versionID="e569b37d01251a44c6e1accb09ecf2c9">
  <xsd:schema xmlns:xsd="http://www.w3.org/2001/XMLSchema" xmlns:xs="http://www.w3.org/2001/XMLSchema" xmlns:p="http://schemas.microsoft.com/office/2006/metadata/properties" xmlns:ns2="8f371cf9-6b85-48ee-ae77-8a839ddced72" targetNamespace="http://schemas.microsoft.com/office/2006/metadata/properties" ma:root="true" ma:fieldsID="3cc436cd0e429e8210490f3dad357923" ns2:_="">
    <xsd:import namespace="8f371cf9-6b85-48ee-ae77-8a839ddced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371cf9-6b85-48ee-ae77-8a839ddced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58AD5D-F13F-4FD0-A3C8-F598B906B21F}">
  <ds:schemaRefs/>
</ds:datastoreItem>
</file>

<file path=customXml/itemProps2.xml><?xml version="1.0" encoding="utf-8"?>
<ds:datastoreItem xmlns:ds="http://schemas.openxmlformats.org/officeDocument/2006/customXml" ds:itemID="{A6D42C9A-2DCD-4EC7-BD3A-4F9BE2FD1659}">
  <ds:schemaRefs/>
</ds:datastoreItem>
</file>

<file path=customXml/itemProps3.xml><?xml version="1.0" encoding="utf-8"?>
<ds:datastoreItem xmlns:ds="http://schemas.openxmlformats.org/officeDocument/2006/customXml" ds:itemID="{F4F8F62F-D3A6-4539-A5BD-8CDC3F1C09F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569</Words>
  <Application>Microsoft Office PowerPoint</Application>
  <PresentationFormat>On-screen Show 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Lato</vt:lpstr>
      <vt:lpstr>Montserrat</vt:lpstr>
      <vt:lpstr>Arial</vt:lpstr>
      <vt:lpstr>Roboto</vt:lpstr>
      <vt:lpstr>Focus</vt:lpstr>
      <vt:lpstr>             TERSE     A Unified End-to-End Traffic Control Mechanism</vt:lpstr>
      <vt:lpstr>Introduction to TERSE</vt:lpstr>
      <vt:lpstr> What - Problem Statements</vt:lpstr>
      <vt:lpstr>Why is it Important?</vt:lpstr>
      <vt:lpstr>How TERSE Works?</vt:lpstr>
      <vt:lpstr>Strengths of TERSE</vt:lpstr>
      <vt:lpstr>Drawbacks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Technology</dc:title>
  <dc:creator/>
  <cp:lastModifiedBy>Gottipati, Ashlesha</cp:lastModifiedBy>
  <cp:revision>4</cp:revision>
  <dcterms:created xsi:type="dcterms:W3CDTF">2024-03-08T03:38:11Z</dcterms:created>
  <dcterms:modified xsi:type="dcterms:W3CDTF">2024-03-08T07:01:20Z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0x0101004596BE5D8A2AF647AC77A05ABA199331</vt:lpwstr>
  </property>
  <property fmtid="{D5CDD505-2E9C-101B-9397-08002B2CF9AE}" pid="3" name="ICV">
    <vt:lpwstr>0D4C9DF98BE045ADA810520400C430C4_13</vt:lpwstr>
  </property>
  <property fmtid="{D5CDD505-2E9C-101B-9397-08002B2CF9AE}" pid="4" name="KSOProductBuildVer">
    <vt:lpwstr>1033-12.2.0.13489</vt:lpwstr>
  </property>
</Properties>
</file>