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Canva Sans Bold" charset="1" panose="020B0803030501040103"/>
      <p:regular r:id="rId35"/>
    </p:embeddedFont>
    <p:embeddedFont>
      <p:font typeface="IBM Plex Serif" charset="1" panose="02060503050406000203"/>
      <p:regular r:id="rId36"/>
    </p:embeddedFont>
    <p:embeddedFont>
      <p:font typeface="IBM Plex Serif Italics" charset="1" panose="02060503050406000203"/>
      <p:regular r:id="rId37"/>
    </p:embeddedFont>
    <p:embeddedFont>
      <p:font typeface="Canva Sans" charset="1" panose="020B0503030501040103"/>
      <p:regular r:id="rId38"/>
    </p:embeddedFont>
    <p:embeddedFont>
      <p:font typeface="IBM Plex Serif Bold" charset="1" panose="02060803050406000203"/>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8402743" y="8862060"/>
            <a:ext cx="1524680" cy="396240"/>
          </a:xfrm>
          <a:prstGeom prst="rect">
            <a:avLst/>
          </a:prstGeom>
        </p:spPr>
        <p:txBody>
          <a:bodyPr anchor="t" rtlCol="false" tIns="0" lIns="0" bIns="0" rIns="0">
            <a:spAutoFit/>
          </a:bodyPr>
          <a:lstStyle/>
          <a:p>
            <a:pPr algn="l">
              <a:lnSpc>
                <a:spcPts val="3359"/>
              </a:lnSpc>
            </a:pPr>
            <a:r>
              <a:rPr lang="en-US" b="true" sz="2400" spc="-48">
                <a:solidFill>
                  <a:srgbClr val="36211B"/>
                </a:solidFill>
                <a:latin typeface="Canva Sans Bold"/>
                <a:ea typeface="Canva Sans Bold"/>
                <a:cs typeface="Canva Sans Bold"/>
                <a:sym typeface="Canva Sans Bold"/>
              </a:rPr>
              <a:t>GROUP 2</a:t>
            </a:r>
          </a:p>
        </p:txBody>
      </p:sp>
      <p:sp>
        <p:nvSpPr>
          <p:cNvPr name="TextBox 3" id="3"/>
          <p:cNvSpPr txBox="true"/>
          <p:nvPr/>
        </p:nvSpPr>
        <p:spPr>
          <a:xfrm rot="0">
            <a:off x="1762460" y="1951301"/>
            <a:ext cx="14805247" cy="4657725"/>
          </a:xfrm>
          <a:prstGeom prst="rect">
            <a:avLst/>
          </a:prstGeom>
        </p:spPr>
        <p:txBody>
          <a:bodyPr anchor="t" rtlCol="false" tIns="0" lIns="0" bIns="0" rIns="0">
            <a:spAutoFit/>
          </a:bodyPr>
          <a:lstStyle/>
          <a:p>
            <a:pPr algn="ctr">
              <a:lnSpc>
                <a:spcPts val="12000"/>
              </a:lnSpc>
            </a:pPr>
            <a:r>
              <a:rPr lang="en-US" sz="12000" spc="-480">
                <a:solidFill>
                  <a:srgbClr val="36211B"/>
                </a:solidFill>
                <a:latin typeface="IBM Plex Serif"/>
                <a:ea typeface="IBM Plex Serif"/>
                <a:cs typeface="IBM Plex Serif"/>
                <a:sym typeface="IBM Plex Serif"/>
              </a:rPr>
              <a:t>STABLE PRICE LEVEL(INFLATION) ANALYSIS</a:t>
            </a:r>
          </a:p>
        </p:txBody>
      </p:sp>
      <p:sp>
        <p:nvSpPr>
          <p:cNvPr name="TextBox 4" id="4"/>
          <p:cNvSpPr txBox="true"/>
          <p:nvPr/>
        </p:nvSpPr>
        <p:spPr>
          <a:xfrm rot="0">
            <a:off x="3662490" y="6532826"/>
            <a:ext cx="10963021" cy="1261110"/>
          </a:xfrm>
          <a:prstGeom prst="rect">
            <a:avLst/>
          </a:prstGeom>
        </p:spPr>
        <p:txBody>
          <a:bodyPr anchor="t" rtlCol="false" tIns="0" lIns="0" bIns="0" rIns="0">
            <a:spAutoFit/>
          </a:bodyPr>
          <a:lstStyle/>
          <a:p>
            <a:pPr algn="ctr">
              <a:lnSpc>
                <a:spcPts val="5040"/>
              </a:lnSpc>
            </a:pPr>
            <a:r>
              <a:rPr lang="en-US" sz="3600" i="true" spc="-144">
                <a:solidFill>
                  <a:srgbClr val="36211B"/>
                </a:solidFill>
                <a:latin typeface="IBM Plex Serif Italics"/>
                <a:ea typeface="IBM Plex Serif Italics"/>
                <a:cs typeface="IBM Plex Serif Italics"/>
                <a:sym typeface="IBM Plex Serif Italics"/>
              </a:rPr>
              <a:t>IMPACT ON GILEAD SCIENCES, REGENERON AND VERTEX PHARMACEUTICALS</a:t>
            </a:r>
          </a:p>
        </p:txBody>
      </p:sp>
      <p:sp>
        <p:nvSpPr>
          <p:cNvPr name="TextBox 5" id="5"/>
          <p:cNvSpPr txBox="true"/>
          <p:nvPr/>
        </p:nvSpPr>
        <p:spPr>
          <a:xfrm rot="0">
            <a:off x="14515532" y="811530"/>
            <a:ext cx="2743768" cy="396240"/>
          </a:xfrm>
          <a:prstGeom prst="rect">
            <a:avLst/>
          </a:prstGeom>
        </p:spPr>
        <p:txBody>
          <a:bodyPr anchor="t" rtlCol="false" tIns="0" lIns="0" bIns="0" rIns="0">
            <a:spAutoFit/>
          </a:bodyPr>
          <a:lstStyle/>
          <a:p>
            <a:pPr algn="r">
              <a:lnSpc>
                <a:spcPts val="3359"/>
              </a:lnSpc>
            </a:pPr>
            <a:r>
              <a:rPr lang="en-US" sz="2400" spc="-48">
                <a:solidFill>
                  <a:srgbClr val="36211B"/>
                </a:solidFill>
                <a:latin typeface="Canva Sans"/>
                <a:ea typeface="Canva Sans"/>
                <a:cs typeface="Canva Sans"/>
                <a:sym typeface="Canva Sans"/>
              </a:rPr>
              <a:t>2025 FEB 21</a:t>
            </a:r>
          </a:p>
        </p:txBody>
      </p:sp>
      <p:sp>
        <p:nvSpPr>
          <p:cNvPr name="Freeform 6" id="6"/>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graphicFrame>
        <p:nvGraphicFramePr>
          <p:cNvPr name="Table 3" id="3"/>
          <p:cNvGraphicFramePr>
            <a:graphicFrameLocks noGrp="true"/>
          </p:cNvGraphicFramePr>
          <p:nvPr/>
        </p:nvGraphicFramePr>
        <p:xfrm>
          <a:off x="2342760" y="2167991"/>
          <a:ext cx="13178338" cy="6845660"/>
        </p:xfrm>
        <a:graphic>
          <a:graphicData uri="http://schemas.openxmlformats.org/drawingml/2006/table">
            <a:tbl>
              <a:tblPr/>
              <a:tblGrid>
                <a:gridCol w="4617650"/>
                <a:gridCol w="4417765"/>
                <a:gridCol w="4142923"/>
              </a:tblGrid>
              <a:tr h="1133647">
                <a:tc>
                  <a:txBody>
                    <a:bodyPr anchor="t" rtlCol="false"/>
                    <a:lstStyle/>
                    <a:p>
                      <a:pPr algn="l">
                        <a:lnSpc>
                          <a:spcPts val="2099"/>
                        </a:lnSpc>
                        <a:defRPr/>
                      </a:pPr>
                      <a:r>
                        <a:rPr lang="en-US" sz="1499">
                          <a:solidFill>
                            <a:srgbClr val="CB6CE6"/>
                          </a:solidFill>
                          <a:latin typeface="Canva Sans"/>
                          <a:ea typeface="Canva Sans"/>
                          <a:cs typeface="Canva Sans"/>
                          <a:sym typeface="Canva Sans"/>
                        </a:rPr>
                        <a:t>Factor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CB6CE6"/>
                          </a:solidFill>
                          <a:latin typeface="Canva Sans"/>
                          <a:ea typeface="Canva Sans"/>
                          <a:cs typeface="Canva Sans"/>
                          <a:sym typeface="Canva Sans"/>
                        </a:rPr>
                        <a:t>Switzerland (Gilead Sciences)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099"/>
                        </a:lnSpc>
                        <a:defRPr/>
                      </a:pPr>
                      <a:r>
                        <a:rPr lang="en-US" sz="1499">
                          <a:solidFill>
                            <a:srgbClr val="CB6CE6"/>
                          </a:solidFill>
                          <a:latin typeface="Canva Sans"/>
                          <a:ea typeface="Canva Sans"/>
                          <a:cs typeface="Canva Sans"/>
                          <a:sym typeface="Canva Sans"/>
                        </a:rPr>
                        <a:t>Ireland (Regeneron, Vertex Pharmaceuticals)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44823">
                <a:tc>
                  <a:txBody>
                    <a:bodyPr anchor="t" rtlCol="false"/>
                    <a:lstStyle/>
                    <a:p>
                      <a:pPr algn="l">
                        <a:lnSpc>
                          <a:spcPts val="2099"/>
                        </a:lnSpc>
                        <a:defRPr/>
                      </a:pPr>
                      <a:r>
                        <a:rPr lang="en-US" sz="1499">
                          <a:solidFill>
                            <a:srgbClr val="5E17EB"/>
                          </a:solidFill>
                          <a:latin typeface="Canva Sans"/>
                          <a:ea typeface="Canva Sans"/>
                          <a:cs typeface="Canva Sans"/>
                          <a:sym typeface="Canva Sans"/>
                        </a:rPr>
                        <a:t>Average Inflation Rate (2022-2024)</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1.2%</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2.5% - 4.1%</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8322">
                <a:tc>
                  <a:txBody>
                    <a:bodyPr anchor="t" rtlCol="false"/>
                    <a:lstStyle/>
                    <a:p>
                      <a:pPr algn="l">
                        <a:lnSpc>
                          <a:spcPts val="2099"/>
                        </a:lnSpc>
                        <a:defRPr/>
                      </a:pPr>
                      <a:r>
                        <a:rPr lang="en-US" sz="1499">
                          <a:solidFill>
                            <a:srgbClr val="5E17EB"/>
                          </a:solidFill>
                          <a:latin typeface="Canva Sans"/>
                          <a:ea typeface="Canva Sans"/>
                          <a:cs typeface="Canva Sans"/>
                          <a:sym typeface="Canva Sans"/>
                        </a:rPr>
                        <a:t>Wage Growth (Annual)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1.5%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2.8% (fluctuates based on inflation)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8322">
                <a:tc>
                  <a:txBody>
                    <a:bodyPr anchor="t" rtlCol="false"/>
                    <a:lstStyle/>
                    <a:p>
                      <a:pPr algn="l">
                        <a:lnSpc>
                          <a:spcPts val="2099"/>
                        </a:lnSpc>
                        <a:defRPr/>
                      </a:pPr>
                      <a:r>
                        <a:rPr lang="en-US" sz="1499">
                          <a:solidFill>
                            <a:srgbClr val="5E17EB"/>
                          </a:solidFill>
                          <a:latin typeface="Canva Sans"/>
                          <a:ea typeface="Canva Sans"/>
                          <a:cs typeface="Canva Sans"/>
                          <a:sym typeface="Canva Sans"/>
                        </a:rPr>
                        <a:t>Raw Material Cost Increase (Annual)</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1.8%</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3.5%</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16952">
                <a:tc>
                  <a:txBody>
                    <a:bodyPr anchor="t" rtlCol="false"/>
                    <a:lstStyle/>
                    <a:p>
                      <a:pPr algn="l">
                        <a:lnSpc>
                          <a:spcPts val="2099"/>
                        </a:lnSpc>
                        <a:defRPr/>
                      </a:pPr>
                      <a:r>
                        <a:rPr lang="en-US" sz="1499">
                          <a:solidFill>
                            <a:srgbClr val="5E17EB"/>
                          </a:solidFill>
                          <a:latin typeface="Canva Sans"/>
                          <a:ea typeface="Canva Sans"/>
                          <a:cs typeface="Canva Sans"/>
                          <a:sym typeface="Canva Sans"/>
                        </a:rPr>
                        <a:t>Energy Cost Fluctuation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Stable (Government regulations)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High volatility due to global oil price changes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8322">
                <a:tc>
                  <a:txBody>
                    <a:bodyPr anchor="t" rtlCol="false"/>
                    <a:lstStyle/>
                    <a:p>
                      <a:pPr algn="l">
                        <a:lnSpc>
                          <a:spcPts val="2099"/>
                        </a:lnSpc>
                        <a:defRPr/>
                      </a:pPr>
                      <a:r>
                        <a:rPr lang="en-US" sz="1499">
                          <a:solidFill>
                            <a:srgbClr val="5E17EB"/>
                          </a:solidFill>
                          <a:latin typeface="Canva Sans"/>
                          <a:ea typeface="Canva Sans"/>
                          <a:cs typeface="Canva Sans"/>
                          <a:sym typeface="Canva Sans"/>
                        </a:rPr>
                        <a:t>Distribution Costs (Logistics &amp; Transportation)</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2.0% increase per year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3.8% increase per year</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916952">
                <a:tc>
                  <a:txBody>
                    <a:bodyPr anchor="t" rtlCol="false"/>
                    <a:lstStyle/>
                    <a:p>
                      <a:pPr algn="l">
                        <a:lnSpc>
                          <a:spcPts val="2099"/>
                        </a:lnSpc>
                        <a:defRPr/>
                      </a:pPr>
                      <a:r>
                        <a:rPr lang="en-US" sz="1499">
                          <a:solidFill>
                            <a:srgbClr val="5E17EB"/>
                          </a:solidFill>
                          <a:latin typeface="Canva Sans"/>
                          <a:ea typeface="Canva Sans"/>
                          <a:cs typeface="Canva Sans"/>
                          <a:sym typeface="Canva Sans"/>
                        </a:rPr>
                        <a:t>Impact on Pricing Strategy</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Predictable, allowing stable long-term pricing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Requires dynamic pricing adjustments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08322">
                <a:tc>
                  <a:txBody>
                    <a:bodyPr anchor="t" rtlCol="false"/>
                    <a:lstStyle/>
                    <a:p>
                      <a:pPr algn="l">
                        <a:lnSpc>
                          <a:spcPts val="2099"/>
                        </a:lnSpc>
                        <a:defRPr/>
                      </a:pPr>
                      <a:r>
                        <a:rPr lang="en-US" sz="1499">
                          <a:solidFill>
                            <a:srgbClr val="5E17EB"/>
                          </a:solidFill>
                          <a:latin typeface="Canva Sans"/>
                          <a:ea typeface="Canva Sans"/>
                          <a:cs typeface="Canva Sans"/>
                          <a:sym typeface="Canva Sans"/>
                        </a:rPr>
                        <a:t>Investment Planning</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Long-term, minimal uncertainty</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100"/>
                        </a:lnSpc>
                        <a:defRPr/>
                      </a:pPr>
                      <a:r>
                        <a:rPr lang="en-US" sz="1500">
                          <a:solidFill>
                            <a:srgbClr val="000000"/>
                          </a:solidFill>
                          <a:latin typeface="Canva Sans"/>
                          <a:ea typeface="Canva Sans"/>
                          <a:cs typeface="Canva Sans"/>
                          <a:sym typeface="Canva Sans"/>
                        </a:rPr>
                        <a:t>Short-term, requires flexible strategies</a:t>
                      </a:r>
                      <a:endParaRPr lang="en-US" sz="1100"/>
                    </a:p>
                  </a:txBody>
                  <a:tcPr marL="161925" marR="161925" marT="161925" marB="1619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3031446" y="710132"/>
            <a:ext cx="12225108" cy="1767913"/>
          </a:xfrm>
          <a:prstGeom prst="rect">
            <a:avLst/>
          </a:prstGeom>
        </p:spPr>
        <p:txBody>
          <a:bodyPr anchor="t" rtlCol="false" tIns="0" lIns="0" bIns="0" rIns="0">
            <a:spAutoFit/>
          </a:bodyPr>
          <a:lstStyle/>
          <a:p>
            <a:pPr algn="ctr">
              <a:lnSpc>
                <a:spcPts val="7051"/>
              </a:lnSpc>
            </a:pPr>
            <a:r>
              <a:rPr lang="en-US" b="true" sz="5036" spc="-100">
                <a:solidFill>
                  <a:srgbClr val="36211B"/>
                </a:solidFill>
                <a:latin typeface="Canva Sans Bold"/>
                <a:ea typeface="Canva Sans Bold"/>
                <a:cs typeface="Canva Sans Bold"/>
                <a:sym typeface="Canva Sans Bold"/>
              </a:rPr>
              <a:t>COMPARATIVE ANALYSIS OF INFLATION</a:t>
            </a:r>
          </a:p>
          <a:p>
            <a:pPr algn="ctr">
              <a:lnSpc>
                <a:spcPts val="7051"/>
              </a:lnSpc>
              <a:spcBef>
                <a:spcPct val="0"/>
              </a:spcBef>
            </a:pPr>
            <a:r>
              <a:rPr lang="en-US" b="true" sz="5036" spc="-100">
                <a:solidFill>
                  <a:srgbClr val="36211B"/>
                </a:solidFill>
                <a:latin typeface="Canva Sans Bold"/>
                <a:ea typeface="Canva Sans Bold"/>
                <a:cs typeface="Canva Sans Bold"/>
                <a:sym typeface="Canva Sans Bold"/>
              </a:rPr>
              <a:t>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grpSp>
        <p:nvGrpSpPr>
          <p:cNvPr name="Group 3" id="3"/>
          <p:cNvGrpSpPr/>
          <p:nvPr/>
        </p:nvGrpSpPr>
        <p:grpSpPr>
          <a:xfrm rot="0">
            <a:off x="1358244" y="4188313"/>
            <a:ext cx="6429068" cy="3212783"/>
            <a:chOff x="0" y="0"/>
            <a:chExt cx="1693252" cy="846165"/>
          </a:xfrm>
        </p:grpSpPr>
        <p:sp>
          <p:nvSpPr>
            <p:cNvPr name="Freeform 4" id="4"/>
            <p:cNvSpPr/>
            <p:nvPr/>
          </p:nvSpPr>
          <p:spPr>
            <a:xfrm flipH="false" flipV="false" rot="0">
              <a:off x="0" y="0"/>
              <a:ext cx="1693252" cy="846165"/>
            </a:xfrm>
            <a:custGeom>
              <a:avLst/>
              <a:gdLst/>
              <a:ahLst/>
              <a:cxnLst/>
              <a:rect r="r" b="b" t="t" l="l"/>
              <a:pathLst>
                <a:path h="846165" w="1693252">
                  <a:moveTo>
                    <a:pt x="0" y="0"/>
                  </a:moveTo>
                  <a:lnTo>
                    <a:pt x="1693252" y="0"/>
                  </a:lnTo>
                  <a:lnTo>
                    <a:pt x="1693252" y="846165"/>
                  </a:lnTo>
                  <a:lnTo>
                    <a:pt x="0" y="846165"/>
                  </a:lnTo>
                  <a:close/>
                </a:path>
              </a:pathLst>
            </a:custGeom>
            <a:solidFill>
              <a:srgbClr val="E8E6E3"/>
            </a:solidFill>
          </p:spPr>
        </p:sp>
        <p:sp>
          <p:nvSpPr>
            <p:cNvPr name="TextBox 5" id="5"/>
            <p:cNvSpPr txBox="true"/>
            <p:nvPr/>
          </p:nvSpPr>
          <p:spPr>
            <a:xfrm>
              <a:off x="0" y="-38100"/>
              <a:ext cx="1693252" cy="884265"/>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9795844" y="4188313"/>
            <a:ext cx="6958447" cy="3212783"/>
            <a:chOff x="0" y="0"/>
            <a:chExt cx="1832677" cy="846165"/>
          </a:xfrm>
        </p:grpSpPr>
        <p:sp>
          <p:nvSpPr>
            <p:cNvPr name="Freeform 7" id="7"/>
            <p:cNvSpPr/>
            <p:nvPr/>
          </p:nvSpPr>
          <p:spPr>
            <a:xfrm flipH="false" flipV="false" rot="0">
              <a:off x="0" y="0"/>
              <a:ext cx="1832677" cy="846165"/>
            </a:xfrm>
            <a:custGeom>
              <a:avLst/>
              <a:gdLst/>
              <a:ahLst/>
              <a:cxnLst/>
              <a:rect r="r" b="b" t="t" l="l"/>
              <a:pathLst>
                <a:path h="846165" w="1832677">
                  <a:moveTo>
                    <a:pt x="0" y="0"/>
                  </a:moveTo>
                  <a:lnTo>
                    <a:pt x="1832677" y="0"/>
                  </a:lnTo>
                  <a:lnTo>
                    <a:pt x="1832677" y="846165"/>
                  </a:lnTo>
                  <a:lnTo>
                    <a:pt x="0" y="846165"/>
                  </a:lnTo>
                  <a:close/>
                </a:path>
              </a:pathLst>
            </a:custGeom>
            <a:solidFill>
              <a:srgbClr val="E8E6E3"/>
            </a:solidFill>
          </p:spPr>
        </p:sp>
        <p:sp>
          <p:nvSpPr>
            <p:cNvPr name="TextBox 8" id="8"/>
            <p:cNvSpPr txBox="true"/>
            <p:nvPr/>
          </p:nvSpPr>
          <p:spPr>
            <a:xfrm>
              <a:off x="0" y="-38100"/>
              <a:ext cx="1832677" cy="88426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4930887" y="914400"/>
            <a:ext cx="8426227"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NUMERICAL INSIGHTS</a:t>
            </a:r>
          </a:p>
        </p:txBody>
      </p:sp>
      <p:sp>
        <p:nvSpPr>
          <p:cNvPr name="TextBox 10" id="10"/>
          <p:cNvSpPr txBox="true"/>
          <p:nvPr/>
        </p:nvSpPr>
        <p:spPr>
          <a:xfrm rot="0">
            <a:off x="2901294" y="3034835"/>
            <a:ext cx="3279698" cy="622935"/>
          </a:xfrm>
          <a:prstGeom prst="rect">
            <a:avLst/>
          </a:prstGeom>
        </p:spPr>
        <p:txBody>
          <a:bodyPr anchor="t" rtlCol="false" tIns="0" lIns="0" bIns="0" rIns="0">
            <a:spAutoFit/>
          </a:bodyPr>
          <a:lstStyle/>
          <a:p>
            <a:pPr algn="l">
              <a:lnSpc>
                <a:spcPts val="5040"/>
              </a:lnSpc>
            </a:pPr>
            <a:r>
              <a:rPr lang="en-US" sz="3600" spc="-144">
                <a:solidFill>
                  <a:srgbClr val="36211B"/>
                </a:solidFill>
                <a:latin typeface="IBM Plex Serif"/>
                <a:ea typeface="IBM Plex Serif"/>
                <a:cs typeface="IBM Plex Serif"/>
                <a:sym typeface="IBM Plex Serif"/>
              </a:rPr>
              <a:t>SWITZERLAND</a:t>
            </a:r>
          </a:p>
        </p:txBody>
      </p:sp>
      <p:sp>
        <p:nvSpPr>
          <p:cNvPr name="TextBox 11" id="11"/>
          <p:cNvSpPr txBox="true"/>
          <p:nvPr/>
        </p:nvSpPr>
        <p:spPr>
          <a:xfrm rot="0">
            <a:off x="1703716" y="4529784"/>
            <a:ext cx="5674852" cy="24917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 2022-2024 average inflation: 1.2%</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Wages have grown steadily at ~1.5% annually</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Energy prices stable due to government interventions</a:t>
            </a:r>
          </a:p>
          <a:p>
            <a:pPr algn="l">
              <a:lnSpc>
                <a:spcPts val="3359"/>
              </a:lnSpc>
            </a:pPr>
            <a:r>
              <a:rPr lang="en-US" sz="2400" spc="-48">
                <a:solidFill>
                  <a:srgbClr val="36211B"/>
                </a:solidFill>
                <a:latin typeface="Canva Sans"/>
                <a:ea typeface="Canva Sans"/>
                <a:cs typeface="Canva Sans"/>
                <a:sym typeface="Canva Sans"/>
              </a:rPr>
              <a:t> </a:t>
            </a:r>
          </a:p>
        </p:txBody>
      </p:sp>
      <p:sp>
        <p:nvSpPr>
          <p:cNvPr name="TextBox 12" id="12"/>
          <p:cNvSpPr txBox="true"/>
          <p:nvPr/>
        </p:nvSpPr>
        <p:spPr>
          <a:xfrm rot="0">
            <a:off x="12341002" y="3034835"/>
            <a:ext cx="2032222" cy="622935"/>
          </a:xfrm>
          <a:prstGeom prst="rect">
            <a:avLst/>
          </a:prstGeom>
        </p:spPr>
        <p:txBody>
          <a:bodyPr anchor="t" rtlCol="false" tIns="0" lIns="0" bIns="0" rIns="0">
            <a:spAutoFit/>
          </a:bodyPr>
          <a:lstStyle/>
          <a:p>
            <a:pPr algn="l">
              <a:lnSpc>
                <a:spcPts val="5040"/>
              </a:lnSpc>
            </a:pPr>
            <a:r>
              <a:rPr lang="en-US" sz="3600" spc="-144">
                <a:solidFill>
                  <a:srgbClr val="36211B"/>
                </a:solidFill>
                <a:latin typeface="IBM Plex Serif"/>
                <a:ea typeface="IBM Plex Serif"/>
                <a:cs typeface="IBM Plex Serif"/>
                <a:sym typeface="IBM Plex Serif"/>
              </a:rPr>
              <a:t>IRELAND</a:t>
            </a:r>
          </a:p>
        </p:txBody>
      </p:sp>
      <p:sp>
        <p:nvSpPr>
          <p:cNvPr name="TextBox 13" id="13"/>
          <p:cNvSpPr txBox="true"/>
          <p:nvPr/>
        </p:nvSpPr>
        <p:spPr>
          <a:xfrm rot="0">
            <a:off x="10286701" y="4490255"/>
            <a:ext cx="6140824" cy="29108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2022-2024 inflation: fluctuated between 2.5% and 4.1%</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Wage growth inconsistent, influenced by foreign investments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Energy prices more volatile, affecting production costs</a:t>
            </a:r>
          </a:p>
          <a:p>
            <a:pPr algn="l">
              <a:lnSpc>
                <a:spcPts val="335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grpSp>
        <p:nvGrpSpPr>
          <p:cNvPr name="Group 3" id="3"/>
          <p:cNvGrpSpPr/>
          <p:nvPr/>
        </p:nvGrpSpPr>
        <p:grpSpPr>
          <a:xfrm rot="0">
            <a:off x="1358244" y="4188313"/>
            <a:ext cx="6429068" cy="3212783"/>
            <a:chOff x="0" y="0"/>
            <a:chExt cx="1693252" cy="846165"/>
          </a:xfrm>
        </p:grpSpPr>
        <p:sp>
          <p:nvSpPr>
            <p:cNvPr name="Freeform 4" id="4"/>
            <p:cNvSpPr/>
            <p:nvPr/>
          </p:nvSpPr>
          <p:spPr>
            <a:xfrm flipH="false" flipV="false" rot="0">
              <a:off x="0" y="0"/>
              <a:ext cx="1693252" cy="846165"/>
            </a:xfrm>
            <a:custGeom>
              <a:avLst/>
              <a:gdLst/>
              <a:ahLst/>
              <a:cxnLst/>
              <a:rect r="r" b="b" t="t" l="l"/>
              <a:pathLst>
                <a:path h="846165" w="1693252">
                  <a:moveTo>
                    <a:pt x="0" y="0"/>
                  </a:moveTo>
                  <a:lnTo>
                    <a:pt x="1693252" y="0"/>
                  </a:lnTo>
                  <a:lnTo>
                    <a:pt x="1693252" y="846165"/>
                  </a:lnTo>
                  <a:lnTo>
                    <a:pt x="0" y="846165"/>
                  </a:lnTo>
                  <a:close/>
                </a:path>
              </a:pathLst>
            </a:custGeom>
            <a:solidFill>
              <a:srgbClr val="E8E6E3"/>
            </a:solidFill>
          </p:spPr>
        </p:sp>
        <p:sp>
          <p:nvSpPr>
            <p:cNvPr name="TextBox 5" id="5"/>
            <p:cNvSpPr txBox="true"/>
            <p:nvPr/>
          </p:nvSpPr>
          <p:spPr>
            <a:xfrm>
              <a:off x="0" y="-38100"/>
              <a:ext cx="1693252" cy="884265"/>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9795844" y="4188313"/>
            <a:ext cx="6958447" cy="3212783"/>
            <a:chOff x="0" y="0"/>
            <a:chExt cx="1832677" cy="846165"/>
          </a:xfrm>
        </p:grpSpPr>
        <p:sp>
          <p:nvSpPr>
            <p:cNvPr name="Freeform 7" id="7"/>
            <p:cNvSpPr/>
            <p:nvPr/>
          </p:nvSpPr>
          <p:spPr>
            <a:xfrm flipH="false" flipV="false" rot="0">
              <a:off x="0" y="0"/>
              <a:ext cx="1832677" cy="846165"/>
            </a:xfrm>
            <a:custGeom>
              <a:avLst/>
              <a:gdLst/>
              <a:ahLst/>
              <a:cxnLst/>
              <a:rect r="r" b="b" t="t" l="l"/>
              <a:pathLst>
                <a:path h="846165" w="1832677">
                  <a:moveTo>
                    <a:pt x="0" y="0"/>
                  </a:moveTo>
                  <a:lnTo>
                    <a:pt x="1832677" y="0"/>
                  </a:lnTo>
                  <a:lnTo>
                    <a:pt x="1832677" y="846165"/>
                  </a:lnTo>
                  <a:lnTo>
                    <a:pt x="0" y="846165"/>
                  </a:lnTo>
                  <a:close/>
                </a:path>
              </a:pathLst>
            </a:custGeom>
            <a:solidFill>
              <a:srgbClr val="E8E6E3"/>
            </a:solidFill>
          </p:spPr>
        </p:sp>
        <p:sp>
          <p:nvSpPr>
            <p:cNvPr name="TextBox 8" id="8"/>
            <p:cNvSpPr txBox="true"/>
            <p:nvPr/>
          </p:nvSpPr>
          <p:spPr>
            <a:xfrm>
              <a:off x="0" y="-38100"/>
              <a:ext cx="1832677" cy="88426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4244775" y="914400"/>
            <a:ext cx="9798451"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STRATEGIC IMPLICATIONS</a:t>
            </a:r>
          </a:p>
        </p:txBody>
      </p:sp>
      <p:sp>
        <p:nvSpPr>
          <p:cNvPr name="TextBox 10" id="10"/>
          <p:cNvSpPr txBox="true"/>
          <p:nvPr/>
        </p:nvSpPr>
        <p:spPr>
          <a:xfrm rot="0">
            <a:off x="2901294" y="3034835"/>
            <a:ext cx="3279698" cy="622935"/>
          </a:xfrm>
          <a:prstGeom prst="rect">
            <a:avLst/>
          </a:prstGeom>
        </p:spPr>
        <p:txBody>
          <a:bodyPr anchor="t" rtlCol="false" tIns="0" lIns="0" bIns="0" rIns="0">
            <a:spAutoFit/>
          </a:bodyPr>
          <a:lstStyle/>
          <a:p>
            <a:pPr algn="l">
              <a:lnSpc>
                <a:spcPts val="5040"/>
              </a:lnSpc>
            </a:pPr>
            <a:r>
              <a:rPr lang="en-US" sz="3600" spc="-144">
                <a:solidFill>
                  <a:srgbClr val="36211B"/>
                </a:solidFill>
                <a:latin typeface="IBM Plex Serif"/>
                <a:ea typeface="IBM Plex Serif"/>
                <a:cs typeface="IBM Plex Serif"/>
                <a:sym typeface="IBM Plex Serif"/>
              </a:rPr>
              <a:t>SWITZERLAND</a:t>
            </a:r>
          </a:p>
        </p:txBody>
      </p:sp>
      <p:sp>
        <p:nvSpPr>
          <p:cNvPr name="TextBox 11" id="11"/>
          <p:cNvSpPr txBox="true"/>
          <p:nvPr/>
        </p:nvSpPr>
        <p:spPr>
          <a:xfrm rot="0">
            <a:off x="1703716" y="4529784"/>
            <a:ext cx="5674852" cy="29108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Predictable inflation fosters stable investment and long-term financial planning</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Minimal impact on pricing strategies, ensuring steady revenue growth</a:t>
            </a:r>
          </a:p>
          <a:p>
            <a:pPr algn="l">
              <a:lnSpc>
                <a:spcPts val="3359"/>
              </a:lnSpc>
            </a:pPr>
          </a:p>
        </p:txBody>
      </p:sp>
      <p:sp>
        <p:nvSpPr>
          <p:cNvPr name="TextBox 12" id="12"/>
          <p:cNvSpPr txBox="true"/>
          <p:nvPr/>
        </p:nvSpPr>
        <p:spPr>
          <a:xfrm rot="0">
            <a:off x="12341002" y="3034835"/>
            <a:ext cx="2032222" cy="622935"/>
          </a:xfrm>
          <a:prstGeom prst="rect">
            <a:avLst/>
          </a:prstGeom>
        </p:spPr>
        <p:txBody>
          <a:bodyPr anchor="t" rtlCol="false" tIns="0" lIns="0" bIns="0" rIns="0">
            <a:spAutoFit/>
          </a:bodyPr>
          <a:lstStyle/>
          <a:p>
            <a:pPr algn="l">
              <a:lnSpc>
                <a:spcPts val="5040"/>
              </a:lnSpc>
            </a:pPr>
            <a:r>
              <a:rPr lang="en-US" sz="3600" spc="-144">
                <a:solidFill>
                  <a:srgbClr val="36211B"/>
                </a:solidFill>
                <a:latin typeface="IBM Plex Serif"/>
                <a:ea typeface="IBM Plex Serif"/>
                <a:cs typeface="IBM Plex Serif"/>
                <a:sym typeface="IBM Plex Serif"/>
              </a:rPr>
              <a:t>IRELAND</a:t>
            </a:r>
          </a:p>
        </p:txBody>
      </p:sp>
      <p:sp>
        <p:nvSpPr>
          <p:cNvPr name="TextBox 13" id="13"/>
          <p:cNvSpPr txBox="true"/>
          <p:nvPr/>
        </p:nvSpPr>
        <p:spPr>
          <a:xfrm rot="0">
            <a:off x="10286701" y="4490255"/>
            <a:ext cx="6140824" cy="24917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Inflation volatility requires dynamic pricing and cost-control measures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Companies must hedge against rising production costs through flexible supply chains</a:t>
            </a:r>
          </a:p>
          <a:p>
            <a:pPr algn="l">
              <a:lnSpc>
                <a:spcPts val="335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8402743" y="8862060"/>
            <a:ext cx="1524680" cy="396240"/>
          </a:xfrm>
          <a:prstGeom prst="rect">
            <a:avLst/>
          </a:prstGeom>
        </p:spPr>
        <p:txBody>
          <a:bodyPr anchor="t" rtlCol="false" tIns="0" lIns="0" bIns="0" rIns="0">
            <a:spAutoFit/>
          </a:bodyPr>
          <a:lstStyle/>
          <a:p>
            <a:pPr algn="l">
              <a:lnSpc>
                <a:spcPts val="3359"/>
              </a:lnSpc>
            </a:pPr>
            <a:r>
              <a:rPr lang="en-US" b="true" sz="2400" spc="-48">
                <a:solidFill>
                  <a:srgbClr val="36211B"/>
                </a:solidFill>
                <a:latin typeface="Canva Sans Bold"/>
                <a:ea typeface="Canva Sans Bold"/>
                <a:cs typeface="Canva Sans Bold"/>
                <a:sym typeface="Canva Sans Bold"/>
              </a:rPr>
              <a:t>GROUP 2</a:t>
            </a:r>
          </a:p>
        </p:txBody>
      </p:sp>
      <p:sp>
        <p:nvSpPr>
          <p:cNvPr name="TextBox 3" id="3"/>
          <p:cNvSpPr txBox="true"/>
          <p:nvPr/>
        </p:nvSpPr>
        <p:spPr>
          <a:xfrm rot="0">
            <a:off x="1762460" y="1951301"/>
            <a:ext cx="14805247" cy="3133725"/>
          </a:xfrm>
          <a:prstGeom prst="rect">
            <a:avLst/>
          </a:prstGeom>
        </p:spPr>
        <p:txBody>
          <a:bodyPr anchor="t" rtlCol="false" tIns="0" lIns="0" bIns="0" rIns="0">
            <a:spAutoFit/>
          </a:bodyPr>
          <a:lstStyle/>
          <a:p>
            <a:pPr algn="ctr">
              <a:lnSpc>
                <a:spcPts val="12000"/>
              </a:lnSpc>
            </a:pPr>
            <a:r>
              <a:rPr lang="en-US" sz="12000" spc="-480">
                <a:solidFill>
                  <a:srgbClr val="36211B"/>
                </a:solidFill>
                <a:latin typeface="IBM Plex Serif"/>
                <a:ea typeface="IBM Plex Serif"/>
                <a:cs typeface="IBM Plex Serif"/>
                <a:sym typeface="IBM Plex Serif"/>
              </a:rPr>
              <a:t>PRODUCTIVITY ANALYSIS</a:t>
            </a:r>
          </a:p>
        </p:txBody>
      </p:sp>
      <p:sp>
        <p:nvSpPr>
          <p:cNvPr name="TextBox 4" id="4"/>
          <p:cNvSpPr txBox="true"/>
          <p:nvPr/>
        </p:nvSpPr>
        <p:spPr>
          <a:xfrm rot="0">
            <a:off x="3683573" y="5067300"/>
            <a:ext cx="10963021" cy="1261110"/>
          </a:xfrm>
          <a:prstGeom prst="rect">
            <a:avLst/>
          </a:prstGeom>
        </p:spPr>
        <p:txBody>
          <a:bodyPr anchor="t" rtlCol="false" tIns="0" lIns="0" bIns="0" rIns="0">
            <a:spAutoFit/>
          </a:bodyPr>
          <a:lstStyle/>
          <a:p>
            <a:pPr algn="ctr">
              <a:lnSpc>
                <a:spcPts val="5040"/>
              </a:lnSpc>
            </a:pPr>
            <a:r>
              <a:rPr lang="en-US" sz="3600" i="true" spc="-144">
                <a:solidFill>
                  <a:srgbClr val="36211B"/>
                </a:solidFill>
                <a:latin typeface="IBM Plex Serif Italics"/>
                <a:ea typeface="IBM Plex Serif Italics"/>
                <a:cs typeface="IBM Plex Serif Italics"/>
                <a:sym typeface="IBM Plex Serif Italics"/>
              </a:rPr>
              <a:t>IMPACT ON GILEAD SCIENCES, REGENERON AND VERTEX PHARMACEUTICALS</a:t>
            </a:r>
          </a:p>
        </p:txBody>
      </p:sp>
      <p:sp>
        <p:nvSpPr>
          <p:cNvPr name="TextBox 5" id="5"/>
          <p:cNvSpPr txBox="true"/>
          <p:nvPr/>
        </p:nvSpPr>
        <p:spPr>
          <a:xfrm rot="0">
            <a:off x="14515532" y="811530"/>
            <a:ext cx="2743768" cy="396240"/>
          </a:xfrm>
          <a:prstGeom prst="rect">
            <a:avLst/>
          </a:prstGeom>
        </p:spPr>
        <p:txBody>
          <a:bodyPr anchor="t" rtlCol="false" tIns="0" lIns="0" bIns="0" rIns="0">
            <a:spAutoFit/>
          </a:bodyPr>
          <a:lstStyle/>
          <a:p>
            <a:pPr algn="r">
              <a:lnSpc>
                <a:spcPts val="3359"/>
              </a:lnSpc>
            </a:pPr>
            <a:r>
              <a:rPr lang="en-US" sz="2400" spc="-48">
                <a:solidFill>
                  <a:srgbClr val="36211B"/>
                </a:solidFill>
                <a:latin typeface="Canva Sans"/>
                <a:ea typeface="Canva Sans"/>
                <a:cs typeface="Canva Sans"/>
                <a:sym typeface="Canva Sans"/>
              </a:rPr>
              <a:t>2025 FEB 21</a:t>
            </a:r>
          </a:p>
        </p:txBody>
      </p:sp>
      <p:sp>
        <p:nvSpPr>
          <p:cNvPr name="Freeform 6" id="6"/>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8032035" y="2459355"/>
            <a:ext cx="9227265" cy="5036757"/>
          </a:xfrm>
          <a:custGeom>
            <a:avLst/>
            <a:gdLst/>
            <a:ahLst/>
            <a:cxnLst/>
            <a:rect r="r" b="b" t="t" l="l"/>
            <a:pathLst>
              <a:path h="5036757" w="9227265">
                <a:moveTo>
                  <a:pt x="0" y="0"/>
                </a:moveTo>
                <a:lnTo>
                  <a:pt x="9227265" y="0"/>
                </a:lnTo>
                <a:lnTo>
                  <a:pt x="9227265" y="5036757"/>
                </a:lnTo>
                <a:lnTo>
                  <a:pt x="0" y="5036757"/>
                </a:lnTo>
                <a:lnTo>
                  <a:pt x="0" y="0"/>
                </a:lnTo>
                <a:close/>
              </a:path>
            </a:pathLst>
          </a:custGeom>
          <a:blipFill>
            <a:blip r:embed="rId3"/>
            <a:stretch>
              <a:fillRect l="0" t="0" r="0" b="-530"/>
            </a:stretch>
          </a:blipFill>
        </p:spPr>
      </p:sp>
      <p:sp>
        <p:nvSpPr>
          <p:cNvPr name="TextBox 4" id="4"/>
          <p:cNvSpPr txBox="true"/>
          <p:nvPr/>
        </p:nvSpPr>
        <p:spPr>
          <a:xfrm rot="0">
            <a:off x="9064032" y="7694474"/>
            <a:ext cx="7362868" cy="396240"/>
          </a:xfrm>
          <a:prstGeom prst="rect">
            <a:avLst/>
          </a:prstGeom>
        </p:spPr>
        <p:txBody>
          <a:bodyPr anchor="t" rtlCol="false" tIns="0" lIns="0" bIns="0" rIns="0">
            <a:spAutoFit/>
          </a:bodyPr>
          <a:lstStyle/>
          <a:p>
            <a:pPr algn="l">
              <a:lnSpc>
                <a:spcPts val="3359"/>
              </a:lnSpc>
            </a:pPr>
            <a:r>
              <a:rPr lang="en-US" b="true" sz="2400" spc="-48">
                <a:solidFill>
                  <a:srgbClr val="36211B"/>
                </a:solidFill>
                <a:latin typeface="Canva Sans Bold"/>
                <a:ea typeface="Canva Sans Bold"/>
                <a:cs typeface="Canva Sans Bold"/>
                <a:sym typeface="Canva Sans Bold"/>
              </a:rPr>
              <a:t>FIG.1 DEPICTS GLOBAL TRENDS IN PRODUCTIVITY</a:t>
            </a:r>
          </a:p>
        </p:txBody>
      </p:sp>
      <p:sp>
        <p:nvSpPr>
          <p:cNvPr name="TextBox 5" id="5"/>
          <p:cNvSpPr txBox="true"/>
          <p:nvPr/>
        </p:nvSpPr>
        <p:spPr>
          <a:xfrm rot="0">
            <a:off x="4714949" y="658485"/>
            <a:ext cx="8900268"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PRODUCTIVITY TRENDS</a:t>
            </a:r>
          </a:p>
        </p:txBody>
      </p:sp>
      <p:sp>
        <p:nvSpPr>
          <p:cNvPr name="TextBox 6" id="6"/>
          <p:cNvSpPr txBox="true"/>
          <p:nvPr/>
        </p:nvSpPr>
        <p:spPr>
          <a:xfrm rot="0">
            <a:off x="1028700" y="2980372"/>
            <a:ext cx="7116897" cy="33299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Developed economies have experienced steady productivity growth due to technological innovations.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Emerging markets show varying productivity trends, with rapid industrialization in some regions and stagnation in others.</a:t>
            </a:r>
          </a:p>
          <a:p>
            <a:pPr algn="l">
              <a:lnSpc>
                <a:spcPts val="3359"/>
              </a:lnSpc>
            </a:pPr>
          </a:p>
          <a:p>
            <a:pPr algn="l">
              <a:lnSpc>
                <a:spcPts val="3359"/>
              </a:lnSpc>
            </a:pPr>
          </a:p>
        </p:txBody>
      </p:sp>
      <p:sp>
        <p:nvSpPr>
          <p:cNvPr name="TextBox 7" id="7"/>
          <p:cNvSpPr txBox="true"/>
          <p:nvPr/>
        </p:nvSpPr>
        <p:spPr>
          <a:xfrm rot="0">
            <a:off x="2650419" y="2109787"/>
            <a:ext cx="3923358"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GLOBAL TRENDS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7896283" y="2960296"/>
            <a:ext cx="9363017" cy="4728324"/>
          </a:xfrm>
          <a:custGeom>
            <a:avLst/>
            <a:gdLst/>
            <a:ahLst/>
            <a:cxnLst/>
            <a:rect r="r" b="b" t="t" l="l"/>
            <a:pathLst>
              <a:path h="4728324" w="9363017">
                <a:moveTo>
                  <a:pt x="0" y="0"/>
                </a:moveTo>
                <a:lnTo>
                  <a:pt x="9363017" y="0"/>
                </a:lnTo>
                <a:lnTo>
                  <a:pt x="9363017" y="4728323"/>
                </a:lnTo>
                <a:lnTo>
                  <a:pt x="0" y="4728323"/>
                </a:lnTo>
                <a:lnTo>
                  <a:pt x="0" y="0"/>
                </a:lnTo>
                <a:close/>
              </a:path>
            </a:pathLst>
          </a:custGeom>
          <a:blipFill>
            <a:blip r:embed="rId3"/>
            <a:stretch>
              <a:fillRect l="0" t="0" r="0" b="0"/>
            </a:stretch>
          </a:blipFill>
        </p:spPr>
      </p:sp>
      <p:sp>
        <p:nvSpPr>
          <p:cNvPr name="TextBox 4" id="4"/>
          <p:cNvSpPr txBox="true"/>
          <p:nvPr/>
        </p:nvSpPr>
        <p:spPr>
          <a:xfrm rot="0">
            <a:off x="8373387" y="7694474"/>
            <a:ext cx="8544562" cy="396240"/>
          </a:xfrm>
          <a:prstGeom prst="rect">
            <a:avLst/>
          </a:prstGeom>
        </p:spPr>
        <p:txBody>
          <a:bodyPr anchor="t" rtlCol="false" tIns="0" lIns="0" bIns="0" rIns="0">
            <a:spAutoFit/>
          </a:bodyPr>
          <a:lstStyle/>
          <a:p>
            <a:pPr algn="l">
              <a:lnSpc>
                <a:spcPts val="3359"/>
              </a:lnSpc>
            </a:pPr>
            <a:r>
              <a:rPr lang="en-US" b="true" sz="2400" spc="-48">
                <a:solidFill>
                  <a:srgbClr val="36211B"/>
                </a:solidFill>
                <a:latin typeface="Canva Sans Bold"/>
                <a:ea typeface="Canva Sans Bold"/>
                <a:cs typeface="Canva Sans Bold"/>
                <a:sym typeface="Canva Sans Bold"/>
              </a:rPr>
              <a:t>FIG.2 DEPICTS SECTOR-SPECIFIC PRODUCTIVITY TRENDS </a:t>
            </a:r>
          </a:p>
        </p:txBody>
      </p:sp>
      <p:sp>
        <p:nvSpPr>
          <p:cNvPr name="TextBox 5" id="5"/>
          <p:cNvSpPr txBox="true"/>
          <p:nvPr/>
        </p:nvSpPr>
        <p:spPr>
          <a:xfrm rot="0">
            <a:off x="4714949" y="658485"/>
            <a:ext cx="8900268"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PRODUCTIVITY TRENDS</a:t>
            </a:r>
          </a:p>
        </p:txBody>
      </p:sp>
      <p:sp>
        <p:nvSpPr>
          <p:cNvPr name="TextBox 6" id="6"/>
          <p:cNvSpPr txBox="true"/>
          <p:nvPr/>
        </p:nvSpPr>
        <p:spPr>
          <a:xfrm rot="0">
            <a:off x="1028700" y="3743504"/>
            <a:ext cx="7116897" cy="41681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Manufacturing: Increased automation and AI integration have led to higher productivity levels.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Services: Digital transformation is driving efficiency, particularly in finance and healthcare.</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Agriculture: Precision farming and biotechnology are enhancing output per hectare.</a:t>
            </a:r>
          </a:p>
          <a:p>
            <a:pPr algn="l">
              <a:lnSpc>
                <a:spcPts val="3359"/>
              </a:lnSpc>
            </a:pPr>
          </a:p>
        </p:txBody>
      </p:sp>
      <p:sp>
        <p:nvSpPr>
          <p:cNvPr name="TextBox 7" id="7"/>
          <p:cNvSpPr txBox="true"/>
          <p:nvPr/>
        </p:nvSpPr>
        <p:spPr>
          <a:xfrm rot="0">
            <a:off x="2024141" y="2383155"/>
            <a:ext cx="5381616" cy="189928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SECTOR - SPECIFIC PRODUCTIVITY TRENDS</a:t>
            </a:r>
          </a:p>
          <a:p>
            <a:pPr algn="l">
              <a:lnSpc>
                <a:spcPts val="5040"/>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1028700" y="2764176"/>
            <a:ext cx="7615788" cy="5003762"/>
          </a:xfrm>
          <a:custGeom>
            <a:avLst/>
            <a:gdLst/>
            <a:ahLst/>
            <a:cxnLst/>
            <a:rect r="r" b="b" t="t" l="l"/>
            <a:pathLst>
              <a:path h="5003762" w="7615788">
                <a:moveTo>
                  <a:pt x="0" y="0"/>
                </a:moveTo>
                <a:lnTo>
                  <a:pt x="7615788" y="0"/>
                </a:lnTo>
                <a:lnTo>
                  <a:pt x="7615788" y="5003761"/>
                </a:lnTo>
                <a:lnTo>
                  <a:pt x="0" y="5003761"/>
                </a:lnTo>
                <a:lnTo>
                  <a:pt x="0" y="0"/>
                </a:lnTo>
                <a:close/>
              </a:path>
            </a:pathLst>
          </a:custGeom>
          <a:blipFill>
            <a:blip r:embed="rId3"/>
            <a:stretch>
              <a:fillRect l="0" t="0" r="0" b="0"/>
            </a:stretch>
          </a:blipFill>
        </p:spPr>
      </p:sp>
      <p:sp>
        <p:nvSpPr>
          <p:cNvPr name="Freeform 4" id="4"/>
          <p:cNvSpPr/>
          <p:nvPr/>
        </p:nvSpPr>
        <p:spPr>
          <a:xfrm flipH="false" flipV="false" rot="0">
            <a:off x="8863622" y="3398562"/>
            <a:ext cx="8618260" cy="3726985"/>
          </a:xfrm>
          <a:custGeom>
            <a:avLst/>
            <a:gdLst/>
            <a:ahLst/>
            <a:cxnLst/>
            <a:rect r="r" b="b" t="t" l="l"/>
            <a:pathLst>
              <a:path h="3726985" w="8618260">
                <a:moveTo>
                  <a:pt x="0" y="0"/>
                </a:moveTo>
                <a:lnTo>
                  <a:pt x="8618260" y="0"/>
                </a:lnTo>
                <a:lnTo>
                  <a:pt x="8618260" y="3726986"/>
                </a:lnTo>
                <a:lnTo>
                  <a:pt x="0" y="3726986"/>
                </a:lnTo>
                <a:lnTo>
                  <a:pt x="0" y="0"/>
                </a:lnTo>
                <a:close/>
              </a:path>
            </a:pathLst>
          </a:custGeom>
          <a:blipFill>
            <a:blip r:embed="rId4"/>
            <a:stretch>
              <a:fillRect l="-238" t="0" r="-238" b="0"/>
            </a:stretch>
          </a:blipFill>
        </p:spPr>
      </p:sp>
      <p:sp>
        <p:nvSpPr>
          <p:cNvPr name="TextBox 5" id="5"/>
          <p:cNvSpPr txBox="true"/>
          <p:nvPr/>
        </p:nvSpPr>
        <p:spPr>
          <a:xfrm rot="0">
            <a:off x="1028700" y="811206"/>
            <a:ext cx="16759367"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IMPACT ON PHARMACEUTICAL COMPANIES</a:t>
            </a:r>
          </a:p>
        </p:txBody>
      </p:sp>
      <p:sp>
        <p:nvSpPr>
          <p:cNvPr name="TextBox 6" id="6"/>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E8E6E3"/>
                </a:solidFill>
                <a:latin typeface="Canva Sans"/>
                <a:ea typeface="Canva Sans"/>
                <a:cs typeface="Canva Sans"/>
                <a:sym typeface="Canva Sans"/>
              </a:rPr>
              <a:t>8</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1311356" y="2843351"/>
            <a:ext cx="8402012" cy="4600298"/>
          </a:xfrm>
          <a:custGeom>
            <a:avLst/>
            <a:gdLst/>
            <a:ahLst/>
            <a:cxnLst/>
            <a:rect r="r" b="b" t="t" l="l"/>
            <a:pathLst>
              <a:path h="4600298" w="8402012">
                <a:moveTo>
                  <a:pt x="0" y="0"/>
                </a:moveTo>
                <a:lnTo>
                  <a:pt x="8402011" y="0"/>
                </a:lnTo>
                <a:lnTo>
                  <a:pt x="8402011" y="4600298"/>
                </a:lnTo>
                <a:lnTo>
                  <a:pt x="0" y="4600298"/>
                </a:lnTo>
                <a:lnTo>
                  <a:pt x="0" y="0"/>
                </a:lnTo>
                <a:close/>
              </a:path>
            </a:pathLst>
          </a:custGeom>
          <a:blipFill>
            <a:blip r:embed="rId2"/>
            <a:stretch>
              <a:fillRect l="0" t="0" r="0" b="0"/>
            </a:stretch>
          </a:blipFill>
        </p:spPr>
      </p:sp>
      <p:sp>
        <p:nvSpPr>
          <p:cNvPr name="Freeform 3" id="3"/>
          <p:cNvSpPr/>
          <p:nvPr/>
        </p:nvSpPr>
        <p:spPr>
          <a:xfrm flipH="false" flipV="false" rot="0">
            <a:off x="9934435" y="3587831"/>
            <a:ext cx="6819099" cy="3111338"/>
          </a:xfrm>
          <a:custGeom>
            <a:avLst/>
            <a:gdLst/>
            <a:ahLst/>
            <a:cxnLst/>
            <a:rect r="r" b="b" t="t" l="l"/>
            <a:pathLst>
              <a:path h="3111338" w="6819099">
                <a:moveTo>
                  <a:pt x="0" y="0"/>
                </a:moveTo>
                <a:lnTo>
                  <a:pt x="6819099" y="0"/>
                </a:lnTo>
                <a:lnTo>
                  <a:pt x="6819099" y="3111338"/>
                </a:lnTo>
                <a:lnTo>
                  <a:pt x="0" y="3111338"/>
                </a:lnTo>
                <a:lnTo>
                  <a:pt x="0" y="0"/>
                </a:lnTo>
                <a:close/>
              </a:path>
            </a:pathLst>
          </a:custGeom>
          <a:blipFill>
            <a:blip r:embed="rId3"/>
            <a:stretch>
              <a:fillRect l="0" t="0" r="0" b="0"/>
            </a:stretch>
          </a:blipFill>
        </p:spPr>
      </p:sp>
      <p:sp>
        <p:nvSpPr>
          <p:cNvPr name="TextBox 4" id="4"/>
          <p:cNvSpPr txBox="true"/>
          <p:nvPr/>
        </p:nvSpPr>
        <p:spPr>
          <a:xfrm rot="0">
            <a:off x="686182" y="700607"/>
            <a:ext cx="16067352" cy="1028700"/>
          </a:xfrm>
          <a:prstGeom prst="rect">
            <a:avLst/>
          </a:prstGeom>
        </p:spPr>
        <p:txBody>
          <a:bodyPr anchor="t" rtlCol="false" tIns="0" lIns="0" bIns="0" rIns="0">
            <a:spAutoFit/>
          </a:bodyPr>
          <a:lstStyle/>
          <a:p>
            <a:pPr algn="ctr">
              <a:lnSpc>
                <a:spcPts val="8400"/>
              </a:lnSpc>
              <a:spcBef>
                <a:spcPct val="0"/>
              </a:spcBef>
            </a:pPr>
            <a:r>
              <a:rPr lang="en-US" b="true" sz="6000" spc="-120">
                <a:solidFill>
                  <a:srgbClr val="36211B"/>
                </a:solidFill>
                <a:latin typeface="Canva Sans Bold"/>
                <a:ea typeface="Canva Sans Bold"/>
                <a:cs typeface="Canva Sans Bold"/>
                <a:sym typeface="Canva Sans Bold"/>
              </a:rPr>
              <a:t>COMPARATIVE ANALYSIS OF PRODUCTIVITY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673228" y="3038475"/>
            <a:ext cx="14941544" cy="4162425"/>
          </a:xfrm>
          <a:prstGeom prst="rect">
            <a:avLst/>
          </a:prstGeom>
        </p:spPr>
        <p:txBody>
          <a:bodyPr anchor="t" rtlCol="false" tIns="0" lIns="0" bIns="0" rIns="0">
            <a:spAutoFit/>
          </a:bodyPr>
          <a:lstStyle/>
          <a:p>
            <a:pPr algn="just" marL="647697" indent="-323848" lvl="1">
              <a:lnSpc>
                <a:spcPts val="4199"/>
              </a:lnSpc>
              <a:buFont typeface="Arial"/>
              <a:buChar char="•"/>
            </a:pPr>
            <a:r>
              <a:rPr lang="en-US" b="true" sz="2999" spc="-59">
                <a:solidFill>
                  <a:srgbClr val="36211B"/>
                </a:solidFill>
                <a:latin typeface="Canva Sans Bold"/>
                <a:ea typeface="Canva Sans Bold"/>
                <a:cs typeface="Canva Sans Bold"/>
                <a:sym typeface="Canva Sans Bold"/>
              </a:rPr>
              <a:t>Technology &amp; Innovation:</a:t>
            </a:r>
            <a:r>
              <a:rPr lang="en-US" sz="2999" spc="-59">
                <a:solidFill>
                  <a:srgbClr val="36211B"/>
                </a:solidFill>
                <a:latin typeface="Canva Sans"/>
                <a:ea typeface="Canva Sans"/>
                <a:cs typeface="Canva Sans"/>
                <a:sym typeface="Canva Sans"/>
              </a:rPr>
              <a:t> Automation, AI, and data analytics improve efficiency.</a:t>
            </a:r>
          </a:p>
          <a:p>
            <a:pPr algn="just" marL="647697" indent="-323848" lvl="1">
              <a:lnSpc>
                <a:spcPts val="4199"/>
              </a:lnSpc>
              <a:buFont typeface="Arial"/>
              <a:buChar char="•"/>
            </a:pPr>
            <a:r>
              <a:rPr lang="en-US" b="true" sz="2999" spc="-59">
                <a:solidFill>
                  <a:srgbClr val="36211B"/>
                </a:solidFill>
                <a:latin typeface="Canva Sans Bold"/>
                <a:ea typeface="Canva Sans Bold"/>
                <a:cs typeface="Canva Sans Bold"/>
                <a:sym typeface="Canva Sans Bold"/>
              </a:rPr>
              <a:t>Human Capital: </a:t>
            </a:r>
            <a:r>
              <a:rPr lang="en-US" sz="2999" spc="-59">
                <a:solidFill>
                  <a:srgbClr val="36211B"/>
                </a:solidFill>
                <a:latin typeface="Canva Sans"/>
                <a:ea typeface="Canva Sans"/>
                <a:cs typeface="Canva Sans"/>
                <a:sym typeface="Canva Sans"/>
              </a:rPr>
              <a:t>Education, skills, and workforce training play a crucial role.</a:t>
            </a:r>
          </a:p>
          <a:p>
            <a:pPr algn="just" marL="647697" indent="-323848" lvl="1">
              <a:lnSpc>
                <a:spcPts val="4199"/>
              </a:lnSpc>
              <a:buFont typeface="Arial"/>
              <a:buChar char="•"/>
            </a:pPr>
            <a:r>
              <a:rPr lang="en-US" b="true" sz="2999" spc="-59">
                <a:solidFill>
                  <a:srgbClr val="36211B"/>
                </a:solidFill>
                <a:latin typeface="Canva Sans Bold"/>
                <a:ea typeface="Canva Sans Bold"/>
                <a:cs typeface="Canva Sans Bold"/>
                <a:sym typeface="Canva Sans Bold"/>
              </a:rPr>
              <a:t>Infrastructure:</a:t>
            </a:r>
            <a:r>
              <a:rPr lang="en-US" sz="2999" spc="-59">
                <a:solidFill>
                  <a:srgbClr val="36211B"/>
                </a:solidFill>
                <a:latin typeface="Canva Sans"/>
                <a:ea typeface="Canva Sans"/>
                <a:cs typeface="Canva Sans"/>
                <a:sym typeface="Canva Sans"/>
              </a:rPr>
              <a:t> Efficient transportation, energy supply, and digital infrastructure enhance productivity.</a:t>
            </a:r>
          </a:p>
          <a:p>
            <a:pPr algn="just" marL="647697" indent="-323848" lvl="1">
              <a:lnSpc>
                <a:spcPts val="4199"/>
              </a:lnSpc>
              <a:buFont typeface="Arial"/>
              <a:buChar char="•"/>
            </a:pPr>
            <a:r>
              <a:rPr lang="en-US" b="true" sz="2999" spc="-59">
                <a:solidFill>
                  <a:srgbClr val="36211B"/>
                </a:solidFill>
                <a:latin typeface="Canva Sans Bold"/>
                <a:ea typeface="Canva Sans Bold"/>
                <a:cs typeface="Canva Sans Bold"/>
                <a:sym typeface="Canva Sans Bold"/>
              </a:rPr>
              <a:t>Economic Policies:</a:t>
            </a:r>
            <a:r>
              <a:rPr lang="en-US" sz="2999" spc="-59">
                <a:solidFill>
                  <a:srgbClr val="36211B"/>
                </a:solidFill>
                <a:latin typeface="Canva Sans"/>
                <a:ea typeface="Canva Sans"/>
                <a:cs typeface="Canva Sans"/>
                <a:sym typeface="Canva Sans"/>
              </a:rPr>
              <a:t> Government policies on taxation, investment, and trade impact productivity levels.</a:t>
            </a:r>
          </a:p>
          <a:p>
            <a:pPr algn="just">
              <a:lnSpc>
                <a:spcPts val="4199"/>
              </a:lnSpc>
            </a:pPr>
          </a:p>
          <a:p>
            <a:pPr algn="just">
              <a:lnSpc>
                <a:spcPts val="4199"/>
              </a:lnSpc>
            </a:pPr>
          </a:p>
        </p:txBody>
      </p:sp>
      <p:sp>
        <p:nvSpPr>
          <p:cNvPr name="TextBox 4" id="4"/>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E8E6E3"/>
                </a:solidFill>
                <a:latin typeface="Canva Sans"/>
                <a:ea typeface="Canva Sans"/>
                <a:cs typeface="Canva Sans"/>
                <a:sym typeface="Canva Sans"/>
              </a:rPr>
              <a:t>4</a:t>
            </a:r>
          </a:p>
        </p:txBody>
      </p:sp>
      <p:sp>
        <p:nvSpPr>
          <p:cNvPr name="TextBox 5" id="5"/>
          <p:cNvSpPr txBox="true"/>
          <p:nvPr/>
        </p:nvSpPr>
        <p:spPr>
          <a:xfrm rot="0">
            <a:off x="2691529" y="1340677"/>
            <a:ext cx="13651618" cy="2095500"/>
          </a:xfrm>
          <a:prstGeom prst="rect">
            <a:avLst/>
          </a:prstGeom>
        </p:spPr>
        <p:txBody>
          <a:bodyPr anchor="t" rtlCol="false" tIns="0" lIns="0" bIns="0" rIns="0">
            <a:spAutoFit/>
          </a:bodyPr>
          <a:lstStyle/>
          <a:p>
            <a:pPr algn="l">
              <a:lnSpc>
                <a:spcPts val="8400"/>
              </a:lnSpc>
            </a:pPr>
            <a:r>
              <a:rPr lang="en-US" sz="6000" spc="-240" b="true">
                <a:solidFill>
                  <a:srgbClr val="36211B"/>
                </a:solidFill>
                <a:latin typeface="Canva Sans Bold"/>
                <a:ea typeface="Canva Sans Bold"/>
                <a:cs typeface="Canva Sans Bold"/>
                <a:sym typeface="Canva Sans Bold"/>
              </a:rPr>
              <a:t>FACTORS AFFECTING PRODUCTIVITY</a:t>
            </a:r>
          </a:p>
          <a:p>
            <a:pPr algn="l">
              <a:lnSpc>
                <a:spcPts val="840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grpSp>
        <p:nvGrpSpPr>
          <p:cNvPr name="Group 3" id="3"/>
          <p:cNvGrpSpPr/>
          <p:nvPr/>
        </p:nvGrpSpPr>
        <p:grpSpPr>
          <a:xfrm rot="0">
            <a:off x="1358244" y="4188313"/>
            <a:ext cx="6429068" cy="3212783"/>
            <a:chOff x="0" y="0"/>
            <a:chExt cx="1693252" cy="846165"/>
          </a:xfrm>
        </p:grpSpPr>
        <p:sp>
          <p:nvSpPr>
            <p:cNvPr name="Freeform 4" id="4"/>
            <p:cNvSpPr/>
            <p:nvPr/>
          </p:nvSpPr>
          <p:spPr>
            <a:xfrm flipH="false" flipV="false" rot="0">
              <a:off x="0" y="0"/>
              <a:ext cx="1693252" cy="846165"/>
            </a:xfrm>
            <a:custGeom>
              <a:avLst/>
              <a:gdLst/>
              <a:ahLst/>
              <a:cxnLst/>
              <a:rect r="r" b="b" t="t" l="l"/>
              <a:pathLst>
                <a:path h="846165" w="1693252">
                  <a:moveTo>
                    <a:pt x="0" y="0"/>
                  </a:moveTo>
                  <a:lnTo>
                    <a:pt x="1693252" y="0"/>
                  </a:lnTo>
                  <a:lnTo>
                    <a:pt x="1693252" y="846165"/>
                  </a:lnTo>
                  <a:lnTo>
                    <a:pt x="0" y="846165"/>
                  </a:lnTo>
                  <a:close/>
                </a:path>
              </a:pathLst>
            </a:custGeom>
            <a:solidFill>
              <a:srgbClr val="E8E6E3"/>
            </a:solidFill>
          </p:spPr>
        </p:sp>
        <p:sp>
          <p:nvSpPr>
            <p:cNvPr name="TextBox 5" id="5"/>
            <p:cNvSpPr txBox="true"/>
            <p:nvPr/>
          </p:nvSpPr>
          <p:spPr>
            <a:xfrm>
              <a:off x="0" y="-38100"/>
              <a:ext cx="1693252" cy="884265"/>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9795844" y="4188313"/>
            <a:ext cx="6958447" cy="3212783"/>
            <a:chOff x="0" y="0"/>
            <a:chExt cx="1832677" cy="846165"/>
          </a:xfrm>
        </p:grpSpPr>
        <p:sp>
          <p:nvSpPr>
            <p:cNvPr name="Freeform 7" id="7"/>
            <p:cNvSpPr/>
            <p:nvPr/>
          </p:nvSpPr>
          <p:spPr>
            <a:xfrm flipH="false" flipV="false" rot="0">
              <a:off x="0" y="0"/>
              <a:ext cx="1832677" cy="846165"/>
            </a:xfrm>
            <a:custGeom>
              <a:avLst/>
              <a:gdLst/>
              <a:ahLst/>
              <a:cxnLst/>
              <a:rect r="r" b="b" t="t" l="l"/>
              <a:pathLst>
                <a:path h="846165" w="1832677">
                  <a:moveTo>
                    <a:pt x="0" y="0"/>
                  </a:moveTo>
                  <a:lnTo>
                    <a:pt x="1832677" y="0"/>
                  </a:lnTo>
                  <a:lnTo>
                    <a:pt x="1832677" y="846165"/>
                  </a:lnTo>
                  <a:lnTo>
                    <a:pt x="0" y="846165"/>
                  </a:lnTo>
                  <a:close/>
                </a:path>
              </a:pathLst>
            </a:custGeom>
            <a:solidFill>
              <a:srgbClr val="E8E6E3"/>
            </a:solidFill>
          </p:spPr>
        </p:sp>
        <p:sp>
          <p:nvSpPr>
            <p:cNvPr name="TextBox 8" id="8"/>
            <p:cNvSpPr txBox="true"/>
            <p:nvPr/>
          </p:nvSpPr>
          <p:spPr>
            <a:xfrm>
              <a:off x="0" y="-38100"/>
              <a:ext cx="1832677" cy="88426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4930887" y="914400"/>
            <a:ext cx="8426227"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NUMERICAL INSIGHTS</a:t>
            </a:r>
          </a:p>
        </p:txBody>
      </p:sp>
      <p:sp>
        <p:nvSpPr>
          <p:cNvPr name="TextBox 10" id="10"/>
          <p:cNvSpPr txBox="true"/>
          <p:nvPr/>
        </p:nvSpPr>
        <p:spPr>
          <a:xfrm rot="0">
            <a:off x="1890838" y="3034835"/>
            <a:ext cx="5637018"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DEVELOPED ECONOMIES</a:t>
            </a:r>
          </a:p>
        </p:txBody>
      </p:sp>
      <p:sp>
        <p:nvSpPr>
          <p:cNvPr name="TextBox 11" id="11"/>
          <p:cNvSpPr txBox="true"/>
          <p:nvPr/>
        </p:nvSpPr>
        <p:spPr>
          <a:xfrm rot="0">
            <a:off x="1703716" y="4529784"/>
            <a:ext cx="5674852" cy="20726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Average productivity growth: 1.5% - 2.5% per year (2022-2024).</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High investment in automation and digital transformation.</a:t>
            </a:r>
          </a:p>
          <a:p>
            <a:pPr algn="l">
              <a:lnSpc>
                <a:spcPts val="3359"/>
              </a:lnSpc>
            </a:pPr>
          </a:p>
        </p:txBody>
      </p:sp>
      <p:sp>
        <p:nvSpPr>
          <p:cNvPr name="TextBox 12" id="12"/>
          <p:cNvSpPr txBox="true"/>
          <p:nvPr/>
        </p:nvSpPr>
        <p:spPr>
          <a:xfrm rot="0">
            <a:off x="11010237" y="3034835"/>
            <a:ext cx="4870809"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EMERGING MARKETS</a:t>
            </a:r>
          </a:p>
        </p:txBody>
      </p:sp>
      <p:sp>
        <p:nvSpPr>
          <p:cNvPr name="TextBox 13" id="13"/>
          <p:cNvSpPr txBox="true"/>
          <p:nvPr/>
        </p:nvSpPr>
        <p:spPr>
          <a:xfrm rot="0">
            <a:off x="10286701" y="4490255"/>
            <a:ext cx="6140824" cy="29108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Productivity growth fluctuates between 2% - 5%, depending on sectoral investments.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Labor-intensive industries show slower improvements compared to technology-driven sectors.</a:t>
            </a:r>
          </a:p>
          <a:p>
            <a:pPr algn="l">
              <a:lnSpc>
                <a:spcPts val="33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4384738" y="3221443"/>
            <a:ext cx="9518524" cy="4686300"/>
          </a:xfrm>
          <a:prstGeom prst="rect">
            <a:avLst/>
          </a:prstGeom>
        </p:spPr>
        <p:txBody>
          <a:bodyPr anchor="t" rtlCol="false" tIns="0" lIns="0" bIns="0" rIns="0">
            <a:spAutoFit/>
          </a:bodyPr>
          <a:lstStyle/>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Introduction</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Inflation Trends in Switzerland</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Inflation Trends in Ireland</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Impact on Pharmaceutical Companies</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Numerical Insights</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Strategic Implications</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Conclusion</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References</a:t>
            </a:r>
          </a:p>
          <a:p>
            <a:pPr algn="l">
              <a:lnSpc>
                <a:spcPts val="4199"/>
              </a:lnSpc>
            </a:pPr>
          </a:p>
        </p:txBody>
      </p:sp>
      <p:sp>
        <p:nvSpPr>
          <p:cNvPr name="TextBox 4" id="4"/>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E8E6E3"/>
                </a:solidFill>
                <a:latin typeface="Canva Sans"/>
                <a:ea typeface="Canva Sans"/>
                <a:cs typeface="Canva Sans"/>
                <a:sym typeface="Canva Sans"/>
              </a:rPr>
              <a:t>4</a:t>
            </a:r>
          </a:p>
        </p:txBody>
      </p:sp>
      <p:sp>
        <p:nvSpPr>
          <p:cNvPr name="TextBox 5" id="5"/>
          <p:cNvSpPr txBox="true"/>
          <p:nvPr/>
        </p:nvSpPr>
        <p:spPr>
          <a:xfrm rot="0">
            <a:off x="7150819" y="2034870"/>
            <a:ext cx="3986362" cy="1009652"/>
          </a:xfrm>
          <a:prstGeom prst="rect">
            <a:avLst/>
          </a:prstGeom>
        </p:spPr>
        <p:txBody>
          <a:bodyPr anchor="t" rtlCol="false" tIns="0" lIns="0" bIns="0" rIns="0">
            <a:spAutoFit/>
          </a:bodyPr>
          <a:lstStyle/>
          <a:p>
            <a:pPr algn="l">
              <a:lnSpc>
                <a:spcPts val="8399"/>
              </a:lnSpc>
            </a:pPr>
            <a:r>
              <a:rPr lang="en-US" sz="5999" spc="-239">
                <a:solidFill>
                  <a:srgbClr val="36211B"/>
                </a:solidFill>
                <a:latin typeface="IBM Plex Serif"/>
                <a:ea typeface="IBM Plex Serif"/>
                <a:cs typeface="IBM Plex Serif"/>
                <a:sym typeface="IBM Plex Serif"/>
              </a:rPr>
              <a:t>CONTENTS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grpSp>
        <p:nvGrpSpPr>
          <p:cNvPr name="Group 3" id="3"/>
          <p:cNvGrpSpPr/>
          <p:nvPr/>
        </p:nvGrpSpPr>
        <p:grpSpPr>
          <a:xfrm rot="0">
            <a:off x="1358244" y="2600325"/>
            <a:ext cx="15011703" cy="5349660"/>
            <a:chOff x="0" y="0"/>
            <a:chExt cx="3953700" cy="1408964"/>
          </a:xfrm>
        </p:grpSpPr>
        <p:sp>
          <p:nvSpPr>
            <p:cNvPr name="Freeform 4" id="4"/>
            <p:cNvSpPr/>
            <p:nvPr/>
          </p:nvSpPr>
          <p:spPr>
            <a:xfrm flipH="false" flipV="false" rot="0">
              <a:off x="0" y="0"/>
              <a:ext cx="3953700" cy="1408964"/>
            </a:xfrm>
            <a:custGeom>
              <a:avLst/>
              <a:gdLst/>
              <a:ahLst/>
              <a:cxnLst/>
              <a:rect r="r" b="b" t="t" l="l"/>
              <a:pathLst>
                <a:path h="1408964" w="3953700">
                  <a:moveTo>
                    <a:pt x="0" y="0"/>
                  </a:moveTo>
                  <a:lnTo>
                    <a:pt x="3953700" y="0"/>
                  </a:lnTo>
                  <a:lnTo>
                    <a:pt x="3953700" y="1408964"/>
                  </a:lnTo>
                  <a:lnTo>
                    <a:pt x="0" y="1408964"/>
                  </a:lnTo>
                  <a:close/>
                </a:path>
              </a:pathLst>
            </a:custGeom>
            <a:solidFill>
              <a:srgbClr val="E8E6E3"/>
            </a:solidFill>
          </p:spPr>
        </p:sp>
        <p:sp>
          <p:nvSpPr>
            <p:cNvPr name="TextBox 5" id="5"/>
            <p:cNvSpPr txBox="true"/>
            <p:nvPr/>
          </p:nvSpPr>
          <p:spPr>
            <a:xfrm>
              <a:off x="0" y="-38100"/>
              <a:ext cx="3953700" cy="1447064"/>
            </a:xfrm>
            <a:prstGeom prst="rect">
              <a:avLst/>
            </a:prstGeom>
          </p:spPr>
          <p:txBody>
            <a:bodyPr anchor="ctr" rtlCol="false" tIns="50800" lIns="50800" bIns="50800" rIns="50800"/>
            <a:lstStyle/>
            <a:p>
              <a:pPr algn="ctr">
                <a:lnSpc>
                  <a:spcPts val="3359"/>
                </a:lnSpc>
              </a:pPr>
            </a:p>
          </p:txBody>
        </p:sp>
      </p:grpSp>
      <p:sp>
        <p:nvSpPr>
          <p:cNvPr name="TextBox 6" id="6"/>
          <p:cNvSpPr txBox="true"/>
          <p:nvPr/>
        </p:nvSpPr>
        <p:spPr>
          <a:xfrm rot="0">
            <a:off x="3964870" y="1140612"/>
            <a:ext cx="9798451"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STRATEGIC IMPLICATIONS</a:t>
            </a:r>
          </a:p>
        </p:txBody>
      </p:sp>
      <p:sp>
        <p:nvSpPr>
          <p:cNvPr name="TextBox 7" id="7"/>
          <p:cNvSpPr txBox="true"/>
          <p:nvPr/>
        </p:nvSpPr>
        <p:spPr>
          <a:xfrm rot="0">
            <a:off x="2097119" y="2990850"/>
            <a:ext cx="13533952" cy="4248150"/>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spc="-60">
                <a:solidFill>
                  <a:srgbClr val="36211B"/>
                </a:solidFill>
                <a:latin typeface="Canva Sans Bold"/>
                <a:ea typeface="Canva Sans Bold"/>
                <a:cs typeface="Canva Sans Bold"/>
                <a:sym typeface="Canva Sans Bold"/>
              </a:rPr>
              <a:t>Investment in Technology: </a:t>
            </a:r>
            <a:r>
              <a:rPr lang="en-US" sz="3000" spc="-60">
                <a:solidFill>
                  <a:srgbClr val="36211B"/>
                </a:solidFill>
                <a:latin typeface="Canva Sans"/>
                <a:ea typeface="Canva Sans"/>
                <a:cs typeface="Canva Sans"/>
                <a:sym typeface="Canva Sans"/>
              </a:rPr>
              <a:t>Companies must adopt AI and automation to enhance efficiency.</a:t>
            </a:r>
          </a:p>
          <a:p>
            <a:pPr algn="l" marL="647700" indent="-323850" lvl="1">
              <a:lnSpc>
                <a:spcPts val="4200"/>
              </a:lnSpc>
              <a:buFont typeface="Arial"/>
              <a:buChar char="•"/>
            </a:pPr>
            <a:r>
              <a:rPr lang="en-US" b="true" sz="3000" spc="-60">
                <a:solidFill>
                  <a:srgbClr val="36211B"/>
                </a:solidFill>
                <a:latin typeface="Canva Sans Bold"/>
                <a:ea typeface="Canva Sans Bold"/>
                <a:cs typeface="Canva Sans Bold"/>
                <a:sym typeface="Canva Sans Bold"/>
              </a:rPr>
              <a:t>Workforce Development:</a:t>
            </a:r>
            <a:r>
              <a:rPr lang="en-US" sz="3000" spc="-60">
                <a:solidFill>
                  <a:srgbClr val="36211B"/>
                </a:solidFill>
                <a:latin typeface="Canva Sans"/>
                <a:ea typeface="Canva Sans"/>
                <a:cs typeface="Canva Sans"/>
                <a:sym typeface="Canva Sans"/>
              </a:rPr>
              <a:t> Training and upskilling employees are crucial for sustained productivity growth.</a:t>
            </a:r>
          </a:p>
          <a:p>
            <a:pPr algn="l" marL="647700" indent="-323850" lvl="1">
              <a:lnSpc>
                <a:spcPts val="4200"/>
              </a:lnSpc>
              <a:buFont typeface="Arial"/>
              <a:buChar char="•"/>
            </a:pPr>
            <a:r>
              <a:rPr lang="en-US" b="true" sz="3000" spc="-60">
                <a:solidFill>
                  <a:srgbClr val="36211B"/>
                </a:solidFill>
                <a:latin typeface="Canva Sans Bold"/>
                <a:ea typeface="Canva Sans Bold"/>
                <a:cs typeface="Canva Sans Bold"/>
                <a:sym typeface="Canva Sans Bold"/>
              </a:rPr>
              <a:t>Infrastructure Development:</a:t>
            </a:r>
            <a:r>
              <a:rPr lang="en-US" sz="3000" spc="-60">
                <a:solidFill>
                  <a:srgbClr val="36211B"/>
                </a:solidFill>
                <a:latin typeface="Canva Sans"/>
                <a:ea typeface="Canva Sans"/>
                <a:cs typeface="Canva Sans"/>
                <a:sym typeface="Canva Sans"/>
              </a:rPr>
              <a:t> Governments and businesses should collaborate to improve infrastructure.</a:t>
            </a:r>
          </a:p>
          <a:p>
            <a:pPr algn="l" marL="647700" indent="-323850" lvl="1">
              <a:lnSpc>
                <a:spcPts val="4200"/>
              </a:lnSpc>
              <a:buFont typeface="Arial"/>
              <a:buChar char="•"/>
            </a:pPr>
            <a:r>
              <a:rPr lang="en-US" b="true" sz="3000" spc="-60">
                <a:solidFill>
                  <a:srgbClr val="36211B"/>
                </a:solidFill>
                <a:latin typeface="Canva Sans Bold"/>
                <a:ea typeface="Canva Sans Bold"/>
                <a:cs typeface="Canva Sans Bold"/>
                <a:sym typeface="Canva Sans Bold"/>
              </a:rPr>
              <a:t>Agile Business Strategies:</a:t>
            </a:r>
            <a:r>
              <a:rPr lang="en-US" sz="3000" spc="-60">
                <a:solidFill>
                  <a:srgbClr val="36211B"/>
                </a:solidFill>
                <a:latin typeface="Canva Sans"/>
                <a:ea typeface="Canva Sans"/>
                <a:cs typeface="Canva Sans"/>
                <a:sym typeface="Canva Sans"/>
              </a:rPr>
              <a:t> Companies must adapt to economic fluctuations and technological advancements.</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8402743" y="8862060"/>
            <a:ext cx="1524680" cy="396240"/>
          </a:xfrm>
          <a:prstGeom prst="rect">
            <a:avLst/>
          </a:prstGeom>
        </p:spPr>
        <p:txBody>
          <a:bodyPr anchor="t" rtlCol="false" tIns="0" lIns="0" bIns="0" rIns="0">
            <a:spAutoFit/>
          </a:bodyPr>
          <a:lstStyle/>
          <a:p>
            <a:pPr algn="l">
              <a:lnSpc>
                <a:spcPts val="3359"/>
              </a:lnSpc>
            </a:pPr>
            <a:r>
              <a:rPr lang="en-US" b="true" sz="2400" spc="-48">
                <a:solidFill>
                  <a:srgbClr val="36211B"/>
                </a:solidFill>
                <a:latin typeface="Canva Sans Bold"/>
                <a:ea typeface="Canva Sans Bold"/>
                <a:cs typeface="Canva Sans Bold"/>
                <a:sym typeface="Canva Sans Bold"/>
              </a:rPr>
              <a:t>GROUP 2</a:t>
            </a:r>
          </a:p>
        </p:txBody>
      </p:sp>
      <p:sp>
        <p:nvSpPr>
          <p:cNvPr name="TextBox 3" id="3"/>
          <p:cNvSpPr txBox="true"/>
          <p:nvPr/>
        </p:nvSpPr>
        <p:spPr>
          <a:xfrm rot="0">
            <a:off x="1762460" y="1951301"/>
            <a:ext cx="14805247" cy="3133725"/>
          </a:xfrm>
          <a:prstGeom prst="rect">
            <a:avLst/>
          </a:prstGeom>
        </p:spPr>
        <p:txBody>
          <a:bodyPr anchor="t" rtlCol="false" tIns="0" lIns="0" bIns="0" rIns="0">
            <a:spAutoFit/>
          </a:bodyPr>
          <a:lstStyle/>
          <a:p>
            <a:pPr algn="ctr">
              <a:lnSpc>
                <a:spcPts val="12000"/>
              </a:lnSpc>
            </a:pPr>
            <a:r>
              <a:rPr lang="en-US" sz="12000" spc="-480">
                <a:solidFill>
                  <a:srgbClr val="36211B"/>
                </a:solidFill>
                <a:latin typeface="IBM Plex Serif"/>
                <a:ea typeface="IBM Plex Serif"/>
                <a:cs typeface="IBM Plex Serif"/>
                <a:sym typeface="IBM Plex Serif"/>
              </a:rPr>
              <a:t>THE NATIONAL DEBT</a:t>
            </a:r>
          </a:p>
        </p:txBody>
      </p:sp>
      <p:sp>
        <p:nvSpPr>
          <p:cNvPr name="TextBox 4" id="4"/>
          <p:cNvSpPr txBox="true"/>
          <p:nvPr/>
        </p:nvSpPr>
        <p:spPr>
          <a:xfrm rot="0">
            <a:off x="3683573" y="5067300"/>
            <a:ext cx="10963021" cy="1261110"/>
          </a:xfrm>
          <a:prstGeom prst="rect">
            <a:avLst/>
          </a:prstGeom>
        </p:spPr>
        <p:txBody>
          <a:bodyPr anchor="t" rtlCol="false" tIns="0" lIns="0" bIns="0" rIns="0">
            <a:spAutoFit/>
          </a:bodyPr>
          <a:lstStyle/>
          <a:p>
            <a:pPr algn="ctr">
              <a:lnSpc>
                <a:spcPts val="5040"/>
              </a:lnSpc>
            </a:pPr>
            <a:r>
              <a:rPr lang="en-US" sz="3600" i="true" spc="-144">
                <a:solidFill>
                  <a:srgbClr val="36211B"/>
                </a:solidFill>
                <a:latin typeface="IBM Plex Serif Italics"/>
                <a:ea typeface="IBM Plex Serif Italics"/>
                <a:cs typeface="IBM Plex Serif Italics"/>
                <a:sym typeface="IBM Plex Serif Italics"/>
              </a:rPr>
              <a:t>IMPACT ON GILEAD SCIENCES, REGENERON AND VERTEX PHARMACEUTICALS</a:t>
            </a:r>
          </a:p>
        </p:txBody>
      </p:sp>
      <p:sp>
        <p:nvSpPr>
          <p:cNvPr name="TextBox 5" id="5"/>
          <p:cNvSpPr txBox="true"/>
          <p:nvPr/>
        </p:nvSpPr>
        <p:spPr>
          <a:xfrm rot="0">
            <a:off x="14515532" y="811530"/>
            <a:ext cx="2743768" cy="396240"/>
          </a:xfrm>
          <a:prstGeom prst="rect">
            <a:avLst/>
          </a:prstGeom>
        </p:spPr>
        <p:txBody>
          <a:bodyPr anchor="t" rtlCol="false" tIns="0" lIns="0" bIns="0" rIns="0">
            <a:spAutoFit/>
          </a:bodyPr>
          <a:lstStyle/>
          <a:p>
            <a:pPr algn="r">
              <a:lnSpc>
                <a:spcPts val="3359"/>
              </a:lnSpc>
            </a:pPr>
            <a:r>
              <a:rPr lang="en-US" sz="2400" spc="-48">
                <a:solidFill>
                  <a:srgbClr val="36211B"/>
                </a:solidFill>
                <a:latin typeface="Canva Sans"/>
                <a:ea typeface="Canva Sans"/>
                <a:cs typeface="Canva Sans"/>
                <a:sym typeface="Canva Sans"/>
              </a:rPr>
              <a:t>2025 FEB 21</a:t>
            </a:r>
          </a:p>
        </p:txBody>
      </p:sp>
      <p:sp>
        <p:nvSpPr>
          <p:cNvPr name="Freeform 6" id="6"/>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grpSp>
        <p:nvGrpSpPr>
          <p:cNvPr name="Group 3" id="3"/>
          <p:cNvGrpSpPr/>
          <p:nvPr/>
        </p:nvGrpSpPr>
        <p:grpSpPr>
          <a:xfrm rot="0">
            <a:off x="1358244" y="3214382"/>
            <a:ext cx="6429068" cy="3212783"/>
            <a:chOff x="0" y="0"/>
            <a:chExt cx="1693252" cy="846165"/>
          </a:xfrm>
        </p:grpSpPr>
        <p:sp>
          <p:nvSpPr>
            <p:cNvPr name="Freeform 4" id="4"/>
            <p:cNvSpPr/>
            <p:nvPr/>
          </p:nvSpPr>
          <p:spPr>
            <a:xfrm flipH="false" flipV="false" rot="0">
              <a:off x="0" y="0"/>
              <a:ext cx="1693252" cy="846165"/>
            </a:xfrm>
            <a:custGeom>
              <a:avLst/>
              <a:gdLst/>
              <a:ahLst/>
              <a:cxnLst/>
              <a:rect r="r" b="b" t="t" l="l"/>
              <a:pathLst>
                <a:path h="846165" w="1693252">
                  <a:moveTo>
                    <a:pt x="0" y="0"/>
                  </a:moveTo>
                  <a:lnTo>
                    <a:pt x="1693252" y="0"/>
                  </a:lnTo>
                  <a:lnTo>
                    <a:pt x="1693252" y="846165"/>
                  </a:lnTo>
                  <a:lnTo>
                    <a:pt x="0" y="846165"/>
                  </a:lnTo>
                  <a:close/>
                </a:path>
              </a:pathLst>
            </a:custGeom>
            <a:solidFill>
              <a:srgbClr val="E8E6E3"/>
            </a:solidFill>
          </p:spPr>
        </p:sp>
        <p:sp>
          <p:nvSpPr>
            <p:cNvPr name="TextBox 5" id="5"/>
            <p:cNvSpPr txBox="true"/>
            <p:nvPr/>
          </p:nvSpPr>
          <p:spPr>
            <a:xfrm>
              <a:off x="0" y="-38100"/>
              <a:ext cx="1693252" cy="884265"/>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9795844" y="3214382"/>
            <a:ext cx="6958447" cy="3212783"/>
            <a:chOff x="0" y="0"/>
            <a:chExt cx="1832677" cy="846165"/>
          </a:xfrm>
        </p:grpSpPr>
        <p:sp>
          <p:nvSpPr>
            <p:cNvPr name="Freeform 7" id="7"/>
            <p:cNvSpPr/>
            <p:nvPr/>
          </p:nvSpPr>
          <p:spPr>
            <a:xfrm flipH="false" flipV="false" rot="0">
              <a:off x="0" y="0"/>
              <a:ext cx="1832677" cy="846165"/>
            </a:xfrm>
            <a:custGeom>
              <a:avLst/>
              <a:gdLst/>
              <a:ahLst/>
              <a:cxnLst/>
              <a:rect r="r" b="b" t="t" l="l"/>
              <a:pathLst>
                <a:path h="846165" w="1832677">
                  <a:moveTo>
                    <a:pt x="0" y="0"/>
                  </a:moveTo>
                  <a:lnTo>
                    <a:pt x="1832677" y="0"/>
                  </a:lnTo>
                  <a:lnTo>
                    <a:pt x="1832677" y="846165"/>
                  </a:lnTo>
                  <a:lnTo>
                    <a:pt x="0" y="846165"/>
                  </a:lnTo>
                  <a:close/>
                </a:path>
              </a:pathLst>
            </a:custGeom>
            <a:solidFill>
              <a:srgbClr val="E8E6E3"/>
            </a:solidFill>
          </p:spPr>
        </p:sp>
        <p:sp>
          <p:nvSpPr>
            <p:cNvPr name="TextBox 8" id="8"/>
            <p:cNvSpPr txBox="true"/>
            <p:nvPr/>
          </p:nvSpPr>
          <p:spPr>
            <a:xfrm>
              <a:off x="0" y="-38100"/>
              <a:ext cx="1832677" cy="88426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6104325" y="1223802"/>
            <a:ext cx="6079351"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NATIONAL DEBT</a:t>
            </a:r>
          </a:p>
        </p:txBody>
      </p:sp>
      <p:sp>
        <p:nvSpPr>
          <p:cNvPr name="TextBox 10" id="10"/>
          <p:cNvSpPr txBox="true"/>
          <p:nvPr/>
        </p:nvSpPr>
        <p:spPr>
          <a:xfrm rot="0">
            <a:off x="3163264" y="2488100"/>
            <a:ext cx="3441460"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SWITZERLAND</a:t>
            </a:r>
          </a:p>
        </p:txBody>
      </p:sp>
      <p:sp>
        <p:nvSpPr>
          <p:cNvPr name="TextBox 11" id="11"/>
          <p:cNvSpPr txBox="true"/>
          <p:nvPr/>
        </p:nvSpPr>
        <p:spPr>
          <a:xfrm rot="0">
            <a:off x="1735351" y="3346303"/>
            <a:ext cx="5674852" cy="2910840"/>
          </a:xfrm>
          <a:prstGeom prst="rect">
            <a:avLst/>
          </a:prstGeom>
        </p:spPr>
        <p:txBody>
          <a:bodyPr anchor="t" rtlCol="false" tIns="0" lIns="0" bIns="0" rIns="0">
            <a:spAutoFit/>
          </a:bodyPr>
          <a:lstStyle/>
          <a:p>
            <a:pPr algn="l" marL="518160" indent="-259080" lvl="1">
              <a:lnSpc>
                <a:spcPts val="3359"/>
              </a:lnSpc>
              <a:buFont typeface="Arial"/>
              <a:buChar char="•"/>
            </a:pPr>
            <a:r>
              <a:rPr lang="en-US" b="true" sz="2400" spc="-48">
                <a:solidFill>
                  <a:srgbClr val="36211B"/>
                </a:solidFill>
                <a:latin typeface="Canva Sans Bold"/>
                <a:ea typeface="Canva Sans Bold"/>
                <a:cs typeface="Canva Sans Bold"/>
                <a:sym typeface="Canva Sans Bold"/>
              </a:rPr>
              <a:t>Public debt ratio:</a:t>
            </a:r>
            <a:r>
              <a:rPr lang="en-US" sz="2400" spc="-48">
                <a:solidFill>
                  <a:srgbClr val="36211B"/>
                </a:solidFill>
                <a:latin typeface="Canva Sans"/>
                <a:ea typeface="Canva Sans"/>
                <a:cs typeface="Canva Sans"/>
                <a:sym typeface="Canva Sans"/>
              </a:rPr>
              <a:t> 40-45% of GDP** (stable and well-managed).  </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Fiscal prudence ensures low tax burdens and financial predictability.</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Positive business environment benefiting pharmaceutical investments. </a:t>
            </a:r>
          </a:p>
        </p:txBody>
      </p:sp>
      <p:sp>
        <p:nvSpPr>
          <p:cNvPr name="TextBox 12" id="12"/>
          <p:cNvSpPr txBox="true"/>
          <p:nvPr/>
        </p:nvSpPr>
        <p:spPr>
          <a:xfrm rot="0">
            <a:off x="12183675" y="2488100"/>
            <a:ext cx="2201210"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IRELAND</a:t>
            </a:r>
          </a:p>
        </p:txBody>
      </p:sp>
      <p:sp>
        <p:nvSpPr>
          <p:cNvPr name="TextBox 13" id="13"/>
          <p:cNvSpPr txBox="true"/>
          <p:nvPr/>
        </p:nvSpPr>
        <p:spPr>
          <a:xfrm rot="0">
            <a:off x="10204655" y="3346303"/>
            <a:ext cx="6140824" cy="29108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Budget surplus of €8.6 billion in 2024, driven by corporate tax revenues.  </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More dynamic fiscal policy with reinvestments into infrastructure and public services.  </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Opportunities and risks for businesses due to economic fluctuations. </a:t>
            </a:r>
          </a:p>
        </p:txBody>
      </p:sp>
      <p:sp>
        <p:nvSpPr>
          <p:cNvPr name="Freeform 14" id="14"/>
          <p:cNvSpPr/>
          <p:nvPr/>
        </p:nvSpPr>
        <p:spPr>
          <a:xfrm flipH="false" flipV="false" rot="0">
            <a:off x="5864203" y="6703389"/>
            <a:ext cx="6559594" cy="3300555"/>
          </a:xfrm>
          <a:custGeom>
            <a:avLst/>
            <a:gdLst/>
            <a:ahLst/>
            <a:cxnLst/>
            <a:rect r="r" b="b" t="t" l="l"/>
            <a:pathLst>
              <a:path h="3300555" w="6559594">
                <a:moveTo>
                  <a:pt x="0" y="0"/>
                </a:moveTo>
                <a:lnTo>
                  <a:pt x="6559594" y="0"/>
                </a:lnTo>
                <a:lnTo>
                  <a:pt x="6559594" y="3300555"/>
                </a:lnTo>
                <a:lnTo>
                  <a:pt x="0" y="3300555"/>
                </a:lnTo>
                <a:lnTo>
                  <a:pt x="0" y="0"/>
                </a:lnTo>
                <a:close/>
              </a:path>
            </a:pathLst>
          </a:custGeom>
          <a:blipFill>
            <a:blip r:embed="rId3"/>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3493371" y="3583904"/>
            <a:ext cx="11301259" cy="6046174"/>
          </a:xfrm>
          <a:custGeom>
            <a:avLst/>
            <a:gdLst/>
            <a:ahLst/>
            <a:cxnLst/>
            <a:rect r="r" b="b" t="t" l="l"/>
            <a:pathLst>
              <a:path h="6046174" w="11301259">
                <a:moveTo>
                  <a:pt x="0" y="0"/>
                </a:moveTo>
                <a:lnTo>
                  <a:pt x="11301258" y="0"/>
                </a:lnTo>
                <a:lnTo>
                  <a:pt x="11301258" y="6046174"/>
                </a:lnTo>
                <a:lnTo>
                  <a:pt x="0" y="6046174"/>
                </a:lnTo>
                <a:lnTo>
                  <a:pt x="0" y="0"/>
                </a:lnTo>
                <a:close/>
              </a:path>
            </a:pathLst>
          </a:custGeom>
          <a:blipFill>
            <a:blip r:embed="rId3"/>
            <a:stretch>
              <a:fillRect l="0" t="0" r="0" b="0"/>
            </a:stretch>
          </a:blipFill>
        </p:spPr>
      </p:sp>
      <p:sp>
        <p:nvSpPr>
          <p:cNvPr name="TextBox 4" id="4"/>
          <p:cNvSpPr txBox="true"/>
          <p:nvPr/>
        </p:nvSpPr>
        <p:spPr>
          <a:xfrm rot="0">
            <a:off x="2785644" y="825278"/>
            <a:ext cx="12716712" cy="2398494"/>
          </a:xfrm>
          <a:prstGeom prst="rect">
            <a:avLst/>
          </a:prstGeom>
        </p:spPr>
        <p:txBody>
          <a:bodyPr anchor="t" rtlCol="false" tIns="0" lIns="0" bIns="0" rIns="0">
            <a:spAutoFit/>
          </a:bodyPr>
          <a:lstStyle/>
          <a:p>
            <a:pPr algn="l">
              <a:lnSpc>
                <a:spcPts val="6373"/>
              </a:lnSpc>
            </a:pPr>
            <a:r>
              <a:rPr lang="en-US" sz="4552" spc="-91" b="true">
                <a:solidFill>
                  <a:srgbClr val="36211B"/>
                </a:solidFill>
                <a:latin typeface="Canva Sans Bold"/>
                <a:ea typeface="Canva Sans Bold"/>
                <a:cs typeface="Canva Sans Bold"/>
                <a:sym typeface="Canva Sans Bold"/>
              </a:rPr>
              <a:t>IMPACT ON PHARMACEUTICAL COMPANIES</a:t>
            </a:r>
          </a:p>
          <a:p>
            <a:pPr algn="ctr">
              <a:lnSpc>
                <a:spcPts val="6373"/>
              </a:lnSpc>
            </a:pPr>
            <a:r>
              <a:rPr lang="en-US" b="true" sz="4552" spc="-91">
                <a:solidFill>
                  <a:srgbClr val="36211B"/>
                </a:solidFill>
                <a:latin typeface="Canva Sans Bold"/>
                <a:ea typeface="Canva Sans Bold"/>
                <a:cs typeface="Canva Sans Bold"/>
                <a:sym typeface="Canva Sans Bold"/>
              </a:rPr>
              <a:t>&amp;</a:t>
            </a:r>
          </a:p>
          <a:p>
            <a:pPr algn="ctr">
              <a:lnSpc>
                <a:spcPts val="6373"/>
              </a:lnSpc>
            </a:pPr>
            <a:r>
              <a:rPr lang="en-US" b="true" sz="4552" spc="-91">
                <a:solidFill>
                  <a:srgbClr val="36211B"/>
                </a:solidFill>
                <a:latin typeface="Canva Sans Bold"/>
                <a:ea typeface="Canva Sans Bold"/>
                <a:cs typeface="Canva Sans Bold"/>
                <a:sym typeface="Canva Sans Bold"/>
              </a:rPr>
              <a:t>COMAPARATIVE ANALYSIS</a:t>
            </a:r>
          </a:p>
        </p:txBody>
      </p:sp>
      <p:sp>
        <p:nvSpPr>
          <p:cNvPr name="TextBox 5" id="5"/>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E8E6E3"/>
                </a:solidFill>
                <a:latin typeface="Canva Sans"/>
                <a:ea typeface="Canva Sans"/>
                <a:cs typeface="Canva Sans"/>
                <a:sym typeface="Canva Sans"/>
              </a:rPr>
              <a:t>8</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grpSp>
        <p:nvGrpSpPr>
          <p:cNvPr name="Group 3" id="3"/>
          <p:cNvGrpSpPr/>
          <p:nvPr/>
        </p:nvGrpSpPr>
        <p:grpSpPr>
          <a:xfrm rot="0">
            <a:off x="1358244" y="4188313"/>
            <a:ext cx="6429068" cy="3212783"/>
            <a:chOff x="0" y="0"/>
            <a:chExt cx="1693252" cy="846165"/>
          </a:xfrm>
        </p:grpSpPr>
        <p:sp>
          <p:nvSpPr>
            <p:cNvPr name="Freeform 4" id="4"/>
            <p:cNvSpPr/>
            <p:nvPr/>
          </p:nvSpPr>
          <p:spPr>
            <a:xfrm flipH="false" flipV="false" rot="0">
              <a:off x="0" y="0"/>
              <a:ext cx="1693252" cy="846165"/>
            </a:xfrm>
            <a:custGeom>
              <a:avLst/>
              <a:gdLst/>
              <a:ahLst/>
              <a:cxnLst/>
              <a:rect r="r" b="b" t="t" l="l"/>
              <a:pathLst>
                <a:path h="846165" w="1693252">
                  <a:moveTo>
                    <a:pt x="0" y="0"/>
                  </a:moveTo>
                  <a:lnTo>
                    <a:pt x="1693252" y="0"/>
                  </a:lnTo>
                  <a:lnTo>
                    <a:pt x="1693252" y="846165"/>
                  </a:lnTo>
                  <a:lnTo>
                    <a:pt x="0" y="846165"/>
                  </a:lnTo>
                  <a:close/>
                </a:path>
              </a:pathLst>
            </a:custGeom>
            <a:solidFill>
              <a:srgbClr val="E8E6E3"/>
            </a:solidFill>
          </p:spPr>
        </p:sp>
        <p:sp>
          <p:nvSpPr>
            <p:cNvPr name="TextBox 5" id="5"/>
            <p:cNvSpPr txBox="true"/>
            <p:nvPr/>
          </p:nvSpPr>
          <p:spPr>
            <a:xfrm>
              <a:off x="0" y="-38100"/>
              <a:ext cx="1693252" cy="884265"/>
            </a:xfrm>
            <a:prstGeom prst="rect">
              <a:avLst/>
            </a:prstGeom>
          </p:spPr>
          <p:txBody>
            <a:bodyPr anchor="ctr" rtlCol="false" tIns="50800" lIns="50800" bIns="50800" rIns="50800"/>
            <a:lstStyle/>
            <a:p>
              <a:pPr algn="ctr">
                <a:lnSpc>
                  <a:spcPts val="3359"/>
                </a:lnSpc>
              </a:pPr>
            </a:p>
          </p:txBody>
        </p:sp>
      </p:grpSp>
      <p:grpSp>
        <p:nvGrpSpPr>
          <p:cNvPr name="Group 6" id="6"/>
          <p:cNvGrpSpPr/>
          <p:nvPr/>
        </p:nvGrpSpPr>
        <p:grpSpPr>
          <a:xfrm rot="0">
            <a:off x="9795844" y="4188313"/>
            <a:ext cx="6958447" cy="3212783"/>
            <a:chOff x="0" y="0"/>
            <a:chExt cx="1832677" cy="846165"/>
          </a:xfrm>
        </p:grpSpPr>
        <p:sp>
          <p:nvSpPr>
            <p:cNvPr name="Freeform 7" id="7"/>
            <p:cNvSpPr/>
            <p:nvPr/>
          </p:nvSpPr>
          <p:spPr>
            <a:xfrm flipH="false" flipV="false" rot="0">
              <a:off x="0" y="0"/>
              <a:ext cx="1832677" cy="846165"/>
            </a:xfrm>
            <a:custGeom>
              <a:avLst/>
              <a:gdLst/>
              <a:ahLst/>
              <a:cxnLst/>
              <a:rect r="r" b="b" t="t" l="l"/>
              <a:pathLst>
                <a:path h="846165" w="1832677">
                  <a:moveTo>
                    <a:pt x="0" y="0"/>
                  </a:moveTo>
                  <a:lnTo>
                    <a:pt x="1832677" y="0"/>
                  </a:lnTo>
                  <a:lnTo>
                    <a:pt x="1832677" y="846165"/>
                  </a:lnTo>
                  <a:lnTo>
                    <a:pt x="0" y="846165"/>
                  </a:lnTo>
                  <a:close/>
                </a:path>
              </a:pathLst>
            </a:custGeom>
            <a:solidFill>
              <a:srgbClr val="E8E6E3"/>
            </a:solidFill>
          </p:spPr>
        </p:sp>
        <p:sp>
          <p:nvSpPr>
            <p:cNvPr name="TextBox 8" id="8"/>
            <p:cNvSpPr txBox="true"/>
            <p:nvPr/>
          </p:nvSpPr>
          <p:spPr>
            <a:xfrm>
              <a:off x="0" y="-38100"/>
              <a:ext cx="1832677" cy="884265"/>
            </a:xfrm>
            <a:prstGeom prst="rect">
              <a:avLst/>
            </a:prstGeom>
          </p:spPr>
          <p:txBody>
            <a:bodyPr anchor="ctr" rtlCol="false" tIns="50800" lIns="50800" bIns="50800" rIns="50800"/>
            <a:lstStyle/>
            <a:p>
              <a:pPr algn="ctr">
                <a:lnSpc>
                  <a:spcPts val="3359"/>
                </a:lnSpc>
              </a:pPr>
            </a:p>
          </p:txBody>
        </p:sp>
      </p:grpSp>
      <p:sp>
        <p:nvSpPr>
          <p:cNvPr name="TextBox 9" id="9"/>
          <p:cNvSpPr txBox="true"/>
          <p:nvPr/>
        </p:nvSpPr>
        <p:spPr>
          <a:xfrm rot="0">
            <a:off x="4930887" y="914400"/>
            <a:ext cx="8426227"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NUMERICAL INSIGHTS</a:t>
            </a:r>
          </a:p>
        </p:txBody>
      </p:sp>
      <p:sp>
        <p:nvSpPr>
          <p:cNvPr name="TextBox 10" id="10"/>
          <p:cNvSpPr txBox="true"/>
          <p:nvPr/>
        </p:nvSpPr>
        <p:spPr>
          <a:xfrm rot="0">
            <a:off x="3235106" y="3034835"/>
            <a:ext cx="3391561"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SWITZERLAND</a:t>
            </a:r>
          </a:p>
        </p:txBody>
      </p:sp>
      <p:sp>
        <p:nvSpPr>
          <p:cNvPr name="TextBox 11" id="11"/>
          <p:cNvSpPr txBox="true"/>
          <p:nvPr/>
        </p:nvSpPr>
        <p:spPr>
          <a:xfrm rot="0">
            <a:off x="1703716" y="4529784"/>
            <a:ext cx="5674852" cy="29108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Stable economy with 40-45% debt-to-GDP</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Low inflation (~1.2%), steady wage growth</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Ideal for long-term investments &amp; R&amp;D</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 </a:t>
            </a:r>
            <a:r>
              <a:rPr lang="en-US" sz="2400" spc="-48">
                <a:solidFill>
                  <a:srgbClr val="36211B"/>
                </a:solidFill>
                <a:latin typeface="Canva Sans"/>
                <a:ea typeface="Canva Sans"/>
                <a:cs typeface="Canva Sans"/>
                <a:sym typeface="Canva Sans"/>
              </a:rPr>
              <a:t>Minimal tax fluctuations &amp; cost risks</a:t>
            </a:r>
          </a:p>
        </p:txBody>
      </p:sp>
      <p:sp>
        <p:nvSpPr>
          <p:cNvPr name="TextBox 12" id="12"/>
          <p:cNvSpPr txBox="true"/>
          <p:nvPr/>
        </p:nvSpPr>
        <p:spPr>
          <a:xfrm rot="0">
            <a:off x="12306408" y="3034835"/>
            <a:ext cx="2101412"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IRELAND</a:t>
            </a:r>
          </a:p>
        </p:txBody>
      </p:sp>
      <p:sp>
        <p:nvSpPr>
          <p:cNvPr name="TextBox 13" id="13"/>
          <p:cNvSpPr txBox="true"/>
          <p:nvPr/>
        </p:nvSpPr>
        <p:spPr>
          <a:xfrm rot="0">
            <a:off x="10204655" y="4150213"/>
            <a:ext cx="6140824" cy="33299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Budget surplus of €8.6B (2024), but volatile inflation (2.5%-4.1%)</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Corporate tax revenue reliance &amp; fluctuating energy costs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Dynamic pricing &amp; cost-control strategies required</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Attractive corporate tax benefits &amp; strong pharma presence</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D9D9D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4257249" y="914400"/>
            <a:ext cx="9773501"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STRATEGIC IMPLICATIONS</a:t>
            </a:r>
          </a:p>
        </p:txBody>
      </p:sp>
      <p:sp>
        <p:nvSpPr>
          <p:cNvPr name="TextBox 4" id="4"/>
          <p:cNvSpPr txBox="true"/>
          <p:nvPr/>
        </p:nvSpPr>
        <p:spPr>
          <a:xfrm rot="0">
            <a:off x="7448220" y="2524125"/>
            <a:ext cx="3391561"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SWITZERLAND</a:t>
            </a:r>
          </a:p>
        </p:txBody>
      </p:sp>
      <p:sp>
        <p:nvSpPr>
          <p:cNvPr name="TextBox 5" id="5"/>
          <p:cNvSpPr txBox="true"/>
          <p:nvPr/>
        </p:nvSpPr>
        <p:spPr>
          <a:xfrm rot="0">
            <a:off x="1181217" y="3492988"/>
            <a:ext cx="16078083" cy="20726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With stable debt levels (40-45% of GDP) and controlled inflation (~1.2%), Switzerland will continue to be a low-risk investment hub for pharmaceutical companies.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Future growth will be driven by sustained R&amp;D investments, innovation incentives, and financial predictability.</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Companies can expect minimal regulatory and tax fluctuations, allowing for long-term financial planning and expansion.</a:t>
            </a:r>
          </a:p>
        </p:txBody>
      </p:sp>
      <p:sp>
        <p:nvSpPr>
          <p:cNvPr name="TextBox 6" id="6"/>
          <p:cNvSpPr txBox="true"/>
          <p:nvPr/>
        </p:nvSpPr>
        <p:spPr>
          <a:xfrm rot="0">
            <a:off x="8169553" y="5879953"/>
            <a:ext cx="2101412"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IRELAND</a:t>
            </a:r>
          </a:p>
        </p:txBody>
      </p:sp>
      <p:sp>
        <p:nvSpPr>
          <p:cNvPr name="TextBox 7" id="7"/>
          <p:cNvSpPr txBox="true"/>
          <p:nvPr/>
        </p:nvSpPr>
        <p:spPr>
          <a:xfrm rot="0">
            <a:off x="1181217" y="6855313"/>
            <a:ext cx="16078083" cy="20726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Ireland’s budget surplus (€8.6B) and strong corporate tax revenues will keep attracting pharmaceutical and biotech investments.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However, inflation volatility (2.5%-4.1%) and fluctuating energy costs may create future financial uncertainties.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Companies must adopt adaptive pricing, flexible supply chains, and cost-hedging strategies to navigate economic fluctuations.</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905275" y="2543175"/>
            <a:ext cx="14477449" cy="5314885"/>
          </a:xfrm>
          <a:prstGeom prst="rect">
            <a:avLst/>
          </a:prstGeom>
        </p:spPr>
        <p:txBody>
          <a:bodyPr anchor="t" rtlCol="false" tIns="0" lIns="0" bIns="0" rIns="0">
            <a:spAutoFit/>
          </a:bodyPr>
          <a:lstStyle/>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In conclusion, both Switzerland and Ireland offer unique advantages and challenges for pharmaceutical companies like Gilead Sciences, Regeneron, and Vertex Pharmaceuticals. </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Switzerland’s economic stability fosters a predictable environment ideal for long-term R&amp;D and investments, while Ireland’s dynamic growth presents opportunities tempered by inflation risks and economic fluctuations. </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By closely monitoring productivity trends, inflation, and national debt, companies can strategically align their operations to leverage Switzerland’s stability and Ireland’s growth potential, ensuring long-term sustainability and optimized profitability.</a:t>
            </a:r>
          </a:p>
        </p:txBody>
      </p:sp>
      <p:sp>
        <p:nvSpPr>
          <p:cNvPr name="TextBox 4" id="4"/>
          <p:cNvSpPr txBox="true"/>
          <p:nvPr/>
        </p:nvSpPr>
        <p:spPr>
          <a:xfrm rot="0">
            <a:off x="6515181" y="914400"/>
            <a:ext cx="5257637" cy="1028700"/>
          </a:xfrm>
          <a:prstGeom prst="rect">
            <a:avLst/>
          </a:prstGeom>
        </p:spPr>
        <p:txBody>
          <a:bodyPr anchor="t" rtlCol="false" tIns="0" lIns="0" bIns="0" rIns="0">
            <a:spAutoFit/>
          </a:bodyPr>
          <a:lstStyle/>
          <a:p>
            <a:pPr algn="l">
              <a:lnSpc>
                <a:spcPts val="8400"/>
              </a:lnSpc>
            </a:pPr>
            <a:r>
              <a:rPr lang="en-US" b="true" sz="6000" spc="-120">
                <a:solidFill>
                  <a:srgbClr val="36211B"/>
                </a:solidFill>
                <a:latin typeface="Canva Sans Bold"/>
                <a:ea typeface="Canva Sans Bold"/>
                <a:cs typeface="Canva Sans Bold"/>
                <a:sym typeface="Canva Sans Bold"/>
              </a:rPr>
              <a:t>CONCLUSION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6515181" y="914400"/>
            <a:ext cx="5257637" cy="1028700"/>
          </a:xfrm>
          <a:prstGeom prst="rect">
            <a:avLst/>
          </a:prstGeom>
        </p:spPr>
        <p:txBody>
          <a:bodyPr anchor="t" rtlCol="false" tIns="0" lIns="0" bIns="0" rIns="0">
            <a:spAutoFit/>
          </a:bodyPr>
          <a:lstStyle/>
          <a:p>
            <a:pPr algn="l">
              <a:lnSpc>
                <a:spcPts val="8400"/>
              </a:lnSpc>
            </a:pPr>
            <a:r>
              <a:rPr lang="en-US" b="true" sz="6000" spc="-120">
                <a:solidFill>
                  <a:srgbClr val="36211B"/>
                </a:solidFill>
                <a:latin typeface="Canva Sans Bold"/>
                <a:ea typeface="Canva Sans Bold"/>
                <a:cs typeface="Canva Sans Bold"/>
                <a:sym typeface="Canva Sans Bold"/>
              </a:rPr>
              <a:t>REFERENCES</a:t>
            </a:r>
          </a:p>
        </p:txBody>
      </p:sp>
      <p:sp>
        <p:nvSpPr>
          <p:cNvPr name="TextBox 4" id="4"/>
          <p:cNvSpPr txBox="true"/>
          <p:nvPr/>
        </p:nvSpPr>
        <p:spPr>
          <a:xfrm rot="0">
            <a:off x="1905275" y="2135445"/>
            <a:ext cx="14477449" cy="7448485"/>
          </a:xfrm>
          <a:prstGeom prst="rect">
            <a:avLst/>
          </a:prstGeom>
        </p:spPr>
        <p:txBody>
          <a:bodyPr anchor="t" rtlCol="false" tIns="0" lIns="0" bIns="0" rIns="0">
            <a:spAutoFit/>
          </a:bodyPr>
          <a:lstStyle/>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Journal of Health Economics and International Journal of Pharmaceutical Sciences for articles on pharmaceutical pricing and inflation.</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World Bank and OECD reports on healthcare and inflation.</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Swiss Federal Statistics Office and Ireland’s Central Statistics Office for inflation data.</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Reports from multinational companies like Roche and Pfizer on inflation's impact.</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OECD Economic Outlook and European Central Bank data for inflation trends.</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Gapminder for graphical representations of inflation data.</a:t>
            </a:r>
          </a:p>
          <a:p>
            <a:pPr algn="l" marL="648252" indent="-324126" lvl="1">
              <a:lnSpc>
                <a:spcPts val="4203"/>
              </a:lnSpc>
              <a:buFont typeface="Arial"/>
              <a:buChar char="•"/>
            </a:pPr>
            <a:r>
              <a:rPr lang="en-US" sz="3002" spc="-120">
                <a:solidFill>
                  <a:srgbClr val="36211B"/>
                </a:solidFill>
                <a:latin typeface="IBM Plex Serif"/>
                <a:ea typeface="IBM Plex Serif"/>
                <a:cs typeface="IBM Plex Serif"/>
                <a:sym typeface="IBM Plex Serif"/>
              </a:rPr>
              <a:t>Reports from the World Bank and OECD on global productivity trends. Research articles from the Journal of Economic Perspectives on productivity factors. Industry reports from McKinsey and Deloitte on sectoral productivity. Gapminder for graphical representations of productivity data.</a:t>
            </a:r>
          </a:p>
          <a:p>
            <a:pPr algn="l">
              <a:lnSpc>
                <a:spcPts val="4203"/>
              </a:lnSpc>
            </a:pPr>
          </a:p>
          <a:p>
            <a:pPr algn="l">
              <a:lnSpc>
                <a:spcPts val="4203"/>
              </a:lnSpc>
            </a:pPr>
          </a:p>
        </p:txBody>
      </p:sp>
    </p:spTree>
  </p:cSld>
  <p:clrMapOvr>
    <a:masterClrMapping/>
  </p:clrMapOvr>
</p:sld>
</file>

<file path=ppt/slides/slide28.xml><?xml version="1.0" encoding="utf-8"?>
<p:sld xmlns:p="http://schemas.openxmlformats.org/presentationml/2006/main" xmlns:a="http://schemas.openxmlformats.org/drawingml/2006/main">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2870204" y="1143000"/>
            <a:ext cx="12547592" cy="800100"/>
          </a:xfrm>
          <a:prstGeom prst="rect">
            <a:avLst/>
          </a:prstGeom>
        </p:spPr>
        <p:txBody>
          <a:bodyPr anchor="t" rtlCol="false" tIns="0" lIns="0" bIns="0" rIns="0">
            <a:spAutoFit/>
          </a:bodyPr>
          <a:lstStyle/>
          <a:p>
            <a:pPr algn="ctr">
              <a:lnSpc>
                <a:spcPts val="6000"/>
              </a:lnSpc>
            </a:pPr>
            <a:r>
              <a:rPr lang="en-US" sz="6000" spc="-240">
                <a:solidFill>
                  <a:srgbClr val="36211B"/>
                </a:solidFill>
                <a:latin typeface="IBM Plex Serif"/>
                <a:ea typeface="IBM Plex Serif"/>
                <a:cs typeface="IBM Plex Serif"/>
                <a:sym typeface="IBM Plex Serif"/>
              </a:rPr>
              <a:t>GROUP MEMBERS</a:t>
            </a:r>
          </a:p>
        </p:txBody>
      </p:sp>
      <p:sp>
        <p:nvSpPr>
          <p:cNvPr name="TextBox 3" id="3"/>
          <p:cNvSpPr txBox="true"/>
          <p:nvPr/>
        </p:nvSpPr>
        <p:spPr>
          <a:xfrm rot="0">
            <a:off x="2870204" y="2313329"/>
            <a:ext cx="12547592" cy="4760595"/>
          </a:xfrm>
          <a:prstGeom prst="rect">
            <a:avLst/>
          </a:prstGeom>
        </p:spPr>
        <p:txBody>
          <a:bodyPr anchor="t" rtlCol="false" tIns="0" lIns="0" bIns="0" rIns="0">
            <a:spAutoFit/>
          </a:bodyPr>
          <a:lstStyle/>
          <a:p>
            <a:pPr algn="ctr">
              <a:lnSpc>
                <a:spcPts val="6390"/>
              </a:lnSpc>
            </a:pPr>
            <a:r>
              <a:rPr lang="en-US" sz="3000" spc="-120">
                <a:solidFill>
                  <a:srgbClr val="36211B"/>
                </a:solidFill>
                <a:latin typeface="IBM Plex Serif"/>
                <a:ea typeface="IBM Plex Serif"/>
                <a:cs typeface="IBM Plex Serif"/>
                <a:sym typeface="IBM Plex Serif"/>
              </a:rPr>
              <a:t>ASHLESHA GOTTIPATI</a:t>
            </a:r>
          </a:p>
          <a:p>
            <a:pPr algn="ctr">
              <a:lnSpc>
                <a:spcPts val="6390"/>
              </a:lnSpc>
            </a:pPr>
            <a:r>
              <a:rPr lang="en-US" sz="3000" spc="-120">
                <a:solidFill>
                  <a:srgbClr val="36211B"/>
                </a:solidFill>
                <a:latin typeface="IBM Plex Serif"/>
                <a:ea typeface="IBM Plex Serif"/>
                <a:cs typeface="IBM Plex Serif"/>
                <a:sym typeface="IBM Plex Serif"/>
              </a:rPr>
              <a:t>Ayesha Siddiqui</a:t>
            </a:r>
          </a:p>
          <a:p>
            <a:pPr algn="ctr">
              <a:lnSpc>
                <a:spcPts val="6390"/>
              </a:lnSpc>
            </a:pPr>
            <a:r>
              <a:rPr lang="en-US" sz="3000" spc="-120">
                <a:solidFill>
                  <a:srgbClr val="36211B"/>
                </a:solidFill>
                <a:latin typeface="IBM Plex Serif"/>
                <a:ea typeface="IBM Plex Serif"/>
                <a:cs typeface="IBM Plex Serif"/>
                <a:sym typeface="IBM Plex Serif"/>
              </a:rPr>
              <a:t>Sai Bhavesh Nooka</a:t>
            </a:r>
          </a:p>
          <a:p>
            <a:pPr algn="ctr">
              <a:lnSpc>
                <a:spcPts val="6390"/>
              </a:lnSpc>
            </a:pPr>
            <a:r>
              <a:rPr lang="en-US" sz="3000" spc="-120">
                <a:solidFill>
                  <a:srgbClr val="36211B"/>
                </a:solidFill>
                <a:latin typeface="IBM Plex Serif"/>
                <a:ea typeface="IBM Plex Serif"/>
                <a:cs typeface="IBM Plex Serif"/>
                <a:sym typeface="IBM Plex Serif"/>
              </a:rPr>
              <a:t>Sai Keshav Pavushetty</a:t>
            </a:r>
          </a:p>
          <a:p>
            <a:pPr algn="ctr">
              <a:lnSpc>
                <a:spcPts val="6390"/>
              </a:lnSpc>
            </a:pPr>
            <a:r>
              <a:rPr lang="en-US" sz="3000" spc="-120">
                <a:solidFill>
                  <a:srgbClr val="36211B"/>
                </a:solidFill>
                <a:latin typeface="IBM Plex Serif"/>
                <a:ea typeface="IBM Plex Serif"/>
                <a:cs typeface="IBM Plex Serif"/>
                <a:sym typeface="IBM Plex Serif"/>
              </a:rPr>
              <a:t>Timothy Manohar Gorrepati</a:t>
            </a:r>
          </a:p>
          <a:p>
            <a:pPr algn="ctr">
              <a:lnSpc>
                <a:spcPts val="6390"/>
              </a:lnSpc>
            </a:pPr>
            <a:r>
              <a:rPr lang="en-US" sz="3000" spc="-120">
                <a:solidFill>
                  <a:srgbClr val="36211B"/>
                </a:solidFill>
                <a:latin typeface="IBM Plex Serif"/>
                <a:ea typeface="IBM Plex Serif"/>
                <a:cs typeface="IBM Plex Serif"/>
                <a:sym typeface="IBM Plex Serif"/>
              </a:rPr>
              <a:t>Zahid Hossain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TextBox 2" id="2"/>
          <p:cNvSpPr txBox="true"/>
          <p:nvPr/>
        </p:nvSpPr>
        <p:spPr>
          <a:xfrm rot="0">
            <a:off x="2870204" y="4035928"/>
            <a:ext cx="12547592" cy="1609725"/>
          </a:xfrm>
          <a:prstGeom prst="rect">
            <a:avLst/>
          </a:prstGeom>
        </p:spPr>
        <p:txBody>
          <a:bodyPr anchor="t" rtlCol="false" tIns="0" lIns="0" bIns="0" rIns="0">
            <a:spAutoFit/>
          </a:bodyPr>
          <a:lstStyle/>
          <a:p>
            <a:pPr algn="ctr">
              <a:lnSpc>
                <a:spcPts val="12000"/>
              </a:lnSpc>
            </a:pPr>
            <a:r>
              <a:rPr lang="en-US" sz="12000" spc="-480">
                <a:solidFill>
                  <a:srgbClr val="36211B"/>
                </a:solidFill>
                <a:latin typeface="IBM Plex Serif"/>
                <a:ea typeface="IBM Plex Serif"/>
                <a:cs typeface="IBM Plex Serif"/>
                <a:sym typeface="IBM Plex Serif"/>
              </a:rPr>
              <a:t>THANK YOU </a:t>
            </a:r>
          </a:p>
        </p:txBody>
      </p:sp>
      <p:sp>
        <p:nvSpPr>
          <p:cNvPr name="Freeform 3" id="3"/>
          <p:cNvSpPr/>
          <p:nvPr/>
        </p:nvSpPr>
        <p:spPr>
          <a:xfrm flipH="false" flipV="false" rot="0">
            <a:off x="0" y="9910777"/>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7061980" y="1490738"/>
            <a:ext cx="4164040" cy="1028700"/>
          </a:xfrm>
          <a:prstGeom prst="rect">
            <a:avLst/>
          </a:prstGeom>
        </p:spPr>
        <p:txBody>
          <a:bodyPr anchor="t" rtlCol="false" tIns="0" lIns="0" bIns="0" rIns="0">
            <a:spAutoFit/>
          </a:bodyPr>
          <a:lstStyle/>
          <a:p>
            <a:pPr algn="l">
              <a:lnSpc>
                <a:spcPts val="8400"/>
              </a:lnSpc>
            </a:pPr>
            <a:r>
              <a:rPr lang="en-US" sz="6000" i="true" spc="-240">
                <a:solidFill>
                  <a:srgbClr val="36211B"/>
                </a:solidFill>
                <a:latin typeface="IBM Plex Serif Italics"/>
                <a:ea typeface="IBM Plex Serif Italics"/>
                <a:cs typeface="IBM Plex Serif Italics"/>
                <a:sym typeface="IBM Plex Serif Italics"/>
              </a:rPr>
              <a:t>OBJECTIVES</a:t>
            </a:r>
          </a:p>
        </p:txBody>
      </p:sp>
      <p:sp>
        <p:nvSpPr>
          <p:cNvPr name="TextBox 4" id="4"/>
          <p:cNvSpPr txBox="true"/>
          <p:nvPr/>
        </p:nvSpPr>
        <p:spPr>
          <a:xfrm rot="0">
            <a:off x="1066805" y="2841402"/>
            <a:ext cx="16192495" cy="5210175"/>
          </a:xfrm>
          <a:prstGeom prst="rect">
            <a:avLst/>
          </a:prstGeom>
        </p:spPr>
        <p:txBody>
          <a:bodyPr anchor="t" rtlCol="false" tIns="0" lIns="0" bIns="0" rIns="0">
            <a:spAutoFit/>
          </a:bodyPr>
          <a:lstStyle/>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Analyze inflation’s impact on the pharmaceutical sector in Switzerland and Ireland, focusing on costs, pricing, and profitability.</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Provide insights and graphical data on inflation trends and national debt in both countries.</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Understand productivity as a key driver of business success and its role in efficiency and competitiveness.</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Compare productivity trends in the pharmaceutical industry in Switzerland and Ireland.</a:t>
            </a:r>
          </a:p>
          <a:p>
            <a:pPr algn="l" marL="647697" indent="-323848" lvl="1">
              <a:lnSpc>
                <a:spcPts val="4199"/>
              </a:lnSpc>
              <a:buAutoNum type="arabicPeriod" startAt="1"/>
            </a:pPr>
            <a:r>
              <a:rPr lang="en-US" sz="2999" spc="-59">
                <a:solidFill>
                  <a:srgbClr val="36211B"/>
                </a:solidFill>
                <a:latin typeface="Canva Sans"/>
                <a:ea typeface="Canva Sans"/>
                <a:cs typeface="Canva Sans"/>
                <a:sym typeface="Canva Sans"/>
              </a:rPr>
              <a:t>Evaluate strategic implications for pharmaceutical firms adapting to inflation, national debt, and enhancing productivity in both countries.</a:t>
            </a:r>
          </a:p>
          <a:p>
            <a:pPr algn="l">
              <a:lnSpc>
                <a:spcPts val="4199"/>
              </a:lnSpc>
            </a:pPr>
          </a:p>
        </p:txBody>
      </p:sp>
      <p:sp>
        <p:nvSpPr>
          <p:cNvPr name="TextBox 5" id="5"/>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36211B"/>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6649781" y="824561"/>
            <a:ext cx="5279497" cy="1028700"/>
          </a:xfrm>
          <a:prstGeom prst="rect">
            <a:avLst/>
          </a:prstGeom>
        </p:spPr>
        <p:txBody>
          <a:bodyPr anchor="t" rtlCol="false" tIns="0" lIns="0" bIns="0" rIns="0">
            <a:spAutoFit/>
          </a:bodyPr>
          <a:lstStyle/>
          <a:p>
            <a:pPr algn="l">
              <a:lnSpc>
                <a:spcPts val="8400"/>
              </a:lnSpc>
            </a:pPr>
            <a:r>
              <a:rPr lang="en-US" sz="6000" i="true" spc="-240">
                <a:solidFill>
                  <a:srgbClr val="36211B"/>
                </a:solidFill>
                <a:latin typeface="IBM Plex Serif Italics"/>
                <a:ea typeface="IBM Plex Serif Italics"/>
                <a:cs typeface="IBM Plex Serif Italics"/>
                <a:sym typeface="IBM Plex Serif Italics"/>
              </a:rPr>
              <a:t>INTRODUCTION</a:t>
            </a:r>
          </a:p>
        </p:txBody>
      </p:sp>
      <p:sp>
        <p:nvSpPr>
          <p:cNvPr name="TextBox 4" id="4"/>
          <p:cNvSpPr txBox="true"/>
          <p:nvPr/>
        </p:nvSpPr>
        <p:spPr>
          <a:xfrm rot="0">
            <a:off x="654457" y="2358749"/>
            <a:ext cx="17270145" cy="6915150"/>
          </a:xfrm>
          <a:prstGeom prst="rect">
            <a:avLst/>
          </a:prstGeom>
        </p:spPr>
        <p:txBody>
          <a:bodyPr anchor="t" rtlCol="false" tIns="0" lIns="0" bIns="0" rIns="0">
            <a:spAutoFit/>
          </a:bodyPr>
          <a:lstStyle/>
          <a:p>
            <a:pPr algn="l">
              <a:lnSpc>
                <a:spcPts val="4200"/>
              </a:lnSpc>
            </a:pPr>
            <a:r>
              <a:rPr lang="en-US" sz="3000" spc="-60">
                <a:solidFill>
                  <a:srgbClr val="36211B"/>
                </a:solidFill>
                <a:latin typeface="Canva Sans"/>
                <a:ea typeface="Canva Sans"/>
                <a:cs typeface="Canva Sans"/>
                <a:sym typeface="Canva Sans"/>
              </a:rPr>
              <a:t>Inflation Impact:</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Switzerland: Stable inflation ensures predictable costs and easier long-term planning.</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Ireland: Dynamic inflation requires flexible strategies to manage rising costs.</a:t>
            </a:r>
          </a:p>
          <a:p>
            <a:pPr algn="l">
              <a:lnSpc>
                <a:spcPts val="4200"/>
              </a:lnSpc>
            </a:pPr>
            <a:r>
              <a:rPr lang="en-US" sz="3000" spc="-60">
                <a:solidFill>
                  <a:srgbClr val="36211B"/>
                </a:solidFill>
                <a:latin typeface="Canva Sans"/>
                <a:ea typeface="Canva Sans"/>
                <a:cs typeface="Canva Sans"/>
                <a:sym typeface="Canva Sans"/>
              </a:rPr>
              <a:t>Productivity:</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Switzerland: High productivity driven by advanced infrastructure and skilled labor.</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Ireland: High productivity influenced by favorable tax policies and a skilled workforce.</a:t>
            </a:r>
          </a:p>
          <a:p>
            <a:pPr algn="l">
              <a:lnSpc>
                <a:spcPts val="4200"/>
              </a:lnSpc>
            </a:pPr>
            <a:r>
              <a:rPr lang="en-US" sz="3000" spc="-60">
                <a:solidFill>
                  <a:srgbClr val="36211B"/>
                </a:solidFill>
                <a:latin typeface="Canva Sans"/>
                <a:ea typeface="Canva Sans"/>
                <a:cs typeface="Canva Sans"/>
                <a:sym typeface="Canva Sans"/>
              </a:rPr>
              <a:t>National Debt:</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Switzerland: Low national debt supports fiscal stability and predictable business environment.</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Ireland: Higher national debt, but managed with growth-oriented fiscal policies.</a:t>
            </a:r>
          </a:p>
          <a:p>
            <a:pPr algn="l">
              <a:lnSpc>
                <a:spcPts val="4200"/>
              </a:lnSpc>
            </a:pPr>
            <a:r>
              <a:rPr lang="en-US" sz="3000" spc="-60">
                <a:solidFill>
                  <a:srgbClr val="36211B"/>
                </a:solidFill>
                <a:latin typeface="Canva Sans"/>
                <a:ea typeface="Canva Sans"/>
                <a:cs typeface="Canva Sans"/>
                <a:sym typeface="Canva Sans"/>
              </a:rPr>
              <a:t>Impact on Pharmaceutical Companies (e.g., Gilead Sciences, Regeneron, Vertex Pharmaceuticals):</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Switzerland: Offers stability for investments, R&amp;D, and cost management.</a:t>
            </a:r>
          </a:p>
          <a:p>
            <a:pPr algn="l" marL="647700" indent="-323850" lvl="1">
              <a:lnSpc>
                <a:spcPts val="4200"/>
              </a:lnSpc>
              <a:buAutoNum type="arabicPeriod" startAt="1"/>
            </a:pPr>
            <a:r>
              <a:rPr lang="en-US" sz="3000" spc="-60">
                <a:solidFill>
                  <a:srgbClr val="36211B"/>
                </a:solidFill>
                <a:latin typeface="Canva Sans"/>
                <a:ea typeface="Canva Sans"/>
                <a:cs typeface="Canva Sans"/>
                <a:sym typeface="Canva Sans"/>
              </a:rPr>
              <a:t>Ireland: Requires agile strategies to adapt to inflation and leverage growth opportunities.</a:t>
            </a:r>
          </a:p>
          <a:p>
            <a:pPr algn="l">
              <a:lnSpc>
                <a:spcPts val="42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9165083" y="2083747"/>
            <a:ext cx="7274302" cy="6119507"/>
          </a:xfrm>
          <a:custGeom>
            <a:avLst/>
            <a:gdLst/>
            <a:ahLst/>
            <a:cxnLst/>
            <a:rect r="r" b="b" t="t" l="l"/>
            <a:pathLst>
              <a:path h="6119507" w="7274302">
                <a:moveTo>
                  <a:pt x="0" y="0"/>
                </a:moveTo>
                <a:lnTo>
                  <a:pt x="7274302" y="0"/>
                </a:lnTo>
                <a:lnTo>
                  <a:pt x="7274302" y="6119506"/>
                </a:lnTo>
                <a:lnTo>
                  <a:pt x="0" y="6119506"/>
                </a:lnTo>
                <a:lnTo>
                  <a:pt x="0" y="0"/>
                </a:lnTo>
                <a:close/>
              </a:path>
            </a:pathLst>
          </a:custGeom>
          <a:blipFill>
            <a:blip r:embed="rId3"/>
            <a:stretch>
              <a:fillRect l="0" t="0" r="0" b="0"/>
            </a:stretch>
          </a:blipFill>
        </p:spPr>
      </p:sp>
      <p:sp>
        <p:nvSpPr>
          <p:cNvPr name="TextBox 4" id="4"/>
          <p:cNvSpPr txBox="true"/>
          <p:nvPr/>
        </p:nvSpPr>
        <p:spPr>
          <a:xfrm rot="0">
            <a:off x="9276113" y="8442960"/>
            <a:ext cx="7163272" cy="815340"/>
          </a:xfrm>
          <a:prstGeom prst="rect">
            <a:avLst/>
          </a:prstGeom>
        </p:spPr>
        <p:txBody>
          <a:bodyPr anchor="t" rtlCol="false" tIns="0" lIns="0" bIns="0" rIns="0">
            <a:spAutoFit/>
          </a:bodyPr>
          <a:lstStyle/>
          <a:p>
            <a:pPr algn="l">
              <a:lnSpc>
                <a:spcPts val="3359"/>
              </a:lnSpc>
            </a:pPr>
            <a:r>
              <a:rPr lang="en-US" b="true" sz="2400" spc="-48">
                <a:solidFill>
                  <a:srgbClr val="36211B"/>
                </a:solidFill>
                <a:latin typeface="Canva Sans Bold"/>
                <a:ea typeface="Canva Sans Bold"/>
                <a:cs typeface="Canva Sans Bold"/>
                <a:sym typeface="Canva Sans Bold"/>
              </a:rPr>
              <a:t>FIG.1 DEPICTS THE INFLATION OF SWITZERLAND  IN PHARMACEUTICAL SECTOR</a:t>
            </a:r>
          </a:p>
        </p:txBody>
      </p:sp>
      <p:sp>
        <p:nvSpPr>
          <p:cNvPr name="TextBox 5" id="5"/>
          <p:cNvSpPr txBox="true"/>
          <p:nvPr/>
        </p:nvSpPr>
        <p:spPr>
          <a:xfrm rot="0">
            <a:off x="5640441" y="769297"/>
            <a:ext cx="7271345"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INFLATION TRENDS</a:t>
            </a:r>
          </a:p>
        </p:txBody>
      </p:sp>
      <p:sp>
        <p:nvSpPr>
          <p:cNvPr name="TextBox 6" id="6"/>
          <p:cNvSpPr txBox="true"/>
          <p:nvPr/>
        </p:nvSpPr>
        <p:spPr>
          <a:xfrm rot="0">
            <a:off x="1028700" y="2980372"/>
            <a:ext cx="7116897" cy="45872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Switzerland's inflation rate has remained within the central bank’s target of 0-2% over the past decade.</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Contributing factors:</a:t>
            </a:r>
          </a:p>
          <a:p>
            <a:pPr algn="l" marL="1036320" indent="-345440" lvl="2">
              <a:lnSpc>
                <a:spcPts val="3359"/>
              </a:lnSpc>
              <a:buFont typeface="Arial"/>
              <a:buChar char="⚬"/>
            </a:pPr>
            <a:r>
              <a:rPr lang="en-US" sz="2400" spc="-48">
                <a:solidFill>
                  <a:srgbClr val="36211B"/>
                </a:solidFill>
                <a:latin typeface="Canva Sans"/>
                <a:ea typeface="Canva Sans"/>
                <a:cs typeface="Canva Sans"/>
                <a:sym typeface="Canva Sans"/>
              </a:rPr>
              <a:t>Conservative monetary policies by the Swiss National Bank (SNB)</a:t>
            </a:r>
          </a:p>
          <a:p>
            <a:pPr algn="l" marL="1036320" indent="-345440" lvl="2">
              <a:lnSpc>
                <a:spcPts val="3359"/>
              </a:lnSpc>
              <a:buFont typeface="Arial"/>
              <a:buChar char="⚬"/>
            </a:pPr>
            <a:r>
              <a:rPr lang="en-US" sz="2400" spc="-48">
                <a:solidFill>
                  <a:srgbClr val="36211B"/>
                </a:solidFill>
                <a:latin typeface="Canva Sans"/>
                <a:ea typeface="Canva Sans"/>
                <a:cs typeface="Canva Sans"/>
                <a:sym typeface="Canva Sans"/>
              </a:rPr>
              <a:t>Strong Swiss franc reducing import price pressures</a:t>
            </a:r>
          </a:p>
          <a:p>
            <a:pPr algn="l" marL="1036320" indent="-345440" lvl="2">
              <a:lnSpc>
                <a:spcPts val="3359"/>
              </a:lnSpc>
              <a:buFont typeface="Arial"/>
              <a:buChar char="⚬"/>
            </a:pPr>
            <a:r>
              <a:rPr lang="en-US" sz="2400" spc="-48">
                <a:solidFill>
                  <a:srgbClr val="36211B"/>
                </a:solidFill>
                <a:latin typeface="Canva Sans"/>
                <a:ea typeface="Canva Sans"/>
                <a:cs typeface="Canva Sans"/>
                <a:sym typeface="Canva Sans"/>
              </a:rPr>
              <a:t>Low unemployment and stable wage growth</a:t>
            </a:r>
          </a:p>
          <a:p>
            <a:pPr algn="l">
              <a:lnSpc>
                <a:spcPts val="3359"/>
              </a:lnSpc>
            </a:pPr>
          </a:p>
        </p:txBody>
      </p:sp>
      <p:sp>
        <p:nvSpPr>
          <p:cNvPr name="TextBox 7" id="7"/>
          <p:cNvSpPr txBox="true"/>
          <p:nvPr/>
        </p:nvSpPr>
        <p:spPr>
          <a:xfrm rot="0">
            <a:off x="2650419" y="2109787"/>
            <a:ext cx="3349519"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SWITZERLAND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Freeform 3" id="3"/>
          <p:cNvSpPr/>
          <p:nvPr/>
        </p:nvSpPr>
        <p:spPr>
          <a:xfrm flipH="false" flipV="false" rot="0">
            <a:off x="9158789" y="2074896"/>
            <a:ext cx="7199072" cy="6137209"/>
          </a:xfrm>
          <a:custGeom>
            <a:avLst/>
            <a:gdLst/>
            <a:ahLst/>
            <a:cxnLst/>
            <a:rect r="r" b="b" t="t" l="l"/>
            <a:pathLst>
              <a:path h="6137209" w="7199072">
                <a:moveTo>
                  <a:pt x="0" y="0"/>
                </a:moveTo>
                <a:lnTo>
                  <a:pt x="7199072" y="0"/>
                </a:lnTo>
                <a:lnTo>
                  <a:pt x="7199072" y="6137208"/>
                </a:lnTo>
                <a:lnTo>
                  <a:pt x="0" y="6137208"/>
                </a:lnTo>
                <a:lnTo>
                  <a:pt x="0" y="0"/>
                </a:lnTo>
                <a:close/>
              </a:path>
            </a:pathLst>
          </a:custGeom>
          <a:blipFill>
            <a:blip r:embed="rId3"/>
            <a:stretch>
              <a:fillRect l="0" t="0" r="0" b="0"/>
            </a:stretch>
          </a:blipFill>
        </p:spPr>
      </p:sp>
      <p:sp>
        <p:nvSpPr>
          <p:cNvPr name="TextBox 4" id="4"/>
          <p:cNvSpPr txBox="true"/>
          <p:nvPr/>
        </p:nvSpPr>
        <p:spPr>
          <a:xfrm rot="0">
            <a:off x="9276113" y="8442960"/>
            <a:ext cx="7163272" cy="815340"/>
          </a:xfrm>
          <a:prstGeom prst="rect">
            <a:avLst/>
          </a:prstGeom>
        </p:spPr>
        <p:txBody>
          <a:bodyPr anchor="t" rtlCol="false" tIns="0" lIns="0" bIns="0" rIns="0">
            <a:spAutoFit/>
          </a:bodyPr>
          <a:lstStyle/>
          <a:p>
            <a:pPr algn="l">
              <a:lnSpc>
                <a:spcPts val="3359"/>
              </a:lnSpc>
            </a:pPr>
            <a:r>
              <a:rPr lang="en-US" b="true" sz="2400" spc="-48">
                <a:solidFill>
                  <a:srgbClr val="36211B"/>
                </a:solidFill>
                <a:latin typeface="Canva Sans Bold"/>
                <a:ea typeface="Canva Sans Bold"/>
                <a:cs typeface="Canva Sans Bold"/>
                <a:sym typeface="Canva Sans Bold"/>
              </a:rPr>
              <a:t>FIG.2 DEPICTS THE INFLATION OF IRELAND  IN PHARMACEUTICAL /BIO-TECHNOLOGY SECTOR</a:t>
            </a:r>
          </a:p>
        </p:txBody>
      </p:sp>
      <p:sp>
        <p:nvSpPr>
          <p:cNvPr name="TextBox 5" id="5"/>
          <p:cNvSpPr txBox="true"/>
          <p:nvPr/>
        </p:nvSpPr>
        <p:spPr>
          <a:xfrm rot="0">
            <a:off x="4342715" y="654059"/>
            <a:ext cx="9866796"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INFLATION TRENDS contd</a:t>
            </a:r>
          </a:p>
        </p:txBody>
      </p:sp>
      <p:sp>
        <p:nvSpPr>
          <p:cNvPr name="TextBox 6" id="6"/>
          <p:cNvSpPr txBox="true"/>
          <p:nvPr/>
        </p:nvSpPr>
        <p:spPr>
          <a:xfrm rot="0">
            <a:off x="1028700" y="2982907"/>
            <a:ext cx="7116897" cy="4587240"/>
          </a:xfrm>
          <a:prstGeom prst="rect">
            <a:avLst/>
          </a:prstGeom>
        </p:spPr>
        <p:txBody>
          <a:bodyPr anchor="t" rtlCol="false" tIns="0" lIns="0" bIns="0" rIns="0">
            <a:spAutoFit/>
          </a:bodyPr>
          <a:lstStyle/>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Ireland has experienced greater inflation volatility due to the following reasons.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Dependence on foreign trade and multinational corporations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Fluctuations in the European Central Bank’s monetary policy</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Changes in energy prices and global economic conditions</a:t>
            </a:r>
          </a:p>
          <a:p>
            <a:pPr algn="l" marL="518160" indent="-259080" lvl="1">
              <a:lnSpc>
                <a:spcPts val="3359"/>
              </a:lnSpc>
              <a:buFont typeface="Arial"/>
              <a:buChar char="•"/>
            </a:pPr>
            <a:r>
              <a:rPr lang="en-US" sz="2400" spc="-48">
                <a:solidFill>
                  <a:srgbClr val="36211B"/>
                </a:solidFill>
                <a:latin typeface="Canva Sans"/>
                <a:ea typeface="Canva Sans"/>
                <a:cs typeface="Canva Sans"/>
                <a:sym typeface="Canva Sans"/>
              </a:rPr>
              <a:t>Inflation rates have ranged between 2.5% - 4.1% (2022-2024)</a:t>
            </a:r>
          </a:p>
          <a:p>
            <a:pPr algn="l">
              <a:lnSpc>
                <a:spcPts val="3359"/>
              </a:lnSpc>
            </a:pPr>
          </a:p>
        </p:txBody>
      </p:sp>
      <p:sp>
        <p:nvSpPr>
          <p:cNvPr name="TextBox 7" id="7"/>
          <p:cNvSpPr txBox="true"/>
          <p:nvPr/>
        </p:nvSpPr>
        <p:spPr>
          <a:xfrm rot="0">
            <a:off x="3486228" y="2007547"/>
            <a:ext cx="2201841" cy="622935"/>
          </a:xfrm>
          <a:prstGeom prst="rect">
            <a:avLst/>
          </a:prstGeom>
        </p:spPr>
        <p:txBody>
          <a:bodyPr anchor="t" rtlCol="false" tIns="0" lIns="0" bIns="0" rIns="0">
            <a:spAutoFit/>
          </a:bodyPr>
          <a:lstStyle/>
          <a:p>
            <a:pPr algn="l">
              <a:lnSpc>
                <a:spcPts val="5040"/>
              </a:lnSpc>
            </a:pPr>
            <a:r>
              <a:rPr lang="en-US" sz="3600" spc="-144" b="true">
                <a:solidFill>
                  <a:srgbClr val="36211B"/>
                </a:solidFill>
                <a:latin typeface="IBM Plex Serif Bold"/>
                <a:ea typeface="IBM Plex Serif Bold"/>
                <a:cs typeface="IBM Plex Serif Bold"/>
                <a:sym typeface="IBM Plex Serif Bold"/>
              </a:rPr>
              <a:t>IRELAND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028700" y="811206"/>
            <a:ext cx="16759367" cy="1028700"/>
          </a:xfrm>
          <a:prstGeom prst="rect">
            <a:avLst/>
          </a:prstGeom>
        </p:spPr>
        <p:txBody>
          <a:bodyPr anchor="t" rtlCol="false" tIns="0" lIns="0" bIns="0" rIns="0">
            <a:spAutoFit/>
          </a:bodyPr>
          <a:lstStyle/>
          <a:p>
            <a:pPr algn="l">
              <a:lnSpc>
                <a:spcPts val="8400"/>
              </a:lnSpc>
            </a:pPr>
            <a:r>
              <a:rPr lang="en-US" sz="6000" spc="-120" b="true">
                <a:solidFill>
                  <a:srgbClr val="36211B"/>
                </a:solidFill>
                <a:latin typeface="Canva Sans Bold"/>
                <a:ea typeface="Canva Sans Bold"/>
                <a:cs typeface="Canva Sans Bold"/>
                <a:sym typeface="Canva Sans Bold"/>
              </a:rPr>
              <a:t>IMPACT ON PHARMACEUTICAL COMPANIES</a:t>
            </a:r>
          </a:p>
        </p:txBody>
      </p:sp>
      <p:sp>
        <p:nvSpPr>
          <p:cNvPr name="TextBox 4" id="4"/>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E8E6E3"/>
                </a:solidFill>
                <a:latin typeface="Canva Sans"/>
                <a:ea typeface="Canva Sans"/>
                <a:cs typeface="Canva Sans"/>
                <a:sym typeface="Canva Sans"/>
              </a:rPr>
              <a:t>8</a:t>
            </a:r>
          </a:p>
        </p:txBody>
      </p:sp>
      <p:sp>
        <p:nvSpPr>
          <p:cNvPr name="TextBox 5" id="5"/>
          <p:cNvSpPr txBox="true"/>
          <p:nvPr/>
        </p:nvSpPr>
        <p:spPr>
          <a:xfrm rot="0">
            <a:off x="1290670" y="1979749"/>
            <a:ext cx="15706660" cy="7626350"/>
          </a:xfrm>
          <a:prstGeom prst="rect">
            <a:avLst/>
          </a:prstGeom>
        </p:spPr>
        <p:txBody>
          <a:bodyPr anchor="t" rtlCol="false" tIns="0" lIns="0" bIns="0" rIns="0">
            <a:spAutoFit/>
          </a:bodyPr>
          <a:lstStyle/>
          <a:p>
            <a:pPr algn="ctr">
              <a:lnSpc>
                <a:spcPts val="5599"/>
              </a:lnSpc>
            </a:pPr>
            <a:r>
              <a:rPr lang="en-US" b="true" sz="3999" spc="-79">
                <a:solidFill>
                  <a:srgbClr val="36211B"/>
                </a:solidFill>
                <a:latin typeface="Canva Sans Bold"/>
                <a:ea typeface="Canva Sans Bold"/>
                <a:cs typeface="Canva Sans Bold"/>
                <a:sym typeface="Canva Sans Bold"/>
              </a:rPr>
              <a:t>GILEAD SCIENCES</a:t>
            </a:r>
          </a:p>
          <a:p>
            <a:pPr algn="l" marL="647700" indent="-323850" lvl="1">
              <a:lnSpc>
                <a:spcPts val="4200"/>
              </a:lnSpc>
              <a:buFont typeface="Arial"/>
              <a:buChar char="•"/>
            </a:pPr>
            <a:r>
              <a:rPr lang="en-US" b="true" sz="3000" spc="-60">
                <a:solidFill>
                  <a:srgbClr val="36211B"/>
                </a:solidFill>
                <a:latin typeface="Canva Sans Bold"/>
                <a:ea typeface="Canva Sans Bold"/>
                <a:cs typeface="Canva Sans Bold"/>
                <a:sym typeface="Canva Sans Bold"/>
              </a:rPr>
              <a:t>Headquarters: </a:t>
            </a:r>
            <a:r>
              <a:rPr lang="en-US" sz="3000" spc="-60">
                <a:solidFill>
                  <a:srgbClr val="36211B"/>
                </a:solidFill>
                <a:latin typeface="Canva Sans"/>
                <a:ea typeface="Canva Sans"/>
                <a:cs typeface="Canva Sans"/>
                <a:sym typeface="Canva Sans"/>
              </a:rPr>
              <a:t>Foster City, California, USA</a:t>
            </a:r>
          </a:p>
          <a:p>
            <a:pPr algn="l">
              <a:lnSpc>
                <a:spcPts val="4200"/>
              </a:lnSpc>
            </a:pPr>
            <a:r>
              <a:rPr lang="en-US" sz="3000" spc="-60">
                <a:solidFill>
                  <a:srgbClr val="36211B"/>
                </a:solidFill>
                <a:latin typeface="Canva Sans"/>
                <a:ea typeface="Canva Sans"/>
                <a:cs typeface="Canva Sans"/>
                <a:sym typeface="Canva Sans"/>
              </a:rPr>
              <a:t>        </a:t>
            </a:r>
            <a:r>
              <a:rPr lang="en-US" sz="3000" spc="-60" b="true">
                <a:solidFill>
                  <a:srgbClr val="36211B"/>
                </a:solidFill>
                <a:latin typeface="Canva Sans Bold"/>
                <a:ea typeface="Canva Sans Bold"/>
                <a:cs typeface="Canva Sans Bold"/>
                <a:sym typeface="Canva Sans Bold"/>
              </a:rPr>
              <a:t>Switzerland:</a:t>
            </a:r>
            <a:r>
              <a:rPr lang="en-US" sz="3000" spc="-60">
                <a:solidFill>
                  <a:srgbClr val="36211B"/>
                </a:solidFill>
                <a:latin typeface="Canva Sans"/>
                <a:ea typeface="Canva Sans"/>
                <a:cs typeface="Canva Sans"/>
                <a:sym typeface="Canva Sans"/>
              </a:rPr>
              <a:t> Zürich, Basel</a:t>
            </a:r>
          </a:p>
          <a:p>
            <a:pPr algn="l">
              <a:lnSpc>
                <a:spcPts val="4200"/>
              </a:lnSpc>
            </a:pPr>
            <a:r>
              <a:rPr lang="en-US" sz="3000" spc="-60">
                <a:solidFill>
                  <a:srgbClr val="36211B"/>
                </a:solidFill>
                <a:latin typeface="Canva Sans"/>
                <a:ea typeface="Canva Sans"/>
                <a:cs typeface="Canva Sans"/>
                <a:sym typeface="Canva Sans"/>
              </a:rPr>
              <a:t>        </a:t>
            </a:r>
            <a:r>
              <a:rPr lang="en-US" sz="3000" spc="-60" b="true">
                <a:solidFill>
                  <a:srgbClr val="36211B"/>
                </a:solidFill>
                <a:latin typeface="Canva Sans Bold"/>
                <a:ea typeface="Canva Sans Bold"/>
                <a:cs typeface="Canva Sans Bold"/>
                <a:sym typeface="Canva Sans Bold"/>
              </a:rPr>
              <a:t>Ireland:</a:t>
            </a:r>
            <a:r>
              <a:rPr lang="en-US" sz="3000" spc="-60">
                <a:solidFill>
                  <a:srgbClr val="36211B"/>
                </a:solidFill>
                <a:latin typeface="Canva Sans"/>
                <a:ea typeface="Canva Sans"/>
                <a:cs typeface="Canva Sans"/>
                <a:sym typeface="Canva Sans"/>
              </a:rPr>
              <a:t> Carrigtwohill, County Cork (Manufacturing &amp; Distribution)</a:t>
            </a:r>
          </a:p>
          <a:p>
            <a:pPr algn="l">
              <a:lnSpc>
                <a:spcPts val="4200"/>
              </a:lnSpc>
            </a:pPr>
            <a:r>
              <a:rPr lang="en-US" sz="3000" spc="-60" b="true">
                <a:solidFill>
                  <a:srgbClr val="36211B"/>
                </a:solidFill>
                <a:latin typeface="Canva Sans Bold"/>
                <a:ea typeface="Canva Sans Bold"/>
                <a:cs typeface="Canva Sans Bold"/>
                <a:sym typeface="Canva Sans Bold"/>
              </a:rPr>
              <a:t>        </a:t>
            </a:r>
            <a:r>
              <a:rPr lang="en-US" sz="3000" spc="-60" b="true">
                <a:solidFill>
                  <a:srgbClr val="36211B"/>
                </a:solidFill>
                <a:latin typeface="Canva Sans Bold"/>
                <a:ea typeface="Canva Sans Bold"/>
                <a:cs typeface="Canva Sans Bold"/>
                <a:sym typeface="Canva Sans Bold"/>
              </a:rPr>
              <a:t>Swiss Operations: </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Gilead Sciences has a significant presence in Zug, Switzerland, where it benefits from the country's stable economic environment and predictable inflation.</a:t>
            </a:r>
          </a:p>
          <a:p>
            <a:pPr algn="l">
              <a:lnSpc>
                <a:spcPts val="4200"/>
              </a:lnSpc>
            </a:pPr>
            <a:r>
              <a:rPr lang="en-US" sz="3000" spc="-60">
                <a:solidFill>
                  <a:srgbClr val="36211B"/>
                </a:solidFill>
                <a:latin typeface="Canva Sans"/>
                <a:ea typeface="Canva Sans"/>
                <a:cs typeface="Canva Sans"/>
                <a:sym typeface="Canva Sans"/>
              </a:rPr>
              <a:t>        </a:t>
            </a:r>
            <a:r>
              <a:rPr lang="en-US" sz="3000" spc="-60" b="true">
                <a:solidFill>
                  <a:srgbClr val="36211B"/>
                </a:solidFill>
                <a:latin typeface="Canva Sans Bold"/>
                <a:ea typeface="Canva Sans Bold"/>
                <a:cs typeface="Canva Sans Bold"/>
                <a:sym typeface="Canva Sans Bold"/>
              </a:rPr>
              <a:t>Brief History:</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Founded in 1987 by Michael L. Riordan.</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Initially focused on antiviral drugs, Gilead became a leader in treatments for HIV/AIDS, Hepatitis B &amp; C, and influenza.</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Acquired Pharmasset in 2011, leading to groundbreaking Hepatitis C treatments.</a:t>
            </a:r>
          </a:p>
          <a:p>
            <a:pPr algn="l">
              <a:lnSpc>
                <a:spcPts val="4200"/>
              </a:lnSpc>
            </a:pPr>
            <a:r>
              <a:rPr lang="en-US" sz="3000" spc="-60">
                <a:solidFill>
                  <a:srgbClr val="36211B"/>
                </a:solidFill>
                <a:latin typeface="Canva Sans"/>
                <a:ea typeface="Canva Sans"/>
                <a:cs typeface="Canva Sans"/>
                <a:sym typeface="Canva Sans"/>
              </a:rPr>
              <a:t>Switzerland serves as a strategic location for European market access and stable investment planning due to low inflation and predictable business costs.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E8E6E3"/>
                </a:solidFill>
                <a:latin typeface="Canva Sans"/>
                <a:ea typeface="Canva Sans"/>
                <a:cs typeface="Canva Sans"/>
                <a:sym typeface="Canva Sans"/>
              </a:rPr>
              <a:t>8</a:t>
            </a:r>
          </a:p>
        </p:txBody>
      </p:sp>
      <p:sp>
        <p:nvSpPr>
          <p:cNvPr name="TextBox 4" id="4"/>
          <p:cNvSpPr txBox="true"/>
          <p:nvPr/>
        </p:nvSpPr>
        <p:spPr>
          <a:xfrm rot="0">
            <a:off x="1461675" y="758825"/>
            <a:ext cx="15580574" cy="8693150"/>
          </a:xfrm>
          <a:prstGeom prst="rect">
            <a:avLst/>
          </a:prstGeom>
        </p:spPr>
        <p:txBody>
          <a:bodyPr anchor="t" rtlCol="false" tIns="0" lIns="0" bIns="0" rIns="0">
            <a:spAutoFit/>
          </a:bodyPr>
          <a:lstStyle/>
          <a:p>
            <a:pPr algn="ctr">
              <a:lnSpc>
                <a:spcPts val="5599"/>
              </a:lnSpc>
            </a:pPr>
            <a:r>
              <a:rPr lang="en-US" b="true" sz="3999" spc="-79">
                <a:solidFill>
                  <a:srgbClr val="36211B"/>
                </a:solidFill>
                <a:latin typeface="Canva Sans Bold"/>
                <a:ea typeface="Canva Sans Bold"/>
                <a:cs typeface="Canva Sans Bold"/>
                <a:sym typeface="Canva Sans Bold"/>
              </a:rPr>
              <a:t>REGERON PHARMACEUTICALS:</a:t>
            </a:r>
          </a:p>
          <a:p>
            <a:pPr algn="l" marL="647700" indent="-323850" lvl="1">
              <a:lnSpc>
                <a:spcPts val="4200"/>
              </a:lnSpc>
              <a:buFont typeface="Arial"/>
              <a:buChar char="•"/>
            </a:pPr>
            <a:r>
              <a:rPr lang="en-US" b="true" sz="3000" spc="-60">
                <a:solidFill>
                  <a:srgbClr val="36211B"/>
                </a:solidFill>
                <a:latin typeface="Canva Sans Bold"/>
                <a:ea typeface="Canva Sans Bold"/>
                <a:cs typeface="Canva Sans Bold"/>
                <a:sym typeface="Canva Sans Bold"/>
              </a:rPr>
              <a:t>Headquarters: </a:t>
            </a:r>
            <a:r>
              <a:rPr lang="en-US" sz="3000" spc="-60">
                <a:solidFill>
                  <a:srgbClr val="36211B"/>
                </a:solidFill>
                <a:latin typeface="Canva Sans"/>
                <a:ea typeface="Canva Sans"/>
                <a:cs typeface="Canva Sans"/>
                <a:sym typeface="Canva Sans"/>
              </a:rPr>
              <a:t>Tarrytown, New York, USA</a:t>
            </a:r>
          </a:p>
          <a:p>
            <a:pPr algn="l">
              <a:lnSpc>
                <a:spcPts val="4200"/>
              </a:lnSpc>
            </a:pPr>
            <a:r>
              <a:rPr lang="en-US" sz="3000" spc="-60" b="true">
                <a:solidFill>
                  <a:srgbClr val="36211B"/>
                </a:solidFill>
                <a:latin typeface="Canva Sans Bold"/>
                <a:ea typeface="Canva Sans Bold"/>
                <a:cs typeface="Canva Sans Bold"/>
                <a:sym typeface="Canva Sans Bold"/>
              </a:rPr>
              <a:t>        Switzerland: </a:t>
            </a:r>
            <a:r>
              <a:rPr lang="en-US" sz="3000" spc="-60">
                <a:solidFill>
                  <a:srgbClr val="36211B"/>
                </a:solidFill>
                <a:latin typeface="Canva Sans"/>
                <a:ea typeface="Canva Sans"/>
                <a:cs typeface="Canva Sans"/>
                <a:sym typeface="Canva Sans"/>
              </a:rPr>
              <a:t>Not a primary location</a:t>
            </a:r>
          </a:p>
          <a:p>
            <a:pPr algn="l">
              <a:lnSpc>
                <a:spcPts val="4200"/>
              </a:lnSpc>
            </a:pPr>
            <a:r>
              <a:rPr lang="en-US" sz="3000" spc="-60" b="true">
                <a:solidFill>
                  <a:srgbClr val="36211B"/>
                </a:solidFill>
                <a:latin typeface="Canva Sans Bold"/>
                <a:ea typeface="Canva Sans Bold"/>
                <a:cs typeface="Canva Sans Bold"/>
                <a:sym typeface="Canva Sans Bold"/>
              </a:rPr>
              <a:t>        Ireland: </a:t>
            </a:r>
            <a:r>
              <a:rPr lang="en-US" sz="3000" spc="-60">
                <a:solidFill>
                  <a:srgbClr val="36211B"/>
                </a:solidFill>
                <a:latin typeface="Canva Sans"/>
                <a:ea typeface="Canva Sans"/>
                <a:cs typeface="Canva Sans"/>
                <a:sym typeface="Canva Sans"/>
              </a:rPr>
              <a:t>Limerick (Industrial Operations &amp; Product Supply), Dublin (Commercial &amp; Administration Office)</a:t>
            </a:r>
          </a:p>
          <a:p>
            <a:pPr algn="l">
              <a:lnSpc>
                <a:spcPts val="4200"/>
              </a:lnSpc>
            </a:pPr>
            <a:r>
              <a:rPr lang="en-US" sz="3000" spc="-60" b="true">
                <a:solidFill>
                  <a:srgbClr val="36211B"/>
                </a:solidFill>
                <a:latin typeface="Canva Sans Bold"/>
                <a:ea typeface="Canva Sans Bold"/>
                <a:cs typeface="Canva Sans Bold"/>
                <a:sym typeface="Canva Sans Bold"/>
              </a:rPr>
              <a:t>        </a:t>
            </a:r>
            <a:r>
              <a:rPr lang="en-US" sz="3000" spc="-60" b="true">
                <a:solidFill>
                  <a:srgbClr val="36211B"/>
                </a:solidFill>
                <a:latin typeface="Canva Sans Bold"/>
                <a:ea typeface="Canva Sans Bold"/>
                <a:cs typeface="Canva Sans Bold"/>
                <a:sym typeface="Canva Sans Bold"/>
              </a:rPr>
              <a:t>Swiss Operations: </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Ireland serves as a key production hub, but inflation variability affects operational costs, wages, and supply chain expenses.</a:t>
            </a:r>
          </a:p>
          <a:p>
            <a:pPr algn="l">
              <a:lnSpc>
                <a:spcPts val="4200"/>
              </a:lnSpc>
            </a:pPr>
            <a:r>
              <a:rPr lang="en-US" sz="3000" spc="-60">
                <a:solidFill>
                  <a:srgbClr val="36211B"/>
                </a:solidFill>
                <a:latin typeface="Canva Sans"/>
                <a:ea typeface="Canva Sans"/>
                <a:cs typeface="Canva Sans"/>
                <a:sym typeface="Canva Sans"/>
              </a:rPr>
              <a:t>       </a:t>
            </a:r>
            <a:r>
              <a:rPr lang="en-US" sz="3000" spc="-60" b="true">
                <a:solidFill>
                  <a:srgbClr val="36211B"/>
                </a:solidFill>
                <a:latin typeface="Canva Sans Bold"/>
                <a:ea typeface="Canva Sans Bold"/>
                <a:cs typeface="Canva Sans Bold"/>
                <a:sym typeface="Canva Sans Bold"/>
              </a:rPr>
              <a:t>Brief History:</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Founded in 1988 by Leonard Schleifer and George Yancopoulos.</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Initially focused on neurological diseases, later became a leader in monoclonal antibodies for cancer, eye diseases, and COVID-19 treatments.</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Developed Eylea (for macular degeneration) and Dupixent (for asthma &amp; eczema).</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Ireland serves as a key production hub, but inflation variability affects operational costs, wages, and supply chain expenses.</a:t>
            </a:r>
          </a:p>
          <a:p>
            <a:pPr algn="l">
              <a:lnSpc>
                <a:spcPts val="420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6E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376223"/>
          </a:xfrm>
          <a:custGeom>
            <a:avLst/>
            <a:gdLst/>
            <a:ahLst/>
            <a:cxnLst/>
            <a:rect r="r" b="b" t="t" l="l"/>
            <a:pathLst>
              <a:path h="376223" w="18288000">
                <a:moveTo>
                  <a:pt x="0" y="0"/>
                </a:moveTo>
                <a:lnTo>
                  <a:pt x="18288000" y="0"/>
                </a:lnTo>
                <a:lnTo>
                  <a:pt x="18288000" y="376223"/>
                </a:lnTo>
                <a:lnTo>
                  <a:pt x="0" y="376223"/>
                </a:lnTo>
                <a:lnTo>
                  <a:pt x="0" y="0"/>
                </a:lnTo>
                <a:close/>
              </a:path>
            </a:pathLst>
          </a:custGeom>
          <a:blipFill>
            <a:blip r:embed="rId2"/>
            <a:stretch>
              <a:fillRect l="0" t="-1531929" r="0" b="-1102351"/>
            </a:stretch>
          </a:blipFill>
        </p:spPr>
      </p:sp>
      <p:sp>
        <p:nvSpPr>
          <p:cNvPr name="TextBox 3" id="3"/>
          <p:cNvSpPr txBox="true"/>
          <p:nvPr/>
        </p:nvSpPr>
        <p:spPr>
          <a:xfrm rot="0">
            <a:off x="15160864" y="8862060"/>
            <a:ext cx="2098436" cy="396240"/>
          </a:xfrm>
          <a:prstGeom prst="rect">
            <a:avLst/>
          </a:prstGeom>
        </p:spPr>
        <p:txBody>
          <a:bodyPr anchor="t" rtlCol="false" tIns="0" lIns="0" bIns="0" rIns="0">
            <a:spAutoFit/>
          </a:bodyPr>
          <a:lstStyle/>
          <a:p>
            <a:pPr algn="r">
              <a:lnSpc>
                <a:spcPts val="3359"/>
              </a:lnSpc>
            </a:pPr>
            <a:r>
              <a:rPr lang="en-US" sz="2400" spc="-48">
                <a:solidFill>
                  <a:srgbClr val="E8E6E3"/>
                </a:solidFill>
                <a:latin typeface="Canva Sans"/>
                <a:ea typeface="Canva Sans"/>
                <a:cs typeface="Canva Sans"/>
                <a:sym typeface="Canva Sans"/>
              </a:rPr>
              <a:t>8</a:t>
            </a:r>
          </a:p>
        </p:txBody>
      </p:sp>
      <p:sp>
        <p:nvSpPr>
          <p:cNvPr name="TextBox 4" id="4"/>
          <p:cNvSpPr txBox="true"/>
          <p:nvPr/>
        </p:nvSpPr>
        <p:spPr>
          <a:xfrm rot="0">
            <a:off x="1028700" y="952500"/>
            <a:ext cx="15580574" cy="8693150"/>
          </a:xfrm>
          <a:prstGeom prst="rect">
            <a:avLst/>
          </a:prstGeom>
        </p:spPr>
        <p:txBody>
          <a:bodyPr anchor="t" rtlCol="false" tIns="0" lIns="0" bIns="0" rIns="0">
            <a:spAutoFit/>
          </a:bodyPr>
          <a:lstStyle/>
          <a:p>
            <a:pPr algn="ctr">
              <a:lnSpc>
                <a:spcPts val="5599"/>
              </a:lnSpc>
            </a:pPr>
            <a:r>
              <a:rPr lang="en-US" b="true" sz="3999" spc="-79">
                <a:solidFill>
                  <a:srgbClr val="36211B"/>
                </a:solidFill>
                <a:latin typeface="Canva Sans Bold"/>
                <a:ea typeface="Canva Sans Bold"/>
                <a:cs typeface="Canva Sans Bold"/>
                <a:sym typeface="Canva Sans Bold"/>
              </a:rPr>
              <a:t> VERTEX PHARMACEUTICALS:</a:t>
            </a:r>
          </a:p>
          <a:p>
            <a:pPr algn="l" marL="647700" indent="-323850" lvl="1">
              <a:lnSpc>
                <a:spcPts val="4200"/>
              </a:lnSpc>
              <a:buFont typeface="Arial"/>
              <a:buChar char="•"/>
            </a:pPr>
            <a:r>
              <a:rPr lang="en-US" b="true" sz="3000" spc="-60">
                <a:solidFill>
                  <a:srgbClr val="36211B"/>
                </a:solidFill>
                <a:latin typeface="Canva Sans Bold"/>
                <a:ea typeface="Canva Sans Bold"/>
                <a:cs typeface="Canva Sans Bold"/>
                <a:sym typeface="Canva Sans Bold"/>
              </a:rPr>
              <a:t> Headquarters:</a:t>
            </a:r>
            <a:r>
              <a:rPr lang="en-US" sz="3000" spc="-60">
                <a:solidFill>
                  <a:srgbClr val="36211B"/>
                </a:solidFill>
                <a:latin typeface="Canva Sans"/>
                <a:ea typeface="Canva Sans"/>
                <a:cs typeface="Canva Sans"/>
                <a:sym typeface="Canva Sans"/>
              </a:rPr>
              <a:t> Boston, Massachusetts, USA</a:t>
            </a:r>
          </a:p>
          <a:p>
            <a:pPr algn="l">
              <a:lnSpc>
                <a:spcPts val="4200"/>
              </a:lnSpc>
            </a:pPr>
            <a:r>
              <a:rPr lang="en-US" sz="3000" spc="-60" b="true">
                <a:solidFill>
                  <a:srgbClr val="36211B"/>
                </a:solidFill>
                <a:latin typeface="Canva Sans Bold"/>
                <a:ea typeface="Canva Sans Bold"/>
                <a:cs typeface="Canva Sans Bold"/>
                <a:sym typeface="Canva Sans Bold"/>
              </a:rPr>
              <a:t>        Switzerland: </a:t>
            </a:r>
            <a:r>
              <a:rPr lang="en-US" sz="3000" spc="-60">
                <a:solidFill>
                  <a:srgbClr val="36211B"/>
                </a:solidFill>
                <a:latin typeface="Canva Sans"/>
                <a:ea typeface="Canva Sans"/>
                <a:cs typeface="Canva Sans"/>
                <a:sym typeface="Canva Sans"/>
              </a:rPr>
              <a:t>Zürich (European Headquarters)</a:t>
            </a:r>
          </a:p>
          <a:p>
            <a:pPr algn="l">
              <a:lnSpc>
                <a:spcPts val="4200"/>
              </a:lnSpc>
            </a:pPr>
            <a:r>
              <a:rPr lang="en-US" sz="3000" spc="-60" b="true">
                <a:solidFill>
                  <a:srgbClr val="36211B"/>
                </a:solidFill>
                <a:latin typeface="Canva Sans Bold"/>
                <a:ea typeface="Canva Sans Bold"/>
                <a:cs typeface="Canva Sans Bold"/>
                <a:sym typeface="Canva Sans Bold"/>
              </a:rPr>
              <a:t>        Ireland:</a:t>
            </a:r>
            <a:r>
              <a:rPr lang="en-US" sz="3000" spc="-60">
                <a:solidFill>
                  <a:srgbClr val="36211B"/>
                </a:solidFill>
                <a:latin typeface="Canva Sans"/>
                <a:ea typeface="Canva Sans"/>
                <a:cs typeface="Canva Sans"/>
                <a:sym typeface="Canva Sans"/>
              </a:rPr>
              <a:t> Dublin (Manufacturing &amp; Research &amp; Development)</a:t>
            </a:r>
          </a:p>
          <a:p>
            <a:pPr algn="l">
              <a:lnSpc>
                <a:spcPts val="4200"/>
              </a:lnSpc>
            </a:pPr>
            <a:r>
              <a:rPr lang="en-US" sz="3000" spc="-60" b="true">
                <a:solidFill>
                  <a:srgbClr val="36211B"/>
                </a:solidFill>
                <a:latin typeface="Canva Sans Bold"/>
                <a:ea typeface="Canva Sans Bold"/>
                <a:cs typeface="Canva Sans Bold"/>
                <a:sym typeface="Canva Sans Bold"/>
              </a:rPr>
              <a:t>        </a:t>
            </a:r>
            <a:r>
              <a:rPr lang="en-US" sz="3000" spc="-60" b="true">
                <a:solidFill>
                  <a:srgbClr val="36211B"/>
                </a:solidFill>
                <a:latin typeface="Canva Sans Bold"/>
                <a:ea typeface="Canva Sans Bold"/>
                <a:cs typeface="Canva Sans Bold"/>
                <a:sym typeface="Canva Sans Bold"/>
              </a:rPr>
              <a:t>Swiss Operations:</a:t>
            </a:r>
            <a:r>
              <a:rPr lang="en-US" sz="3000" spc="-60">
                <a:solidFill>
                  <a:srgbClr val="36211B"/>
                </a:solidFill>
                <a:latin typeface="Canva Sans"/>
                <a:ea typeface="Canva Sans"/>
                <a:cs typeface="Canva Sans"/>
                <a:sym typeface="Canva Sans"/>
              </a:rPr>
              <a:t> </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Operates in both Switzerland and Ireland, requiring flexible financial strategies due to varying inflation impacts.</a:t>
            </a:r>
          </a:p>
          <a:p>
            <a:pPr algn="l">
              <a:lnSpc>
                <a:spcPts val="4200"/>
              </a:lnSpc>
            </a:pPr>
            <a:r>
              <a:rPr lang="en-US" sz="3000" spc="-60">
                <a:solidFill>
                  <a:srgbClr val="36211B"/>
                </a:solidFill>
                <a:latin typeface="Canva Sans"/>
                <a:ea typeface="Canva Sans"/>
                <a:cs typeface="Canva Sans"/>
                <a:sym typeface="Canva Sans"/>
              </a:rPr>
              <a:t>    </a:t>
            </a:r>
            <a:r>
              <a:rPr lang="en-US" sz="3000" spc="-60" b="true">
                <a:solidFill>
                  <a:srgbClr val="36211B"/>
                </a:solidFill>
                <a:latin typeface="Canva Sans Bold"/>
                <a:ea typeface="Canva Sans Bold"/>
                <a:cs typeface="Canva Sans Bold"/>
                <a:sym typeface="Canva Sans Bold"/>
              </a:rPr>
              <a:t>   Brief History:</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Founded in 1989 by Joshua Boger.</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Pioneered cystic fibrosis (CF) treatments, with drugs like Kalydeco, Orkambi, and Trikafta.</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Strong presence in gene therapy and rare diseases research.</a:t>
            </a:r>
          </a:p>
          <a:p>
            <a:pPr algn="l" marL="647700" indent="-323850" lvl="1">
              <a:lnSpc>
                <a:spcPts val="4200"/>
              </a:lnSpc>
              <a:buFont typeface="Arial"/>
              <a:buChar char="•"/>
            </a:pPr>
            <a:r>
              <a:rPr lang="en-US" sz="3000" spc="-60">
                <a:solidFill>
                  <a:srgbClr val="36211B"/>
                </a:solidFill>
                <a:latin typeface="Canva Sans"/>
                <a:ea typeface="Canva Sans"/>
                <a:cs typeface="Canva Sans"/>
                <a:sym typeface="Canva Sans"/>
              </a:rPr>
              <a:t>Operates in both Switzerland and Ireland, requiring flexible financial strategies due to varying inflation impacts.</a:t>
            </a:r>
          </a:p>
          <a:p>
            <a:pPr algn="l">
              <a:lnSpc>
                <a:spcPts val="4200"/>
              </a:lnSpc>
            </a:pPr>
          </a:p>
          <a:p>
            <a:pPr algn="l">
              <a:lnSpc>
                <a:spcPts val="420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DAGfzM9M0yo</dc:identifier>
  <dcterms:modified xsi:type="dcterms:W3CDTF">2011-08-01T06:04:30Z</dcterms:modified>
  <cp:revision>1</cp:revision>
  <dc:title>MACRO ECONOMIC ANALYSIS</dc:title>
</cp:coreProperties>
</file>