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Grotesk Bold" charset="1" panose="00000800000000000000"/>
      <p:regular r:id="rId13"/>
    </p:embeddedFont>
    <p:embeddedFont>
      <p:font typeface="Tex Gyre Termes" charset="1" panose="00000500000000000000"/>
      <p:regular r:id="rId14"/>
    </p:embeddedFont>
    <p:embeddedFont>
      <p:font typeface="Tex Gyre Termes Bold" charset="1" panose="000008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Bold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788" y="1802907"/>
            <a:ext cx="8349491" cy="6754211"/>
          </a:xfrm>
          <a:custGeom>
            <a:avLst/>
            <a:gdLst/>
            <a:ahLst/>
            <a:cxnLst/>
            <a:rect r="r" b="b" t="t" l="l"/>
            <a:pathLst>
              <a:path h="6754211" w="8349491">
                <a:moveTo>
                  <a:pt x="0" y="0"/>
                </a:moveTo>
                <a:lnTo>
                  <a:pt x="8349491" y="0"/>
                </a:lnTo>
                <a:lnTo>
                  <a:pt x="8349491" y="6754211"/>
                </a:lnTo>
                <a:lnTo>
                  <a:pt x="0" y="6754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25865" y="3951288"/>
            <a:ext cx="9033435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41404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Smart Street Light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5420" y="-243659"/>
            <a:ext cx="19187507" cy="13577663"/>
            <a:chOff x="0" y="0"/>
            <a:chExt cx="6092697" cy="43113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2697" cy="4311377"/>
            </a:xfrm>
            <a:custGeom>
              <a:avLst/>
              <a:gdLst/>
              <a:ahLst/>
              <a:cxnLst/>
              <a:rect r="r" b="b" t="t" l="l"/>
              <a:pathLst>
                <a:path h="4311377" w="6092697">
                  <a:moveTo>
                    <a:pt x="57878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006577"/>
                  </a:lnTo>
                  <a:cubicBezTo>
                    <a:pt x="0" y="4175487"/>
                    <a:pt x="135890" y="4311377"/>
                    <a:pt x="304800" y="4311377"/>
                  </a:cubicBezTo>
                  <a:lnTo>
                    <a:pt x="5787897" y="4311377"/>
                  </a:lnTo>
                  <a:cubicBezTo>
                    <a:pt x="5956807" y="4311377"/>
                    <a:pt x="6092697" y="4175487"/>
                    <a:pt x="6092697" y="4006577"/>
                  </a:cubicBezTo>
                  <a:lnTo>
                    <a:pt x="6092697" y="304800"/>
                  </a:lnTo>
                  <a:cubicBezTo>
                    <a:pt x="6092697" y="135890"/>
                    <a:pt x="5956807" y="0"/>
                    <a:pt x="5787897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911377" y="2998749"/>
            <a:ext cx="11926241" cy="627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1872" indent="-480936" lvl="1">
              <a:lnSpc>
                <a:spcPts val="6237"/>
              </a:lnSpc>
              <a:buFont typeface="Arial"/>
              <a:buChar char="•"/>
            </a:pPr>
            <a:r>
              <a:rPr lang="en-US" sz="4455">
                <a:solidFill>
                  <a:srgbClr val="414042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Introduction</a:t>
            </a:r>
          </a:p>
          <a:p>
            <a:pPr algn="l" marL="961872" indent="-480936" lvl="1">
              <a:lnSpc>
                <a:spcPts val="6237"/>
              </a:lnSpc>
              <a:buFont typeface="Arial"/>
              <a:buChar char="•"/>
            </a:pPr>
            <a:r>
              <a:rPr lang="en-US" sz="4455">
                <a:solidFill>
                  <a:srgbClr val="414042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Existing systems</a:t>
            </a:r>
          </a:p>
          <a:p>
            <a:pPr algn="l" marL="961872" indent="-480936" lvl="1">
              <a:lnSpc>
                <a:spcPts val="6237"/>
              </a:lnSpc>
              <a:buFont typeface="Arial"/>
              <a:buChar char="•"/>
            </a:pPr>
            <a:r>
              <a:rPr lang="en-US" sz="4455">
                <a:solidFill>
                  <a:srgbClr val="414042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Problem Statement</a:t>
            </a:r>
          </a:p>
          <a:p>
            <a:pPr algn="l" marL="961872" indent="-480936" lvl="1">
              <a:lnSpc>
                <a:spcPts val="6237"/>
              </a:lnSpc>
              <a:buFont typeface="Arial"/>
              <a:buChar char="•"/>
            </a:pPr>
            <a:r>
              <a:rPr lang="en-US" sz="4455">
                <a:solidFill>
                  <a:srgbClr val="414042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Software and Hardware Requirements</a:t>
            </a:r>
          </a:p>
          <a:p>
            <a:pPr algn="l" marL="961872" indent="-480936" lvl="1">
              <a:lnSpc>
                <a:spcPts val="6237"/>
              </a:lnSpc>
              <a:buFont typeface="Arial"/>
              <a:buChar char="•"/>
            </a:pPr>
            <a:r>
              <a:rPr lang="en-US" sz="4455">
                <a:solidFill>
                  <a:srgbClr val="414042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Comparison between models</a:t>
            </a:r>
          </a:p>
          <a:p>
            <a:pPr algn="l" marL="961873" indent="-480937" lvl="1">
              <a:lnSpc>
                <a:spcPts val="6237"/>
              </a:lnSpc>
              <a:buFont typeface="Arial"/>
              <a:buChar char="•"/>
            </a:pPr>
            <a:r>
              <a:rPr lang="en-US" b="true" sz="4455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Results</a:t>
            </a:r>
          </a:p>
          <a:p>
            <a:pPr algn="l" marL="961873" indent="-480937" lvl="1">
              <a:lnSpc>
                <a:spcPts val="6237"/>
              </a:lnSpc>
              <a:buFont typeface="Arial"/>
              <a:buChar char="•"/>
            </a:pPr>
            <a:r>
              <a:rPr lang="en-US" b="true" sz="4455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Conclusion</a:t>
            </a:r>
          </a:p>
          <a:p>
            <a:pPr algn="l" marL="961872" indent="-480936" lvl="1">
              <a:lnSpc>
                <a:spcPts val="6237"/>
              </a:lnSpc>
              <a:buFont typeface="Arial"/>
              <a:buChar char="•"/>
            </a:pPr>
            <a:r>
              <a:rPr lang="en-US" b="true" sz="4455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Future Improvements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285045" y="1449722"/>
            <a:ext cx="6261996" cy="1991048"/>
            <a:chOff x="0" y="0"/>
            <a:chExt cx="8349328" cy="26547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8349328" cy="1419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>
                  <a:solidFill>
                    <a:srgbClr val="11101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Contents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56654"/>
              <a:ext cx="7980185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06613"/>
            <a:ext cx="16230600" cy="607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The project is about controlling the intensity of street lights.</a:t>
            </a:r>
          </a:p>
          <a:p>
            <a:pPr algn="l"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The intensity is increased or decreased based on the time of the day, the traffic and also  on the fog in the atmosphere.</a:t>
            </a:r>
          </a:p>
          <a:p>
            <a:pPr algn="l"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The program is written so that the lights turn off on its own when the sun rises.</a:t>
            </a:r>
          </a:p>
          <a:p>
            <a:pPr algn="l"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The main focus of this project is to prevent wastage of electricity.</a:t>
            </a:r>
          </a:p>
          <a:p>
            <a:pPr algn="l"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This project is a combination of hardware &amp; software and it is also cost efficient.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92318" y="1225538"/>
            <a:ext cx="81153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6193439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3439" cy="6709559"/>
            </a:xfrm>
            <a:custGeom>
              <a:avLst/>
              <a:gdLst/>
              <a:ahLst/>
              <a:cxnLst/>
              <a:rect r="r" b="b" t="t" l="l"/>
              <a:pathLst>
                <a:path h="6709559" w="619343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799030" y="4199842"/>
            <a:ext cx="5812570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14042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Computer</a:t>
            </a:r>
          </a:p>
          <a:p>
            <a:pPr algn="l" marL="474980" indent="-237490" lvl="1">
              <a:lnSpc>
                <a:spcPts val="3079"/>
              </a:lnSpc>
              <a:buFont typeface="Arial"/>
              <a:buChar char="•"/>
            </a:pPr>
            <a:r>
              <a:rPr lang="en-US" sz="2200">
                <a:solidFill>
                  <a:srgbClr val="414042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Arduino 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9869" y="4370975"/>
            <a:ext cx="581257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Arduino board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LDR sensor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Rain sensor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IR sensor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LED lights (n0. 2)</a:t>
            </a:r>
          </a:p>
          <a:p>
            <a:pPr algn="l" marL="474980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200">
                <a:solidFill>
                  <a:srgbClr val="414042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Connecting wires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9869" y="1941036"/>
            <a:ext cx="5812570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Hardware Requirements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99030" y="1466850"/>
            <a:ext cx="5812570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Software Requirements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7739" y="2354997"/>
            <a:ext cx="8406443" cy="5577005"/>
          </a:xfrm>
          <a:custGeom>
            <a:avLst/>
            <a:gdLst/>
            <a:ahLst/>
            <a:cxnLst/>
            <a:rect r="r" b="b" t="t" l="l"/>
            <a:pathLst>
              <a:path h="5577005" w="8406443">
                <a:moveTo>
                  <a:pt x="0" y="0"/>
                </a:moveTo>
                <a:lnTo>
                  <a:pt x="8406442" y="0"/>
                </a:lnTo>
                <a:lnTo>
                  <a:pt x="8406442" y="5577006"/>
                </a:lnTo>
                <a:lnTo>
                  <a:pt x="0" y="5577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43" r="0" b="-284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14600" y="3709987"/>
            <a:ext cx="662940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Working Principle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700" y="0"/>
            <a:ext cx="8950031" cy="10287000"/>
            <a:chOff x="0" y="0"/>
            <a:chExt cx="5837538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37538" cy="6709559"/>
            </a:xfrm>
            <a:custGeom>
              <a:avLst/>
              <a:gdLst/>
              <a:ahLst/>
              <a:cxnLst/>
              <a:rect r="r" b="b" t="t" l="l"/>
              <a:pathLst>
                <a:path h="6709559" w="5837538">
                  <a:moveTo>
                    <a:pt x="553273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532738" y="6709559"/>
                  </a:lnTo>
                  <a:cubicBezTo>
                    <a:pt x="5701648" y="6709559"/>
                    <a:pt x="5837538" y="6573669"/>
                    <a:pt x="5837538" y="6404758"/>
                  </a:cubicBezTo>
                  <a:lnTo>
                    <a:pt x="5837538" y="304800"/>
                  </a:lnTo>
                  <a:cubicBezTo>
                    <a:pt x="5837538" y="135890"/>
                    <a:pt x="5701648" y="0"/>
                    <a:pt x="5532738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681814"/>
            <a:ext cx="657453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true">
                <a:solidFill>
                  <a:srgbClr val="222A9B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02331" y="2024469"/>
            <a:ext cx="9985669" cy="6314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190" indent="-38859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More saving of energy used in the street.</a:t>
            </a:r>
          </a:p>
          <a:p>
            <a:pPr algn="l" marL="777190" indent="-38859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Safe road lighting for smooth vehicular movement</a:t>
            </a:r>
            <a:r>
              <a:rPr lang="en-US" sz="3599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lights.</a:t>
            </a:r>
          </a:p>
          <a:p>
            <a:pPr algn="l" marL="777190" indent="-38859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Intelligent intensity control.</a:t>
            </a:r>
          </a:p>
          <a:p>
            <a:pPr algn="l" marL="777190" indent="-38859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This idea can be implemented on both small roads and busy highways.</a:t>
            </a:r>
          </a:p>
          <a:p>
            <a:pPr algn="l" marL="777190" indent="-38859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22A9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Street light glows on detecting vehicle movement project is inexpensive and costs effective.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2432" y="1341234"/>
            <a:ext cx="10618177" cy="8229600"/>
            <a:chOff x="0" y="0"/>
            <a:chExt cx="6925564" cy="53676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25564" cy="5367647"/>
            </a:xfrm>
            <a:custGeom>
              <a:avLst/>
              <a:gdLst/>
              <a:ahLst/>
              <a:cxnLst/>
              <a:rect r="r" b="b" t="t" l="l"/>
              <a:pathLst>
                <a:path h="5367647" w="6925564">
                  <a:moveTo>
                    <a:pt x="662076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062847"/>
                  </a:lnTo>
                  <a:cubicBezTo>
                    <a:pt x="0" y="5231757"/>
                    <a:pt x="135890" y="5367647"/>
                    <a:pt x="304800" y="5367647"/>
                  </a:cubicBezTo>
                  <a:lnTo>
                    <a:pt x="6620764" y="5367647"/>
                  </a:lnTo>
                  <a:cubicBezTo>
                    <a:pt x="6789674" y="5367647"/>
                    <a:pt x="6925564" y="5231757"/>
                    <a:pt x="6925564" y="5062847"/>
                  </a:cubicBezTo>
                  <a:lnTo>
                    <a:pt x="6925564" y="304800"/>
                  </a:lnTo>
                  <a:cubicBezTo>
                    <a:pt x="6925564" y="135890"/>
                    <a:pt x="6789674" y="0"/>
                    <a:pt x="6620764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868217" y="1473617"/>
            <a:ext cx="7686606" cy="153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49"/>
              </a:lnSpc>
            </a:pPr>
            <a:r>
              <a:rPr lang="en-US" sz="9499" b="true">
                <a:solidFill>
                  <a:srgbClr val="222A9B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05109" y="3215536"/>
            <a:ext cx="9338120" cy="604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0751" indent="-285375" lvl="1">
              <a:lnSpc>
                <a:spcPts val="3701"/>
              </a:lnSpc>
              <a:buFont typeface="Arial"/>
              <a:buChar char="•"/>
            </a:pPr>
            <a:r>
              <a:rPr lang="en-US" b="true" sz="2643">
                <a:solidFill>
                  <a:srgbClr val="222A9B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The Smart Street Light System effectively demonstrates an intelligent solution to managing street lighting using sensors and automation. </a:t>
            </a:r>
          </a:p>
          <a:p>
            <a:pPr algn="l" marL="570751" indent="-285375" lvl="1">
              <a:lnSpc>
                <a:spcPts val="3701"/>
              </a:lnSpc>
              <a:buFont typeface="Arial"/>
              <a:buChar char="•"/>
            </a:pPr>
            <a:r>
              <a:rPr lang="en-US" b="true" sz="2643">
                <a:solidFill>
                  <a:srgbClr val="222A9B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By dynamically adjusting the light intensity based on traffic movement, ambient light, and weather conditions like fog or rain, the system significantly reduces energy consumption and enhances road safety. </a:t>
            </a:r>
          </a:p>
          <a:p>
            <a:pPr algn="l" marL="570751" indent="-285375" lvl="1">
              <a:lnSpc>
                <a:spcPts val="3701"/>
              </a:lnSpc>
              <a:buFont typeface="Arial"/>
              <a:buChar char="•"/>
            </a:pPr>
            <a:r>
              <a:rPr lang="en-US" b="true" sz="2643">
                <a:solidFill>
                  <a:srgbClr val="222A9B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Its cost-efficient design and ease of implementation make it a practical choice for both urban and rural environments. </a:t>
            </a:r>
          </a:p>
          <a:p>
            <a:pPr algn="l" marL="570750" indent="-285375" lvl="1">
              <a:lnSpc>
                <a:spcPts val="3701"/>
              </a:lnSpc>
              <a:buFont typeface="Arial"/>
              <a:buChar char="•"/>
            </a:pPr>
            <a:r>
              <a:rPr lang="en-US" b="true" sz="2643">
                <a:solidFill>
                  <a:srgbClr val="222A9B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This blend of hardware and software highlights how technology can be leveraged for sustainable infrastructure development, paving the way for smarter and greener cities.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DAFLzUCpWnI</dc:identifier>
  <dcterms:modified xsi:type="dcterms:W3CDTF">2011-08-01T06:04:30Z</dcterms:modified>
  <cp:revision>1</cp:revision>
  <dc:title>FLoWCHART</dc:title>
</cp:coreProperties>
</file>