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2"/>
  </p:notesMasterIdLst>
  <p:handoutMasterIdLst>
    <p:handoutMasterId r:id="rId23"/>
  </p:handoutMasterIdLst>
  <p:sldIdLst>
    <p:sldId id="258" r:id="rId5"/>
    <p:sldId id="284" r:id="rId6"/>
    <p:sldId id="286" r:id="rId7"/>
    <p:sldId id="294" r:id="rId8"/>
    <p:sldId id="298" r:id="rId9"/>
    <p:sldId id="296" r:id="rId10"/>
    <p:sldId id="299" r:id="rId11"/>
    <p:sldId id="300" r:id="rId12"/>
    <p:sldId id="303" r:id="rId13"/>
    <p:sldId id="307" r:id="rId14"/>
    <p:sldId id="301" r:id="rId15"/>
    <p:sldId id="308" r:id="rId16"/>
    <p:sldId id="306" r:id="rId17"/>
    <p:sldId id="271" r:id="rId18"/>
    <p:sldId id="274" r:id="rId19"/>
    <p:sldId id="273"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4" autoAdjust="0"/>
    <p:restoredTop sz="85078" autoAdjust="0"/>
  </p:normalViewPr>
  <p:slideViewPr>
    <p:cSldViewPr snapToGrid="0">
      <p:cViewPr varScale="1">
        <p:scale>
          <a:sx n="93" d="100"/>
          <a:sy n="93" d="100"/>
        </p:scale>
        <p:origin x="1440" y="200"/>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10/13/24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10/13/24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63755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1317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10/13/24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10/13/24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10/13/24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10/13/24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10/13/24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10/13/24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10/13/24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10/13/24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10/13/24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10/13/24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10/13/24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10/13/24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10/13/24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10/13/24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10/13/24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pPr>
              <a:lnSpc>
                <a:spcPct val="90000"/>
              </a:lnSpc>
              <a:spcBef>
                <a:spcPct val="0"/>
              </a:spcBef>
              <a:spcAft>
                <a:spcPts val="600"/>
              </a:spcAft>
            </a:pPr>
            <a:r>
              <a:rPr lang="en-US" sz="6000" b="1" dirty="0">
                <a:latin typeface="Arial" panose="020B0604020202020204" pitchFamily="34" charset="0"/>
                <a:ea typeface="+mj-ea"/>
                <a:cs typeface="Arial" panose="020B0604020202020204" pitchFamily="34" charset="0"/>
              </a:rPr>
              <a:t>POS Revenue </a:t>
            </a:r>
            <a:br>
              <a:rPr lang="en-US" sz="6000" b="1" dirty="0">
                <a:latin typeface="Arial" panose="020B0604020202020204" pitchFamily="34" charset="0"/>
                <a:ea typeface="+mj-ea"/>
                <a:cs typeface="Arial" panose="020B0604020202020204" pitchFamily="34" charset="0"/>
              </a:rPr>
            </a:br>
            <a:r>
              <a:rPr lang="en-US" sz="6000" b="1" dirty="0">
                <a:latin typeface="Arial" panose="020B0604020202020204" pitchFamily="34" charset="0"/>
                <a:ea typeface="+mj-ea"/>
                <a:cs typeface="Arial" panose="020B0604020202020204" pitchFamily="34" charset="0"/>
              </a:rPr>
              <a:t>Assurance</a:t>
            </a:r>
            <a:br>
              <a:rPr lang="en-US" sz="6000" b="1" dirty="0">
                <a:latin typeface="Arial" panose="020B0604020202020204" pitchFamily="34" charset="0"/>
                <a:ea typeface="+mj-ea"/>
                <a:cs typeface="Arial" panose="020B0604020202020204" pitchFamily="34" charset="0"/>
              </a:rPr>
            </a:b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508500"/>
            <a:ext cx="4526280" cy="545414"/>
          </a:xfrm>
        </p:spPr>
        <p:txBody>
          <a:bodyPr/>
          <a:lstStyle/>
          <a:p>
            <a:r>
              <a:rPr lang="en-US" b="1" dirty="0">
                <a:latin typeface="+mj-lt"/>
              </a:rPr>
              <a:t>12-10-2024</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FA2E5-0485-1547-9562-9C5F0678E03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ED43FB5-F5CC-4EF6-BE79-9DFB481AEDBE}"/>
              </a:ext>
            </a:extLst>
          </p:cNvPr>
          <p:cNvSpPr>
            <a:spLocks noGrp="1"/>
          </p:cNvSpPr>
          <p:nvPr>
            <p:ph type="title"/>
          </p:nvPr>
        </p:nvSpPr>
        <p:spPr>
          <a:xfrm>
            <a:off x="1066799" y="1885125"/>
            <a:ext cx="3574473" cy="2093975"/>
          </a:xfrm>
        </p:spPr>
        <p:txBody>
          <a:bodyPr/>
          <a:lstStyle/>
          <a:p>
            <a:r>
              <a:rPr lang="en-US" sz="4400" dirty="0"/>
              <a:t>AI Analytic System approach </a:t>
            </a:r>
            <a:endParaRPr lang="en-US" dirty="0"/>
          </a:p>
        </p:txBody>
      </p:sp>
      <p:sp>
        <p:nvSpPr>
          <p:cNvPr id="3" name="TextBox 2">
            <a:extLst>
              <a:ext uri="{FF2B5EF4-FFF2-40B4-BE49-F238E27FC236}">
                <a16:creationId xmlns:a16="http://schemas.microsoft.com/office/drawing/2014/main" id="{927A3935-52B5-6B2B-6622-326C272EA292}"/>
              </a:ext>
            </a:extLst>
          </p:cNvPr>
          <p:cNvSpPr txBox="1"/>
          <p:nvPr/>
        </p:nvSpPr>
        <p:spPr>
          <a:xfrm>
            <a:off x="5361708" y="2039172"/>
            <a:ext cx="6373092" cy="1246495"/>
          </a:xfrm>
          <a:prstGeom prst="rect">
            <a:avLst/>
          </a:prstGeom>
          <a:noFill/>
        </p:spPr>
        <p:txBody>
          <a:bodyPr wrap="square">
            <a:spAutoFit/>
          </a:bodyPr>
          <a:lstStyle/>
          <a:p>
            <a:pPr marL="0" lvl="1" fontAlgn="ctr">
              <a:spcAft>
                <a:spcPts val="400"/>
              </a:spcAft>
              <a:buClr>
                <a:schemeClr val="accent1"/>
              </a:buClr>
            </a:pPr>
            <a:r>
              <a:rPr lang="en-US" sz="1500" dirty="0">
                <a:latin typeface="Arial" panose="020B0604020202020204" pitchFamily="34" charset="0"/>
                <a:cs typeface="Arial" panose="020B0604020202020204" pitchFamily="34" charset="0"/>
              </a:rPr>
              <a:t>All businesses are data drive and customer centric with complex financial structures, data analytics is crucial for ensuring revenue integrity. By using sales data, and artificial intelligence (AI), companies can understand entire shopping, center, airport revenue and strengthen their revenue streams and prevent financial losses.</a:t>
            </a:r>
          </a:p>
        </p:txBody>
      </p:sp>
      <p:sp>
        <p:nvSpPr>
          <p:cNvPr id="6" name="TextBox 5">
            <a:extLst>
              <a:ext uri="{FF2B5EF4-FFF2-40B4-BE49-F238E27FC236}">
                <a16:creationId xmlns:a16="http://schemas.microsoft.com/office/drawing/2014/main" id="{9B942D5D-E72E-D6F7-0DBC-6F5BFA14EB31}"/>
              </a:ext>
            </a:extLst>
          </p:cNvPr>
          <p:cNvSpPr txBox="1"/>
          <p:nvPr/>
        </p:nvSpPr>
        <p:spPr>
          <a:xfrm>
            <a:off x="5361708" y="610782"/>
            <a:ext cx="6497781" cy="1200329"/>
          </a:xfrm>
          <a:prstGeom prst="rect">
            <a:avLst/>
          </a:prstGeom>
          <a:noFill/>
        </p:spPr>
        <p:txBody>
          <a:bodyPr wrap="square">
            <a:spAutoFit/>
          </a:bodyPr>
          <a:lstStyle/>
          <a:p>
            <a:r>
              <a:rPr lang="en-US" sz="3600" b="1" spc="-50" dirty="0">
                <a:ea typeface="+mj-ea"/>
                <a:cs typeface="+mj-cs"/>
              </a:rPr>
              <a:t>The Importance of Data Analytics in Revenue Assurance</a:t>
            </a:r>
          </a:p>
        </p:txBody>
      </p:sp>
      <p:sp>
        <p:nvSpPr>
          <p:cNvPr id="9" name="TextBox 8">
            <a:extLst>
              <a:ext uri="{FF2B5EF4-FFF2-40B4-BE49-F238E27FC236}">
                <a16:creationId xmlns:a16="http://schemas.microsoft.com/office/drawing/2014/main" id="{284EC8A4-74CE-E432-1560-03C4BB67EFF0}"/>
              </a:ext>
            </a:extLst>
          </p:cNvPr>
          <p:cNvSpPr txBox="1"/>
          <p:nvPr/>
        </p:nvSpPr>
        <p:spPr>
          <a:xfrm>
            <a:off x="5361708" y="4126516"/>
            <a:ext cx="6096000" cy="1015663"/>
          </a:xfrm>
          <a:prstGeom prst="rect">
            <a:avLst/>
          </a:prstGeom>
          <a:noFill/>
        </p:spPr>
        <p:txBody>
          <a:bodyPr wrap="square">
            <a:spAutoFit/>
          </a:bodyPr>
          <a:lstStyle/>
          <a:p>
            <a:r>
              <a:rPr lang="en-US" sz="1500" dirty="0">
                <a:latin typeface="Arial" panose="020B0604020202020204" pitchFamily="34" charset="0"/>
                <a:cs typeface="Arial" panose="020B0604020202020204" pitchFamily="34" charset="0"/>
              </a:rPr>
              <a:t>Data analytics works in revenue assurance, detailing the processes involved, the types of data used, The impact of new technologies. A solid understanding of these analytics helps businesses manage their revenue more effectively.</a:t>
            </a:r>
          </a:p>
        </p:txBody>
      </p:sp>
      <p:sp>
        <p:nvSpPr>
          <p:cNvPr id="11" name="TextBox 10">
            <a:extLst>
              <a:ext uri="{FF2B5EF4-FFF2-40B4-BE49-F238E27FC236}">
                <a16:creationId xmlns:a16="http://schemas.microsoft.com/office/drawing/2014/main" id="{F059EB9B-CC6F-2A8A-2B01-587770DDD870}"/>
              </a:ext>
            </a:extLst>
          </p:cNvPr>
          <p:cNvSpPr txBox="1"/>
          <p:nvPr/>
        </p:nvSpPr>
        <p:spPr>
          <a:xfrm>
            <a:off x="5361708" y="3521425"/>
            <a:ext cx="6830292" cy="461665"/>
          </a:xfrm>
          <a:prstGeom prst="rect">
            <a:avLst/>
          </a:prstGeom>
          <a:noFill/>
        </p:spPr>
        <p:txBody>
          <a:bodyPr wrap="square">
            <a:spAutoFit/>
          </a:bodyPr>
          <a:lstStyle/>
          <a:p>
            <a:r>
              <a:rPr lang="en-US" sz="2400" b="1" spc="-50" dirty="0">
                <a:ea typeface="+mj-ea"/>
                <a:cs typeface="+mj-cs"/>
              </a:rPr>
              <a:t>Understanding Data Analytics in Revenue Assurance</a:t>
            </a:r>
          </a:p>
        </p:txBody>
      </p:sp>
    </p:spTree>
    <p:extLst>
      <p:ext uri="{BB962C8B-B14F-4D97-AF65-F5344CB8AC3E}">
        <p14:creationId xmlns:p14="http://schemas.microsoft.com/office/powerpoint/2010/main" val="395830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CD09-EE5D-A902-7473-8F511A2C5554}"/>
            </a:ext>
          </a:extLst>
        </p:cNvPr>
        <p:cNvGrpSpPr/>
        <p:nvPr/>
      </p:nvGrpSpPr>
      <p:grpSpPr>
        <a:xfrm>
          <a:off x="0" y="0"/>
          <a:ext cx="0" cy="0"/>
          <a:chOff x="0" y="0"/>
          <a:chExt cx="0" cy="0"/>
        </a:xfrm>
      </p:grpSpPr>
      <p:sp>
        <p:nvSpPr>
          <p:cNvPr id="13" name="Rectangle 12" descr="Bullseye">
            <a:extLst>
              <a:ext uri="{FF2B5EF4-FFF2-40B4-BE49-F238E27FC236}">
                <a16:creationId xmlns:a16="http://schemas.microsoft.com/office/drawing/2014/main" id="{92A8A1B8-E80B-DD40-6438-E1B0E6B74BFD}"/>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TextBox 4">
            <a:extLst>
              <a:ext uri="{FF2B5EF4-FFF2-40B4-BE49-F238E27FC236}">
                <a16:creationId xmlns:a16="http://schemas.microsoft.com/office/drawing/2014/main" id="{0B631566-2D76-0014-D1D7-AE337F3044A0}"/>
              </a:ext>
            </a:extLst>
          </p:cNvPr>
          <p:cNvSpPr txBox="1"/>
          <p:nvPr/>
        </p:nvSpPr>
        <p:spPr>
          <a:xfrm>
            <a:off x="1058817" y="2027782"/>
            <a:ext cx="9830856" cy="2400657"/>
          </a:xfrm>
          <a:prstGeom prst="rect">
            <a:avLst/>
          </a:prstGeom>
          <a:noFill/>
        </p:spPr>
        <p:txBody>
          <a:bodyPr wrap="square">
            <a:spAutoFit/>
          </a:bodyPr>
          <a:lstStyle/>
          <a:p>
            <a:r>
              <a:rPr lang="en-US" sz="1500" b="1" dirty="0">
                <a:latin typeface="Arial" panose="020B0604020202020204" pitchFamily="34" charset="0"/>
                <a:cs typeface="Arial" panose="020B0604020202020204" pitchFamily="34" charset="0"/>
              </a:rPr>
              <a:t>Significantly enhances revenue assurance </a:t>
            </a:r>
          </a:p>
          <a:p>
            <a:endParaRPr lang="en-US" sz="1500" b="1"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It analyzes past data patterns to spot irregularities before they become serious problems. This technology can detect billing errors and fraudulent activities, constantly improving its effectiveness. </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RA – Helps to understand sales trends </a:t>
            </a:r>
          </a:p>
          <a:p>
            <a:endParaRPr lang="en-US" sz="1500" b="1"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RA goes beyond traditional analysis by predicting current and future trends and recommending strategies, can analyze item sales, identify inconsistencies, and suggest improvements. This proactive approach allows businesses to anticipate challenges rather than just react to them.</a:t>
            </a:r>
          </a:p>
        </p:txBody>
      </p:sp>
      <p:sp>
        <p:nvSpPr>
          <p:cNvPr id="8" name="TextBox 7">
            <a:extLst>
              <a:ext uri="{FF2B5EF4-FFF2-40B4-BE49-F238E27FC236}">
                <a16:creationId xmlns:a16="http://schemas.microsoft.com/office/drawing/2014/main" id="{07E52A9D-FA81-35D2-88BC-2F407A357E87}"/>
              </a:ext>
            </a:extLst>
          </p:cNvPr>
          <p:cNvSpPr txBox="1"/>
          <p:nvPr/>
        </p:nvSpPr>
        <p:spPr>
          <a:xfrm>
            <a:off x="1294344" y="998806"/>
            <a:ext cx="6096000" cy="646331"/>
          </a:xfrm>
          <a:prstGeom prst="rect">
            <a:avLst/>
          </a:prstGeom>
          <a:noFill/>
        </p:spPr>
        <p:txBody>
          <a:bodyPr wrap="square">
            <a:spAutoFit/>
          </a:bodyPr>
          <a:lstStyle/>
          <a:p>
            <a:r>
              <a:rPr lang="en-US" sz="3600" b="1" spc="-50" dirty="0">
                <a:ea typeface="+mj-ea"/>
                <a:cs typeface="+mj-cs"/>
              </a:rPr>
              <a:t>Benefits of Revenue Assurance</a:t>
            </a:r>
          </a:p>
        </p:txBody>
      </p:sp>
    </p:spTree>
    <p:extLst>
      <p:ext uri="{BB962C8B-B14F-4D97-AF65-F5344CB8AC3E}">
        <p14:creationId xmlns:p14="http://schemas.microsoft.com/office/powerpoint/2010/main" val="83767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04755-7812-4530-D218-C5EE05B1C028}"/>
            </a:ext>
          </a:extLst>
        </p:cNvPr>
        <p:cNvGrpSpPr/>
        <p:nvPr/>
      </p:nvGrpSpPr>
      <p:grpSpPr>
        <a:xfrm>
          <a:off x="0" y="0"/>
          <a:ext cx="0" cy="0"/>
          <a:chOff x="0" y="0"/>
          <a:chExt cx="0" cy="0"/>
        </a:xfrm>
      </p:grpSpPr>
      <p:sp>
        <p:nvSpPr>
          <p:cNvPr id="13" name="Rectangle 12" descr="Bullseye">
            <a:extLst>
              <a:ext uri="{FF2B5EF4-FFF2-40B4-BE49-F238E27FC236}">
                <a16:creationId xmlns:a16="http://schemas.microsoft.com/office/drawing/2014/main" id="{DADC9B5C-0456-AD24-0BB5-46D44667C589}"/>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TextBox 4">
            <a:extLst>
              <a:ext uri="{FF2B5EF4-FFF2-40B4-BE49-F238E27FC236}">
                <a16:creationId xmlns:a16="http://schemas.microsoft.com/office/drawing/2014/main" id="{290E33F4-DF22-DF1B-B75F-D702C94B20EF}"/>
              </a:ext>
            </a:extLst>
          </p:cNvPr>
          <p:cNvSpPr txBox="1"/>
          <p:nvPr/>
        </p:nvSpPr>
        <p:spPr>
          <a:xfrm>
            <a:off x="1136073" y="1806109"/>
            <a:ext cx="10002982" cy="4478149"/>
          </a:xfrm>
          <a:prstGeom prst="rect">
            <a:avLst/>
          </a:prstGeom>
          <a:noFill/>
        </p:spPr>
        <p:txBody>
          <a:bodyPr wrap="square">
            <a:spAutoFit/>
          </a:bodyPr>
          <a:lstStyle/>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Identifying Data Sources: </a:t>
            </a:r>
          </a:p>
          <a:p>
            <a:r>
              <a:rPr lang="en-US" sz="1500" dirty="0">
                <a:latin typeface="Arial" panose="020B0604020202020204" pitchFamily="34" charset="0"/>
                <a:cs typeface="Arial" panose="020B0604020202020204" pitchFamily="34" charset="0"/>
              </a:rPr>
              <a:t>Businesses collect data from customer transactions, billing records, and external datasets, which helps them understand their revenue streams.</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Data Preprocessing and Cleaning: </a:t>
            </a:r>
          </a:p>
          <a:p>
            <a:r>
              <a:rPr lang="en-US" sz="1500" dirty="0">
                <a:latin typeface="Arial" panose="020B0604020202020204" pitchFamily="34" charset="0"/>
                <a:cs typeface="Arial" panose="020B0604020202020204" pitchFamily="34" charset="0"/>
              </a:rPr>
              <a:t>This step ensures data accuracy by fixing inconsistencies and standardizing formats. Clean data is crucial for reliable analysis.</a:t>
            </a:r>
          </a:p>
          <a:p>
            <a:pPr>
              <a:buFont typeface="+mj-lt"/>
              <a:buAutoNum type="arabicPeriod"/>
            </a:pPr>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Abnormal Detection: </a:t>
            </a:r>
          </a:p>
          <a:p>
            <a:r>
              <a:rPr lang="en-US" sz="1500" dirty="0">
                <a:latin typeface="Arial" panose="020B0604020202020204" pitchFamily="34" charset="0"/>
                <a:cs typeface="Arial" panose="020B0604020202020204" pitchFamily="34" charset="0"/>
              </a:rPr>
              <a:t>By using RA interface POS sale and Revenue assurance comparison with business sales can spot unexpected changes that may indicate revenue loss or fraud, allowing for quick action.</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Predictive Modeling: </a:t>
            </a:r>
          </a:p>
          <a:p>
            <a:r>
              <a:rPr lang="en-US" sz="1500" dirty="0">
                <a:latin typeface="Arial" panose="020B0604020202020204" pitchFamily="34" charset="0"/>
                <a:cs typeface="Arial" panose="020B0604020202020204" pitchFamily="34" charset="0"/>
              </a:rPr>
              <a:t>This technique forecasts future trends based on historical data, helping businesses prepare for potential issues.</a:t>
            </a:r>
          </a:p>
          <a:p>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Real-Time Monitoring:</a:t>
            </a:r>
          </a:p>
          <a:p>
            <a:r>
              <a:rPr lang="en-US" sz="1500" dirty="0">
                <a:latin typeface="Arial" panose="020B0604020202020204" pitchFamily="34" charset="0"/>
                <a:cs typeface="Arial" panose="020B0604020202020204" pitchFamily="34" charset="0"/>
              </a:rPr>
              <a:t>Continuous monitoring of transactions enables businesses to detect problems immediately, helping to maintain financial integrity.</a:t>
            </a:r>
          </a:p>
        </p:txBody>
      </p:sp>
      <p:sp>
        <p:nvSpPr>
          <p:cNvPr id="8" name="TextBox 7">
            <a:extLst>
              <a:ext uri="{FF2B5EF4-FFF2-40B4-BE49-F238E27FC236}">
                <a16:creationId xmlns:a16="http://schemas.microsoft.com/office/drawing/2014/main" id="{C5C80A7F-B276-1812-0309-23B7699F4098}"/>
              </a:ext>
            </a:extLst>
          </p:cNvPr>
          <p:cNvSpPr txBox="1"/>
          <p:nvPr/>
        </p:nvSpPr>
        <p:spPr>
          <a:xfrm>
            <a:off x="1136073" y="1021419"/>
            <a:ext cx="10723417" cy="646331"/>
          </a:xfrm>
          <a:prstGeom prst="rect">
            <a:avLst/>
          </a:prstGeom>
          <a:noFill/>
        </p:spPr>
        <p:txBody>
          <a:bodyPr wrap="square">
            <a:spAutoFit/>
          </a:bodyPr>
          <a:lstStyle/>
          <a:p>
            <a:r>
              <a:rPr lang="en-US" sz="3600" b="1" spc="-50" dirty="0">
                <a:ea typeface="+mj-ea"/>
                <a:cs typeface="+mj-cs"/>
              </a:rPr>
              <a:t>The Process of Data Analytics in Revenue Assurance</a:t>
            </a:r>
          </a:p>
        </p:txBody>
      </p:sp>
    </p:spTree>
    <p:extLst>
      <p:ext uri="{BB962C8B-B14F-4D97-AF65-F5344CB8AC3E}">
        <p14:creationId xmlns:p14="http://schemas.microsoft.com/office/powerpoint/2010/main" val="191591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7D2D-96A9-2DDE-8898-A4903F4BEDA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298E972-407D-C184-225C-B2DF23C3AF23}"/>
              </a:ext>
            </a:extLst>
          </p:cNvPr>
          <p:cNvSpPr>
            <a:spLocks noGrp="1"/>
          </p:cNvSpPr>
          <p:nvPr>
            <p:ph type="title"/>
          </p:nvPr>
        </p:nvSpPr>
        <p:spPr>
          <a:xfrm>
            <a:off x="1158241" y="998806"/>
            <a:ext cx="7015088" cy="677148"/>
          </a:xfrm>
        </p:spPr>
        <p:txBody>
          <a:bodyPr>
            <a:normAutofit/>
          </a:bodyPr>
          <a:lstStyle/>
          <a:p>
            <a:pPr fontAlgn="base">
              <a:spcAft>
                <a:spcPts val="600"/>
              </a:spcAft>
            </a:pPr>
            <a:r>
              <a:rPr lang="en-US" sz="3600" dirty="0">
                <a:solidFill>
                  <a:schemeClr val="tx1"/>
                </a:solidFill>
              </a:rPr>
              <a:t>POS DSR Field</a:t>
            </a:r>
            <a:endParaRPr lang="en-GB" altLang="en-US" sz="3600" dirty="0">
              <a:solidFill>
                <a:schemeClr val="tx1"/>
              </a:solidFill>
            </a:endParaRPr>
          </a:p>
        </p:txBody>
      </p:sp>
      <p:sp>
        <p:nvSpPr>
          <p:cNvPr id="13" name="Rectangle 12" descr="Bullseye">
            <a:extLst>
              <a:ext uri="{FF2B5EF4-FFF2-40B4-BE49-F238E27FC236}">
                <a16:creationId xmlns:a16="http://schemas.microsoft.com/office/drawing/2014/main" id="{D9BC400F-B879-151D-0029-A535D740603D}"/>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 name="TextBox 1">
            <a:extLst>
              <a:ext uri="{FF2B5EF4-FFF2-40B4-BE49-F238E27FC236}">
                <a16:creationId xmlns:a16="http://schemas.microsoft.com/office/drawing/2014/main" id="{300F7FE7-FE16-5124-0A37-3F89BFA08CB1}"/>
              </a:ext>
            </a:extLst>
          </p:cNvPr>
          <p:cNvSpPr txBox="1"/>
          <p:nvPr/>
        </p:nvSpPr>
        <p:spPr>
          <a:xfrm>
            <a:off x="3574473" y="2563091"/>
            <a:ext cx="5472545" cy="369332"/>
          </a:xfrm>
          <a:prstGeom prst="rect">
            <a:avLst/>
          </a:prstGeom>
          <a:noFill/>
        </p:spPr>
        <p:txBody>
          <a:bodyPr wrap="square" rtlCol="0">
            <a:spAutoFit/>
          </a:bodyPr>
          <a:lstStyle/>
          <a:p>
            <a:r>
              <a:rPr lang="en-US" dirty="0"/>
              <a:t>I am waiting for DRS report </a:t>
            </a:r>
          </a:p>
        </p:txBody>
      </p:sp>
    </p:spTree>
    <p:extLst>
      <p:ext uri="{BB962C8B-B14F-4D97-AF65-F5344CB8AC3E}">
        <p14:creationId xmlns:p14="http://schemas.microsoft.com/office/powerpoint/2010/main" val="29885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5E388D-0F85-4EDA-A59C-C4E14987CC6C}"/>
              </a:ext>
            </a:extLst>
          </p:cNvPr>
          <p:cNvSpPr>
            <a:spLocks noGrp="1"/>
          </p:cNvSpPr>
          <p:nvPr>
            <p:ph type="title"/>
          </p:nvPr>
        </p:nvSpPr>
        <p:spPr/>
        <p:txBody>
          <a:bodyPr>
            <a:normAutofit/>
          </a:bodyPr>
          <a:lstStyle/>
          <a:p>
            <a:r>
              <a:rPr lang="en-US" sz="3600" dirty="0">
                <a:solidFill>
                  <a:schemeClr val="tx1"/>
                </a:solidFill>
              </a:rPr>
              <a:t>Key Project Updates</a:t>
            </a:r>
          </a:p>
        </p:txBody>
      </p:sp>
      <p:graphicFrame>
        <p:nvGraphicFramePr>
          <p:cNvPr id="11" name="Content Placeholder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1453985779"/>
              </p:ext>
            </p:extLst>
          </p:nvPr>
        </p:nvGraphicFramePr>
        <p:xfrm>
          <a:off x="1097280" y="2108199"/>
          <a:ext cx="10263448" cy="3499644"/>
        </p:xfrm>
        <a:graphic>
          <a:graphicData uri="http://schemas.openxmlformats.org/drawingml/2006/table">
            <a:tbl>
              <a:tblPr firstRow="1" bandRow="1">
                <a:tableStyleId>{5C22544A-7EE6-4342-B048-85BDC9FD1C3A}</a:tableStyleId>
              </a:tblPr>
              <a:tblGrid>
                <a:gridCol w="2565862">
                  <a:extLst>
                    <a:ext uri="{9D8B030D-6E8A-4147-A177-3AD203B41FA5}">
                      <a16:colId xmlns:a16="http://schemas.microsoft.com/office/drawing/2014/main" val="2527041651"/>
                    </a:ext>
                  </a:extLst>
                </a:gridCol>
                <a:gridCol w="2565862">
                  <a:extLst>
                    <a:ext uri="{9D8B030D-6E8A-4147-A177-3AD203B41FA5}">
                      <a16:colId xmlns:a16="http://schemas.microsoft.com/office/drawing/2014/main" val="2564999608"/>
                    </a:ext>
                  </a:extLst>
                </a:gridCol>
                <a:gridCol w="2565862">
                  <a:extLst>
                    <a:ext uri="{9D8B030D-6E8A-4147-A177-3AD203B41FA5}">
                      <a16:colId xmlns:a16="http://schemas.microsoft.com/office/drawing/2014/main" val="1779352262"/>
                    </a:ext>
                  </a:extLst>
                </a:gridCol>
                <a:gridCol w="2565862">
                  <a:extLst>
                    <a:ext uri="{9D8B030D-6E8A-4147-A177-3AD203B41FA5}">
                      <a16:colId xmlns:a16="http://schemas.microsoft.com/office/drawing/2014/main" val="2529204405"/>
                    </a:ext>
                  </a:extLst>
                </a:gridCol>
              </a:tblGrid>
              <a:tr h="673101">
                <a:tc>
                  <a:txBody>
                    <a:bodyPr/>
                    <a:lstStyle/>
                    <a:p>
                      <a:r>
                        <a:rPr lang="en-US" sz="2000" b="1" dirty="0">
                          <a:solidFill>
                            <a:schemeClr val="tx1"/>
                          </a:solidFill>
                        </a:rPr>
                        <a:t>Q1</a:t>
                      </a:r>
                    </a:p>
                  </a:txBody>
                  <a:tcPr marL="108757" marR="108757" marT="54378" marB="54378" anchor="ctr">
                    <a:solidFill>
                      <a:schemeClr val="accent1">
                        <a:lumMod val="20000"/>
                        <a:lumOff val="80000"/>
                      </a:schemeClr>
                    </a:solidFill>
                  </a:tcPr>
                </a:tc>
                <a:tc>
                  <a:txBody>
                    <a:bodyPr/>
                    <a:lstStyle/>
                    <a:p>
                      <a:r>
                        <a:rPr lang="en-US" sz="2000" b="1" dirty="0"/>
                        <a:t>Q2</a:t>
                      </a:r>
                    </a:p>
                  </a:txBody>
                  <a:tcPr marL="108757" marR="108757" marT="54378" marB="54378" anchor="ctr">
                    <a:solidFill>
                      <a:schemeClr val="accent2"/>
                    </a:solidFill>
                  </a:tcPr>
                </a:tc>
                <a:tc>
                  <a:txBody>
                    <a:bodyPr/>
                    <a:lstStyle/>
                    <a:p>
                      <a:r>
                        <a:rPr lang="en-US" sz="2000" b="1" dirty="0"/>
                        <a:t>Q3</a:t>
                      </a:r>
                    </a:p>
                  </a:txBody>
                  <a:tcPr marL="108757" marR="108757" marT="54378" marB="54378" anchor="ctr">
                    <a:solidFill>
                      <a:schemeClr val="accent3"/>
                    </a:solidFill>
                  </a:tcPr>
                </a:tc>
                <a:tc>
                  <a:txBody>
                    <a:bodyPr/>
                    <a:lstStyle/>
                    <a:p>
                      <a:r>
                        <a:rPr lang="en-US" sz="2000" b="1" dirty="0"/>
                        <a:t>Q4</a:t>
                      </a:r>
                    </a:p>
                  </a:txBody>
                  <a:tcPr marL="108757" marR="108757" marT="54378" marB="54378" anchor="ctr">
                    <a:solidFill>
                      <a:schemeClr val="accent5"/>
                    </a:solidFill>
                  </a:tcPr>
                </a:tc>
                <a:extLst>
                  <a:ext uri="{0D108BD9-81ED-4DB2-BD59-A6C34878D82A}">
                    <a16:rowId xmlns:a16="http://schemas.microsoft.com/office/drawing/2014/main" val="3367982286"/>
                  </a:ext>
                </a:extLst>
              </a:tr>
              <a:tr h="94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691854204"/>
                  </a:ext>
                </a:extLst>
              </a:tr>
              <a:tr h="94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1470341735"/>
                  </a:ext>
                </a:extLst>
              </a:tr>
              <a:tr h="942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schemeClr val="tx1">
                            <a:lumMod val="75000"/>
                            <a:lumOff val="25000"/>
                          </a:schemeClr>
                        </a:solidFill>
                        <a:effectLst/>
                        <a:uLnTx/>
                        <a:uFillTx/>
                        <a:latin typeface="+mn-lt"/>
                        <a:ea typeface="+mn-ea"/>
                        <a:cs typeface="Calibri Light" panose="020F0302020204030204" pitchFamily="34" charset="0"/>
                      </a:endParaRPr>
                    </a:p>
                  </a:txBody>
                  <a:tcPr anchor="ctr">
                    <a:solidFill>
                      <a:schemeClr val="bg1">
                        <a:lumMod val="95000"/>
                      </a:schemeClr>
                    </a:solidFill>
                  </a:tcPr>
                </a:tc>
                <a:extLst>
                  <a:ext uri="{0D108BD9-81ED-4DB2-BD59-A6C34878D82A}">
                    <a16:rowId xmlns:a16="http://schemas.microsoft.com/office/drawing/2014/main" val="2878567498"/>
                  </a:ext>
                </a:extLst>
              </a:tr>
            </a:tbl>
          </a:graphicData>
        </a:graphic>
      </p:graphicFrame>
    </p:spTree>
    <p:extLst>
      <p:ext uri="{BB962C8B-B14F-4D97-AF65-F5344CB8AC3E}">
        <p14:creationId xmlns:p14="http://schemas.microsoft.com/office/powerpoint/2010/main" val="129337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845131"/>
            <a:ext cx="5983605" cy="892229"/>
          </a:xfrm>
        </p:spPr>
        <p:txBody>
          <a:bodyPr vert="horz" lIns="91440" tIns="45720" rIns="91440" bIns="45720" rtlCol="0" anchor="b">
            <a:normAutofit/>
          </a:bodyPr>
          <a:lstStyle/>
          <a:p>
            <a:r>
              <a:rPr lang="en-US" dirty="0">
                <a:solidFill>
                  <a:schemeClr val="tx1"/>
                </a:solidFill>
              </a:rPr>
              <a:t>New 2025 Initiatives</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5284467" y="2840182"/>
            <a:ext cx="5983606" cy="2022763"/>
          </a:xfrm>
        </p:spPr>
        <p:txBody>
          <a:bodyPr vert="horz" lIns="0" tIns="45720" rIns="0" bIns="45720" rtlCol="0">
            <a:normAutofit/>
          </a:bodyPr>
          <a:lstStyle/>
          <a:p>
            <a:r>
              <a:rPr lang="en-US" sz="1500" dirty="0">
                <a:solidFill>
                  <a:schemeClr val="tx1"/>
                </a:solidFill>
                <a:latin typeface="Arial" panose="020B0604020202020204" pitchFamily="34" charset="0"/>
                <a:cs typeface="Arial" panose="020B0604020202020204" pitchFamily="34" charset="0"/>
              </a:rPr>
              <a:t>Froud Detection System</a:t>
            </a:r>
          </a:p>
          <a:p>
            <a:r>
              <a:rPr lang="en-US" sz="1500" dirty="0">
                <a:solidFill>
                  <a:schemeClr val="tx1"/>
                </a:solidFill>
                <a:latin typeface="Arial" panose="020B0604020202020204" pitchFamily="34" charset="0"/>
                <a:cs typeface="Arial" panose="020B0604020202020204" pitchFamily="34" charset="0"/>
              </a:rPr>
              <a:t>Contract and agreement Management </a:t>
            </a:r>
          </a:p>
          <a:p>
            <a:r>
              <a:rPr lang="en-US" sz="1500" dirty="0">
                <a:solidFill>
                  <a:schemeClr val="tx1"/>
                </a:solidFill>
                <a:latin typeface="Arial" panose="020B0604020202020204" pitchFamily="34" charset="0"/>
                <a:cs typeface="Arial" panose="020B0604020202020204" pitchFamily="34" charset="0"/>
              </a:rPr>
              <a:t>AI analytics </a:t>
            </a:r>
          </a:p>
          <a:p>
            <a:r>
              <a:rPr lang="en-US" sz="1500" dirty="0">
                <a:solidFill>
                  <a:schemeClr val="tx1"/>
                </a:solidFill>
                <a:latin typeface="Arial" panose="020B0604020202020204" pitchFamily="34" charset="0"/>
                <a:cs typeface="Arial" panose="020B0604020202020204" pitchFamily="34" charset="0"/>
              </a:rPr>
              <a:t>Sales Budget vs sales Forecasting </a:t>
            </a:r>
          </a:p>
          <a:p>
            <a:r>
              <a:rPr lang="en-US" sz="1500" dirty="0">
                <a:solidFill>
                  <a:schemeClr val="tx1"/>
                </a:solidFill>
                <a:latin typeface="Arial" panose="020B0604020202020204" pitchFamily="34" charset="0"/>
                <a:cs typeface="Arial" panose="020B0604020202020204" pitchFamily="34" charset="0"/>
              </a:rPr>
              <a:t>Revenue Optimization  </a:t>
            </a:r>
          </a:p>
        </p:txBody>
      </p:sp>
      <p:sp>
        <p:nvSpPr>
          <p:cNvPr id="5" name="TextBox 4">
            <a:extLst>
              <a:ext uri="{FF2B5EF4-FFF2-40B4-BE49-F238E27FC236}">
                <a16:creationId xmlns:a16="http://schemas.microsoft.com/office/drawing/2014/main" id="{1E5BC821-400E-5144-DAF9-580D74CBCAD5}"/>
              </a:ext>
            </a:extLst>
          </p:cNvPr>
          <p:cNvSpPr txBox="1"/>
          <p:nvPr/>
        </p:nvSpPr>
        <p:spPr>
          <a:xfrm>
            <a:off x="5172073" y="2104304"/>
            <a:ext cx="6096000" cy="369332"/>
          </a:xfrm>
          <a:prstGeom prst="rect">
            <a:avLst/>
          </a:prstGeom>
          <a:noFill/>
        </p:spPr>
        <p:txBody>
          <a:bodyPr wrap="square">
            <a:spAutoFit/>
          </a:bodyPr>
          <a:lstStyle/>
          <a:p>
            <a:pPr marL="0" indent="0">
              <a:buFont typeface="Calibri" panose="020F0502020204030204" pitchFamily="34" charset="0"/>
              <a:buNone/>
            </a:pPr>
            <a:r>
              <a:rPr lang="en-US" b="1" dirty="0">
                <a:latin typeface="Arial" panose="020B0604020202020204" pitchFamily="34" charset="0"/>
                <a:cs typeface="Arial" panose="020B0604020202020204" pitchFamily="34" charset="0"/>
              </a:rPr>
              <a:t>F</a:t>
            </a:r>
            <a:r>
              <a:rPr lang="en-US" sz="1800" b="1" dirty="0">
                <a:solidFill>
                  <a:schemeClr val="tx1"/>
                </a:solidFill>
                <a:latin typeface="Arial" panose="020B0604020202020204" pitchFamily="34" charset="0"/>
                <a:cs typeface="Arial" panose="020B0604020202020204" pitchFamily="34" charset="0"/>
              </a:rPr>
              <a:t>uture plans on product enhancements and upgrade</a:t>
            </a:r>
          </a:p>
        </p:txBody>
      </p:sp>
    </p:spTree>
    <p:extLst>
      <p:ext uri="{BB962C8B-B14F-4D97-AF65-F5344CB8AC3E}">
        <p14:creationId xmlns:p14="http://schemas.microsoft.com/office/powerpoint/2010/main" val="314551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A2408148-307A-49CD-B792-9631633A9905}"/>
              </a:ext>
            </a:extLst>
          </p:cNvPr>
          <p:cNvSpPr>
            <a:spLocks noGrp="1"/>
          </p:cNvSpPr>
          <p:nvPr>
            <p:ph type="title"/>
          </p:nvPr>
        </p:nvSpPr>
        <p:spPr>
          <a:xfrm>
            <a:off x="477078" y="516836"/>
            <a:ext cx="3100136" cy="1960234"/>
          </a:xfrm>
        </p:spPr>
        <p:txBody>
          <a:bodyPr vert="horz" lIns="91440" tIns="45720" rIns="91440" bIns="45720" rtlCol="0">
            <a:normAutofit/>
          </a:bodyPr>
          <a:lstStyle/>
          <a:p>
            <a:pPr fontAlgn="base">
              <a:spcAft>
                <a:spcPts val="600"/>
              </a:spcAft>
            </a:pPr>
            <a:r>
              <a:rPr lang="en-US" sz="3600" dirty="0">
                <a:solidFill>
                  <a:schemeClr val="tx1"/>
                </a:solidFill>
              </a:rPr>
              <a:t>Aspirations</a:t>
            </a:r>
          </a:p>
        </p:txBody>
      </p:sp>
      <p:cxnSp>
        <p:nvCxnSpPr>
          <p:cNvPr id="40" name="Straight Connector 3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D16F5AB-A34F-4AEC-99FE-B5892AD21EC1}"/>
              </a:ext>
            </a:extLst>
          </p:cNvPr>
          <p:cNvSpPr>
            <a:spLocks noGrp="1"/>
          </p:cNvSpPr>
          <p:nvPr>
            <p:ph idx="1"/>
          </p:nvPr>
        </p:nvSpPr>
        <p:spPr>
          <a:xfrm>
            <a:off x="492371" y="2790855"/>
            <a:ext cx="3084844" cy="3311766"/>
          </a:xfrm>
        </p:spPr>
        <p:txBody>
          <a:bodyPr vert="horz" lIns="91440" tIns="45720" rIns="91440" bIns="45720" rtlCol="0">
            <a:normAutofit/>
          </a:bodyPr>
          <a:lstStyle/>
          <a:p>
            <a:pPr marL="0" indent="0">
              <a:buNone/>
            </a:pPr>
            <a:r>
              <a:rPr lang="en-US" sz="1600" cap="all" spc="200" dirty="0"/>
              <a:t>What is your big idea for the coming year?</a:t>
            </a:r>
          </a:p>
          <a:p>
            <a:pPr marL="0" indent="0">
              <a:buNone/>
            </a:pPr>
            <a:r>
              <a:rPr lang="en-US" sz="1600" cap="all" spc="200" dirty="0"/>
              <a:t>To make this application successful for </a:t>
            </a:r>
          </a:p>
        </p:txBody>
      </p:sp>
      <p:pic>
        <p:nvPicPr>
          <p:cNvPr id="13" name="Picture Placeholder 12" descr="A large airplane flying high up in the air&#10;&#10;">
            <a:extLst>
              <a:ext uri="{FF2B5EF4-FFF2-40B4-BE49-F238E27FC236}">
                <a16:creationId xmlns:a16="http://schemas.microsoft.com/office/drawing/2014/main" id="{D7465B01-98C0-49B4-89B4-A4F1341745B4}"/>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r="-1" b="-1"/>
          <a:stretch/>
        </p:blipFill>
        <p:spPr>
          <a:xfrm>
            <a:off x="4080728" y="10"/>
            <a:ext cx="8111272" cy="6857990"/>
          </a:xfrm>
          <a:prstGeom prst="rect">
            <a:avLst/>
          </a:prstGeom>
        </p:spPr>
      </p:pic>
    </p:spTree>
    <p:extLst>
      <p:ext uri="{BB962C8B-B14F-4D97-AF65-F5344CB8AC3E}">
        <p14:creationId xmlns:p14="http://schemas.microsoft.com/office/powerpoint/2010/main" val="266740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5" name="TextBox 4">
            <a:extLst>
              <a:ext uri="{FF2B5EF4-FFF2-40B4-BE49-F238E27FC236}">
                <a16:creationId xmlns:a16="http://schemas.microsoft.com/office/drawing/2014/main" id="{7247660E-DDBD-E810-B708-365988BF71A2}"/>
              </a:ext>
            </a:extLst>
          </p:cNvPr>
          <p:cNvSpPr txBox="1"/>
          <p:nvPr/>
        </p:nvSpPr>
        <p:spPr>
          <a:xfrm>
            <a:off x="5391398" y="986850"/>
            <a:ext cx="5822867" cy="5262979"/>
          </a:xfrm>
          <a:prstGeom prst="rect">
            <a:avLst/>
          </a:prstGeom>
          <a:noFill/>
        </p:spPr>
        <p:txBody>
          <a:bodyPr wrap="square">
            <a:spAutoFit/>
          </a:bodyPr>
          <a:lstStyle/>
          <a:p>
            <a:r>
              <a:rPr lang="en-US" sz="1400" b="1" dirty="0"/>
              <a:t>Review of Business Requirements </a:t>
            </a:r>
          </a:p>
          <a:p>
            <a:pPr marL="742950" lvl="1" indent="-285750">
              <a:buFont typeface="Wingdings" pitchFamily="2" charset="2"/>
              <a:buChar char="v"/>
            </a:pPr>
            <a:r>
              <a:rPr lang="en-US" sz="1400" dirty="0"/>
              <a:t>Summary of key points and action items from the last meeting</a:t>
            </a:r>
          </a:p>
          <a:p>
            <a:endParaRPr lang="en-US" sz="1400" dirty="0"/>
          </a:p>
          <a:p>
            <a:r>
              <a:rPr lang="en-US" sz="1400" b="1" dirty="0"/>
              <a:t>Current State of POS Revenue</a:t>
            </a:r>
            <a:endParaRPr lang="en-US" sz="1400" dirty="0"/>
          </a:p>
          <a:p>
            <a:pPr marL="742950" lvl="1" indent="-285750">
              <a:buFont typeface="Wingdings" pitchFamily="2" charset="2"/>
              <a:buChar char="v"/>
            </a:pPr>
            <a:r>
              <a:rPr lang="en-US" sz="1400" dirty="0"/>
              <a:t>Presentation of current revenue metrics</a:t>
            </a:r>
          </a:p>
          <a:p>
            <a:pPr marL="742950" lvl="1" indent="-285750">
              <a:buFont typeface="Wingdings" pitchFamily="2" charset="2"/>
              <a:buChar char="v"/>
            </a:pPr>
            <a:r>
              <a:rPr lang="en-US" sz="1400" dirty="0"/>
              <a:t>Comparison with previous periods</a:t>
            </a:r>
          </a:p>
          <a:p>
            <a:pPr>
              <a:buFont typeface="Arial" panose="020B0604020202020204" pitchFamily="34" charset="0"/>
              <a:buChar char="•"/>
            </a:pPr>
            <a:endParaRPr lang="en-US" sz="1400" dirty="0"/>
          </a:p>
          <a:p>
            <a:r>
              <a:rPr lang="en-US" sz="1400" b="1" dirty="0"/>
              <a:t>Identifying Revenue Leakages</a:t>
            </a:r>
            <a:endParaRPr lang="en-US" sz="1400" dirty="0"/>
          </a:p>
          <a:p>
            <a:pPr marL="742950" lvl="1" indent="-285750">
              <a:buFont typeface="Wingdings" pitchFamily="2" charset="2"/>
              <a:buChar char="v"/>
            </a:pPr>
            <a:r>
              <a:rPr lang="en-US" sz="1400" dirty="0"/>
              <a:t>Discussion on common areas of revenue loss</a:t>
            </a:r>
          </a:p>
          <a:p>
            <a:pPr marL="742950" lvl="1" indent="-285750">
              <a:buFont typeface="Wingdings" pitchFamily="2" charset="2"/>
              <a:buChar char="v"/>
            </a:pPr>
            <a:r>
              <a:rPr lang="en-US" sz="1400" dirty="0"/>
              <a:t>Case studies or examples of identified leakages</a:t>
            </a:r>
          </a:p>
          <a:p>
            <a:pPr>
              <a:buFont typeface="Arial" panose="020B0604020202020204" pitchFamily="34" charset="0"/>
              <a:buChar char="•"/>
            </a:pPr>
            <a:endParaRPr lang="en-US" sz="1400" dirty="0"/>
          </a:p>
          <a:p>
            <a:r>
              <a:rPr lang="en-US" sz="1400" b="1" dirty="0"/>
              <a:t>Strategies for Revenue Assurance</a:t>
            </a:r>
            <a:endParaRPr lang="en-US" sz="1400" dirty="0"/>
          </a:p>
          <a:p>
            <a:pPr marL="742950" lvl="1" indent="-285750">
              <a:buFont typeface="Wingdings" pitchFamily="2" charset="2"/>
              <a:buChar char="v"/>
            </a:pPr>
            <a:r>
              <a:rPr lang="en-US" sz="1400" dirty="0"/>
              <a:t>Overview of proposed strategies to mitigate leakages</a:t>
            </a:r>
          </a:p>
          <a:p>
            <a:pPr marL="742950" lvl="1" indent="-285750">
              <a:buFont typeface="Wingdings" pitchFamily="2" charset="2"/>
              <a:buChar char="v"/>
            </a:pPr>
            <a:r>
              <a:rPr lang="en-US" sz="1400" dirty="0"/>
              <a:t>Technology solutions and tools for monitoring revenue.</a:t>
            </a:r>
          </a:p>
          <a:p>
            <a:endParaRPr lang="en-US" sz="1400" dirty="0"/>
          </a:p>
          <a:p>
            <a:r>
              <a:rPr lang="en-US" sz="1400" b="1" dirty="0"/>
              <a:t>Implementation Plans</a:t>
            </a:r>
            <a:endParaRPr lang="en-US" sz="1400" dirty="0"/>
          </a:p>
          <a:p>
            <a:pPr marL="742950" lvl="1" indent="-285750">
              <a:buFont typeface="Wingdings" pitchFamily="2" charset="2"/>
              <a:buChar char="v"/>
            </a:pPr>
            <a:r>
              <a:rPr lang="en-US" sz="1400" dirty="0"/>
              <a:t>Timeline for implementing revenue assurance strategies</a:t>
            </a:r>
          </a:p>
          <a:p>
            <a:pPr marL="742950" lvl="1" indent="-285750">
              <a:buFont typeface="Wingdings" pitchFamily="2" charset="2"/>
              <a:buChar char="v"/>
            </a:pPr>
            <a:r>
              <a:rPr lang="en-US" sz="1400" dirty="0"/>
              <a:t>Assignment of responsibilities among team members</a:t>
            </a:r>
          </a:p>
          <a:p>
            <a:endParaRPr lang="en-US" sz="1400" dirty="0"/>
          </a:p>
          <a:p>
            <a:r>
              <a:rPr lang="en-US" sz="1400" b="1" dirty="0"/>
              <a:t>Project plan and Action Items</a:t>
            </a:r>
            <a:endParaRPr lang="en-US" sz="1400" dirty="0"/>
          </a:p>
          <a:p>
            <a:pPr marL="742950" lvl="1" indent="-285750">
              <a:buFont typeface="Wingdings" pitchFamily="2" charset="2"/>
              <a:buChar char="v"/>
            </a:pPr>
            <a:r>
              <a:rPr lang="en-US" sz="1400" dirty="0"/>
              <a:t>Summary of key takeaways</a:t>
            </a:r>
          </a:p>
          <a:p>
            <a:pPr marL="742950" lvl="1" indent="-285750">
              <a:buFont typeface="Wingdings" pitchFamily="2" charset="2"/>
              <a:buChar char="v"/>
            </a:pPr>
            <a:r>
              <a:rPr lang="en-US" sz="1400" dirty="0"/>
              <a:t>Assigning action items with deadlines</a:t>
            </a:r>
          </a:p>
          <a:p>
            <a:pPr>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988828"/>
            <a:ext cx="4059511" cy="748532"/>
          </a:xfrm>
        </p:spPr>
        <p:txBody>
          <a:bodyPr>
            <a:normAutofit/>
          </a:bodyPr>
          <a:lstStyle/>
          <a:p>
            <a:r>
              <a:rPr lang="en-US" sz="3600" dirty="0"/>
              <a:t>RA Summary</a:t>
            </a:r>
            <a:endParaRPr lang="en-IN" sz="3600" dirty="0"/>
          </a:p>
        </p:txBody>
      </p:sp>
      <p:sp>
        <p:nvSpPr>
          <p:cNvPr id="5" name="TextBox 4">
            <a:extLst>
              <a:ext uri="{FF2B5EF4-FFF2-40B4-BE49-F238E27FC236}">
                <a16:creationId xmlns:a16="http://schemas.microsoft.com/office/drawing/2014/main" id="{2D6D79DD-B046-3997-C3A1-BAF46B86C622}"/>
              </a:ext>
            </a:extLst>
          </p:cNvPr>
          <p:cNvSpPr txBox="1"/>
          <p:nvPr/>
        </p:nvSpPr>
        <p:spPr>
          <a:xfrm>
            <a:off x="944526" y="1671634"/>
            <a:ext cx="10302947" cy="3826689"/>
          </a:xfrm>
          <a:prstGeom prst="rect">
            <a:avLst/>
          </a:prstGeom>
          <a:noFill/>
        </p:spPr>
        <p:txBody>
          <a:bodyPr wrap="square">
            <a:spAutoFit/>
          </a:bodyPr>
          <a:lstStyle/>
          <a:p>
            <a:pPr marL="0" indent="0">
              <a:buNone/>
            </a:pPr>
            <a:endParaRPr lang="en-US" sz="2800" dirty="0">
              <a:latin typeface="Arial" panose="020B0604020202020204" pitchFamily="34" charset="0"/>
              <a:cs typeface="Arial" panose="020B0604020202020204" pitchFamily="34" charset="0"/>
            </a:endParaRPr>
          </a:p>
          <a:p>
            <a:pPr>
              <a:spcBef>
                <a:spcPts val="1200"/>
              </a:spcBef>
              <a:spcAft>
                <a:spcPts val="200"/>
              </a:spcAft>
              <a:buClr>
                <a:schemeClr val="accent1"/>
              </a:buClr>
              <a:buSzPct val="100000"/>
            </a:pPr>
            <a:r>
              <a:rPr lang="en-US" sz="1500" dirty="0"/>
              <a:t>All the shopping </a:t>
            </a:r>
            <a:r>
              <a:rPr lang="en-US" sz="1500" dirty="0" err="1"/>
              <a:t>centres</a:t>
            </a:r>
            <a:r>
              <a:rPr lang="en-US" sz="1500" dirty="0"/>
              <a:t>, Malls and airports, and highs operators are faced a common challenge, they unable  tract stores sales accuracy from retailers in real time while providing comprehensive visibility into their retail operations. </a:t>
            </a:r>
          </a:p>
          <a:p>
            <a:pPr>
              <a:spcBef>
                <a:spcPts val="1200"/>
              </a:spcBef>
              <a:spcAft>
                <a:spcPts val="200"/>
              </a:spcAft>
              <a:buClr>
                <a:schemeClr val="accent1"/>
              </a:buClr>
              <a:buSzPct val="100000"/>
            </a:pPr>
            <a:r>
              <a:rPr lang="en-US" sz="1500" dirty="0"/>
              <a:t>The goal of revenue safeguard was to enhance their retail management capabilities without the need to replace or upgrading their existing  applications or infrastructure.</a:t>
            </a:r>
          </a:p>
          <a:p>
            <a:pPr>
              <a:spcBef>
                <a:spcPts val="1200"/>
              </a:spcBef>
              <a:spcAft>
                <a:spcPts val="200"/>
              </a:spcAft>
              <a:buClr>
                <a:schemeClr val="accent1"/>
              </a:buClr>
              <a:buSzPct val="100000"/>
            </a:pPr>
            <a:r>
              <a:rPr lang="en-US" sz="1500" dirty="0"/>
              <a:t>With our search and customer needs we have developed a solution that met these criteria, for Airports, Mall shopping </a:t>
            </a:r>
            <a:r>
              <a:rPr lang="en-US" sz="1500" dirty="0" err="1"/>
              <a:t>centres</a:t>
            </a:r>
            <a:r>
              <a:rPr lang="en-US" sz="1500" dirty="0"/>
              <a:t>, Highways etc., found their answer in Revenue safeguard system – is an advanced automated reporting solution specifically designed for retails, Airport and shopping malls environments to safeguard revenue.</a:t>
            </a:r>
          </a:p>
          <a:p>
            <a:pPr>
              <a:spcBef>
                <a:spcPts val="1200"/>
              </a:spcBef>
              <a:spcAft>
                <a:spcPts val="200"/>
              </a:spcAft>
              <a:buClr>
                <a:schemeClr val="accent1"/>
              </a:buClr>
              <a:buSzPct val="100000"/>
            </a:pPr>
            <a:r>
              <a:rPr lang="en-US" sz="1500" dirty="0"/>
              <a:t>Revenue safeguard solution is the way for shopping </a:t>
            </a:r>
            <a:r>
              <a:rPr lang="en-US" sz="1500" dirty="0" err="1"/>
              <a:t>centres</a:t>
            </a:r>
            <a:r>
              <a:rPr lang="en-US" sz="1500" dirty="0"/>
              <a:t>, mall and airport and highways, handled their sales data. By implementing and automating the data capture process, Revenue safeguard provided a simple and meaningful and analytical approach that ensured consistent and real-time sales data collection. </a:t>
            </a:r>
          </a:p>
          <a:p>
            <a:pPr marL="0" indent="0">
              <a:buNone/>
            </a:pPr>
            <a:endParaRPr lang="en-US" dirty="0"/>
          </a:p>
        </p:txBody>
      </p:sp>
      <p:sp>
        <p:nvSpPr>
          <p:cNvPr id="13" name="Rectangle 12" descr="Open Book">
            <a:extLst>
              <a:ext uri="{FF2B5EF4-FFF2-40B4-BE49-F238E27FC236}">
                <a16:creationId xmlns:a16="http://schemas.microsoft.com/office/drawing/2014/main" id="{BDA57600-B6A0-613D-5034-FE3E630B1794}"/>
              </a:ext>
            </a:extLst>
          </p:cNvPr>
          <p:cNvSpPr/>
          <p:nvPr/>
        </p:nvSpPr>
        <p:spPr>
          <a:xfrm>
            <a:off x="160383" y="1054554"/>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9F55-9F44-A428-F503-1CD65922979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0D5C8D4-831A-43E2-A5A3-534467A2CF69}"/>
              </a:ext>
            </a:extLst>
          </p:cNvPr>
          <p:cNvSpPr>
            <a:spLocks noGrp="1"/>
          </p:cNvSpPr>
          <p:nvPr>
            <p:ph type="title"/>
          </p:nvPr>
        </p:nvSpPr>
        <p:spPr>
          <a:xfrm>
            <a:off x="1097280" y="988828"/>
            <a:ext cx="5661866" cy="748532"/>
          </a:xfrm>
        </p:spPr>
        <p:txBody>
          <a:bodyPr>
            <a:normAutofit/>
          </a:bodyPr>
          <a:lstStyle/>
          <a:p>
            <a:r>
              <a:rPr lang="en-US" sz="3600" dirty="0"/>
              <a:t>Cont. RA Summary</a:t>
            </a:r>
            <a:endParaRPr lang="en-IN" sz="3600" dirty="0"/>
          </a:p>
        </p:txBody>
      </p:sp>
      <p:sp>
        <p:nvSpPr>
          <p:cNvPr id="5" name="TextBox 4">
            <a:extLst>
              <a:ext uri="{FF2B5EF4-FFF2-40B4-BE49-F238E27FC236}">
                <a16:creationId xmlns:a16="http://schemas.microsoft.com/office/drawing/2014/main" id="{F6DA67C9-1B8A-8CB9-560C-AD4010603632}"/>
              </a:ext>
            </a:extLst>
          </p:cNvPr>
          <p:cNvSpPr txBox="1"/>
          <p:nvPr/>
        </p:nvSpPr>
        <p:spPr>
          <a:xfrm>
            <a:off x="944526" y="1671634"/>
            <a:ext cx="10302947" cy="4031873"/>
          </a:xfrm>
          <a:prstGeom prst="rect">
            <a:avLst/>
          </a:prstGeom>
          <a:noFill/>
        </p:spPr>
        <p:txBody>
          <a:bodyPr wrap="square">
            <a:spAutoFit/>
          </a:bodyPr>
          <a:lstStyle/>
          <a:p>
            <a:pPr marL="0" indent="0">
              <a:buNone/>
            </a:pPr>
            <a:endParaRPr lang="en-US" sz="2800" dirty="0">
              <a:latin typeface="Arial" panose="020B0604020202020204" pitchFamily="34" charset="0"/>
              <a:cs typeface="Arial" panose="020B0604020202020204" pitchFamily="34" charset="0"/>
            </a:endParaRPr>
          </a:p>
          <a:p>
            <a:r>
              <a:rPr lang="en-US" sz="1500" dirty="0"/>
              <a:t>This automation was important in eliminating manual errors, </a:t>
            </a:r>
            <a:r>
              <a:rPr lang="en-US" sz="1500" dirty="0" err="1"/>
              <a:t>Influcing</a:t>
            </a:r>
            <a:r>
              <a:rPr lang="en-US" sz="1500" dirty="0"/>
              <a:t> and inefficiencies, which often plagued traditional reporting methods .The Revenue Safeguard solution offered a web portal, which allowed the shopping </a:t>
            </a:r>
            <a:r>
              <a:rPr lang="en-US" sz="1500" dirty="0" err="1"/>
              <a:t>centres</a:t>
            </a:r>
            <a:r>
              <a:rPr lang="en-US" sz="1500" dirty="0"/>
              <a:t> , Malls , airports to easily access, analyze, and interpret their sales data. This user-friendly interface empowered the mall, shopping </a:t>
            </a:r>
            <a:r>
              <a:rPr lang="en-US" sz="1500" dirty="0" err="1"/>
              <a:t>centres</a:t>
            </a:r>
            <a:r>
              <a:rPr lang="en-US" sz="1500" dirty="0"/>
              <a:t> , airports and highways operators to gain valuable insights into their retail, hospitality operations. They could track, analysis  the real-time sales, monitor store performance, and make informed decisions based on up-to-date information.</a:t>
            </a:r>
          </a:p>
          <a:p>
            <a:endParaRPr lang="en-US" sz="1500" dirty="0"/>
          </a:p>
          <a:p>
            <a:r>
              <a:rPr lang="en-US" sz="1500" dirty="0"/>
              <a:t>With Revenue safeguard solution, the shopping </a:t>
            </a:r>
            <a:r>
              <a:rPr lang="en-US" sz="1500" dirty="0" err="1"/>
              <a:t>centres</a:t>
            </a:r>
            <a:r>
              <a:rPr lang="en-US" sz="1500" dirty="0"/>
              <a:t> achieved their goal of Retail sales Intelligence. This advancement led to significant improvements in operational efficiency by reducing the cycle time for data reporting and accelerating the realization of revenue. </a:t>
            </a:r>
          </a:p>
          <a:p>
            <a:endParaRPr lang="en-US" sz="1500" dirty="0"/>
          </a:p>
          <a:p>
            <a:r>
              <a:rPr lang="en-US" sz="1500" dirty="0"/>
              <a:t>As a result, Operators experienced real time sales realization and enhanced cash flow and overall financial performance. </a:t>
            </a:r>
          </a:p>
          <a:p>
            <a:endParaRPr lang="en-US" sz="1500" dirty="0"/>
          </a:p>
          <a:p>
            <a:r>
              <a:rPr lang="en-US" sz="1500" dirty="0"/>
              <a:t>In summary, Revenue safeguard solution enabled seamlessly integrate, advanced data tracking into their existing systems, ultimately leading to better decision-making, increased operational efficiency, and a stronger financial position.</a:t>
            </a:r>
          </a:p>
          <a:p>
            <a:pPr marL="0" indent="0">
              <a:buNone/>
            </a:pPr>
            <a:endParaRPr lang="en-US" dirty="0"/>
          </a:p>
        </p:txBody>
      </p:sp>
      <p:sp>
        <p:nvSpPr>
          <p:cNvPr id="2" name="Rectangle 1" descr="Open Book">
            <a:extLst>
              <a:ext uri="{FF2B5EF4-FFF2-40B4-BE49-F238E27FC236}">
                <a16:creationId xmlns:a16="http://schemas.microsoft.com/office/drawing/2014/main" id="{F05FD501-5A3B-D6D2-195E-B3B18C8F04C5}"/>
              </a:ext>
            </a:extLst>
          </p:cNvPr>
          <p:cNvSpPr/>
          <p:nvPr/>
        </p:nvSpPr>
        <p:spPr>
          <a:xfrm>
            <a:off x="160383" y="1054554"/>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8006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78419-EAFA-9444-9AA0-AAD3AB92887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C7CCBB4-5F23-95DF-6BD0-7AF485230598}"/>
              </a:ext>
            </a:extLst>
          </p:cNvPr>
          <p:cNvSpPr>
            <a:spLocks noGrp="1"/>
          </p:cNvSpPr>
          <p:nvPr>
            <p:ph type="title"/>
          </p:nvPr>
        </p:nvSpPr>
        <p:spPr>
          <a:xfrm>
            <a:off x="1097280" y="1055077"/>
            <a:ext cx="3052689" cy="682283"/>
          </a:xfrm>
        </p:spPr>
        <p:txBody>
          <a:bodyPr vert="horz" lIns="91440" tIns="45720" rIns="91440" bIns="45720" rtlCol="0" anchor="b">
            <a:normAutofit/>
          </a:bodyPr>
          <a:lstStyle/>
          <a:p>
            <a:r>
              <a:rPr lang="en-US" sz="3600" dirty="0"/>
              <a:t>Key Features</a:t>
            </a:r>
            <a:endParaRPr lang="en-IN" sz="3600" dirty="0"/>
          </a:p>
        </p:txBody>
      </p:sp>
      <p:sp>
        <p:nvSpPr>
          <p:cNvPr id="3" name="TextBox 2">
            <a:extLst>
              <a:ext uri="{FF2B5EF4-FFF2-40B4-BE49-F238E27FC236}">
                <a16:creationId xmlns:a16="http://schemas.microsoft.com/office/drawing/2014/main" id="{5102EF81-6FF3-5EFA-BD68-50D13F1AE1AD}"/>
              </a:ext>
            </a:extLst>
          </p:cNvPr>
          <p:cNvSpPr txBox="1"/>
          <p:nvPr/>
        </p:nvSpPr>
        <p:spPr>
          <a:xfrm>
            <a:off x="956604" y="1737360"/>
            <a:ext cx="10199076" cy="4801314"/>
          </a:xfrm>
          <a:prstGeom prst="rect">
            <a:avLst/>
          </a:prstGeom>
          <a:noFill/>
        </p:spPr>
        <p:txBody>
          <a:bodyPr wrap="square">
            <a:spAutoFit/>
          </a:bodyPr>
          <a:lstStyle/>
          <a:p>
            <a:endParaRPr lang="en-US" b="1" dirty="0"/>
          </a:p>
          <a:p>
            <a:pPr marL="285750" indent="-285750">
              <a:lnSpc>
                <a:spcPct val="150000"/>
              </a:lnSpc>
              <a:buFont typeface="Wingdings" pitchFamily="2" charset="2"/>
              <a:buChar char="v"/>
            </a:pPr>
            <a:r>
              <a:rPr lang="en-US" sz="1500" dirty="0"/>
              <a:t>Database Integration: Effortlessly connects with existing databases for streamlined data management.</a:t>
            </a:r>
          </a:p>
          <a:p>
            <a:pPr marL="285750" indent="-285750">
              <a:lnSpc>
                <a:spcPct val="150000"/>
              </a:lnSpc>
              <a:buFont typeface="Wingdings" pitchFamily="2" charset="2"/>
              <a:buChar char="v"/>
            </a:pPr>
            <a:r>
              <a:rPr lang="en-US" sz="1500" dirty="0"/>
              <a:t>Automated Data Capture: Minimizes manual entry errors, enhancing operational efficiency.</a:t>
            </a:r>
          </a:p>
          <a:p>
            <a:pPr marL="285750" indent="-285750">
              <a:lnSpc>
                <a:spcPct val="150000"/>
              </a:lnSpc>
              <a:buFont typeface="Wingdings" pitchFamily="2" charset="2"/>
              <a:buChar char="v"/>
            </a:pPr>
            <a:r>
              <a:rPr lang="en-US" sz="1500" dirty="0"/>
              <a:t>Near Real-Time Reporting: Offers timely sales reports to boost efficiency and decision-making.</a:t>
            </a:r>
          </a:p>
          <a:p>
            <a:pPr marL="285750" indent="-285750">
              <a:lnSpc>
                <a:spcPct val="150000"/>
              </a:lnSpc>
              <a:buFont typeface="Wingdings" pitchFamily="2" charset="2"/>
              <a:buChar char="v"/>
            </a:pPr>
            <a:r>
              <a:rPr lang="en-US" sz="1500" dirty="0"/>
              <a:t>Consistent Data Flow: Ensures reliable data transfer for uninterrupted operations.</a:t>
            </a:r>
          </a:p>
          <a:p>
            <a:pPr marL="285750" indent="-285750">
              <a:lnSpc>
                <a:spcPct val="150000"/>
              </a:lnSpc>
              <a:buFont typeface="Wingdings" pitchFamily="2" charset="2"/>
              <a:buChar char="v"/>
            </a:pPr>
            <a:r>
              <a:rPr lang="en-US" sz="1500" dirty="0"/>
              <a:t>Guaranteed Accuracy: Delivers precise data for confident reporting and analysis.</a:t>
            </a:r>
          </a:p>
          <a:p>
            <a:pPr marL="285750" indent="-285750">
              <a:lnSpc>
                <a:spcPct val="150000"/>
              </a:lnSpc>
              <a:buFont typeface="Wingdings" pitchFamily="2" charset="2"/>
              <a:buChar char="v"/>
            </a:pPr>
            <a:r>
              <a:rPr lang="en-US" sz="1500" dirty="0"/>
              <a:t>Facilitates timely billing to retailers based on revenue sharing.</a:t>
            </a:r>
          </a:p>
          <a:p>
            <a:pPr marL="285750" indent="-285750">
              <a:lnSpc>
                <a:spcPct val="150000"/>
              </a:lnSpc>
              <a:buFont typeface="Wingdings" pitchFamily="2" charset="2"/>
              <a:buChar char="v"/>
            </a:pPr>
            <a:r>
              <a:rPr lang="en-US" sz="1500" dirty="0"/>
              <a:t>Monitors performance metrics for the entire shopping center and individual retailers.</a:t>
            </a:r>
          </a:p>
          <a:p>
            <a:pPr marL="285750" indent="-285750">
              <a:lnSpc>
                <a:spcPct val="150000"/>
              </a:lnSpc>
              <a:buFont typeface="Wingdings" pitchFamily="2" charset="2"/>
              <a:buChar char="v"/>
            </a:pPr>
            <a:r>
              <a:rPr lang="en-US" sz="1500" dirty="0"/>
              <a:t>Enhances customer engagement and loyalty analysis when integrated with footfall systems.</a:t>
            </a:r>
          </a:p>
          <a:p>
            <a:pPr marL="285750" indent="-285750">
              <a:lnSpc>
                <a:spcPct val="150000"/>
              </a:lnSpc>
              <a:buFont typeface="Wingdings" pitchFamily="2" charset="2"/>
              <a:buChar char="v"/>
            </a:pPr>
            <a:r>
              <a:rPr lang="en-US" sz="1500" dirty="0"/>
              <a:t>Seamless POS integration supports invoicing and ERP connectivity.</a:t>
            </a:r>
          </a:p>
          <a:p>
            <a:pPr marL="285750" indent="-285750">
              <a:lnSpc>
                <a:spcPct val="150000"/>
              </a:lnSpc>
              <a:buFont typeface="Wingdings" pitchFamily="2" charset="2"/>
              <a:buChar char="v"/>
            </a:pPr>
            <a:r>
              <a:rPr lang="en-US" sz="1500" dirty="0"/>
              <a:t>Provides retailers with the flexibility to choose their preferred POS software.</a:t>
            </a:r>
          </a:p>
          <a:p>
            <a:pPr marL="285750" indent="-285750">
              <a:lnSpc>
                <a:spcPct val="150000"/>
              </a:lnSpc>
              <a:buFont typeface="Wingdings" pitchFamily="2" charset="2"/>
              <a:buChar char="v"/>
            </a:pPr>
            <a:r>
              <a:rPr lang="en-US" sz="1500" dirty="0"/>
              <a:t>Available as a CAPEX-free solution on a SaaS model with managed services.</a:t>
            </a:r>
          </a:p>
          <a:p>
            <a:pPr marL="285750" indent="-285750">
              <a:lnSpc>
                <a:spcPct val="150000"/>
              </a:lnSpc>
              <a:buFont typeface="Wingdings" pitchFamily="2" charset="2"/>
              <a:buChar char="v"/>
            </a:pPr>
            <a:r>
              <a:rPr lang="en-US" sz="1500" dirty="0"/>
              <a:t>Zero integration hassles ensure a smooth implementation process.</a:t>
            </a:r>
          </a:p>
          <a:p>
            <a:pPr marL="285750" indent="-285750">
              <a:buFont typeface="Arial" panose="020B0604020202020204" pitchFamily="34" charset="0"/>
              <a:buChar char="•"/>
            </a:pPr>
            <a:endParaRPr lang="en-US" dirty="0"/>
          </a:p>
        </p:txBody>
      </p:sp>
      <p:sp>
        <p:nvSpPr>
          <p:cNvPr id="4" name="Rectangle 3" descr="Ribbon">
            <a:extLst>
              <a:ext uri="{FF2B5EF4-FFF2-40B4-BE49-F238E27FC236}">
                <a16:creationId xmlns:a16="http://schemas.microsoft.com/office/drawing/2014/main" id="{D739FD75-BD69-7649-5687-7D425DCCC73D}"/>
              </a:ext>
            </a:extLst>
          </p:cNvPr>
          <p:cNvSpPr/>
          <p:nvPr/>
        </p:nvSpPr>
        <p:spPr>
          <a:xfrm>
            <a:off x="213864" y="1055077"/>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205494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B54A-0C84-6683-F877-C1E6E16D3C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87DD6EE-9EE3-FFF8-BD0B-AAB88D689B5A}"/>
              </a:ext>
            </a:extLst>
          </p:cNvPr>
          <p:cNvSpPr>
            <a:spLocks noGrp="1"/>
          </p:cNvSpPr>
          <p:nvPr>
            <p:ph type="title"/>
          </p:nvPr>
        </p:nvSpPr>
        <p:spPr>
          <a:xfrm>
            <a:off x="1181687" y="970671"/>
            <a:ext cx="5444196" cy="757870"/>
          </a:xfrm>
        </p:spPr>
        <p:txBody>
          <a:bodyPr>
            <a:normAutofit/>
          </a:bodyPr>
          <a:lstStyle/>
          <a:p>
            <a:r>
              <a:rPr lang="en-US" sz="3600" dirty="0"/>
              <a:t>Overall Description</a:t>
            </a:r>
            <a:endParaRPr lang="en-IN" sz="3600" dirty="0"/>
          </a:p>
        </p:txBody>
      </p:sp>
      <p:sp>
        <p:nvSpPr>
          <p:cNvPr id="7" name="Content Placeholder 2">
            <a:extLst>
              <a:ext uri="{FF2B5EF4-FFF2-40B4-BE49-F238E27FC236}">
                <a16:creationId xmlns:a16="http://schemas.microsoft.com/office/drawing/2014/main" id="{243BAAA8-CA85-D686-08A2-C29920675896}"/>
              </a:ext>
            </a:extLst>
          </p:cNvPr>
          <p:cNvSpPr>
            <a:spLocks noGrp="1"/>
          </p:cNvSpPr>
          <p:nvPr>
            <p:ph idx="1"/>
          </p:nvPr>
        </p:nvSpPr>
        <p:spPr>
          <a:xfrm>
            <a:off x="5962814" y="1977832"/>
            <a:ext cx="5777132" cy="4458142"/>
          </a:xfrm>
        </p:spPr>
        <p:txBody>
          <a:bodyPr>
            <a:normAutofit fontScale="85000" lnSpcReduction="20000"/>
          </a:bodyPr>
          <a:lstStyle/>
          <a:p>
            <a:pPr marL="0" indent="0">
              <a:spcBef>
                <a:spcPts val="900"/>
              </a:spcBef>
              <a:spcAft>
                <a:spcPts val="0"/>
              </a:spcAft>
              <a:buNone/>
            </a:pPr>
            <a:r>
              <a:rPr lang="en-IN" sz="1900" b="1" dirty="0">
                <a:solidFill>
                  <a:schemeClr val="tx1"/>
                </a:solidFill>
                <a:latin typeface="Arial" panose="020B0604020202020204" pitchFamily="34" charset="0"/>
                <a:cs typeface="Arial" panose="020B0604020202020204" pitchFamily="34" charset="0"/>
              </a:rPr>
              <a:t>Functional Requirements</a:t>
            </a:r>
            <a:endParaRPr lang="en-IN" sz="1600" b="1" dirty="0">
              <a:solidFill>
                <a:schemeClr val="tx1"/>
              </a:solidFill>
              <a:latin typeface="Arial" panose="020B0604020202020204" pitchFamily="34" charset="0"/>
              <a:cs typeface="Arial" panose="020B0604020202020204" pitchFamily="34" charset="0"/>
            </a:endParaRP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integrate data from multiple vendor POS systems into a single NoSQL MongoDB database.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ETL Pipeline: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clean and transform the integrated data.</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persist the cleaned data in a relational database.</a:t>
            </a:r>
          </a:p>
          <a:p>
            <a:pPr marL="285750" lvl="1" indent="-285750" fontAlgn="ctr">
              <a:lnSpc>
                <a:spcPct val="120000"/>
              </a:lnSpc>
              <a:spcBef>
                <a:spcPts val="0"/>
              </a:spcBef>
              <a:spcAft>
                <a:spcPts val="0"/>
              </a:spcAft>
              <a:buFont typeface="Wingdings" pitchFamily="2" charset="2"/>
              <a:buChar char="v"/>
            </a:pPr>
            <a:r>
              <a:rPr lang="en-IN" sz="1900" dirty="0">
                <a:solidFill>
                  <a:schemeClr val="tx1"/>
                </a:solidFill>
                <a:latin typeface="Arial" panose="020B0604020202020204" pitchFamily="34" charset="0"/>
                <a:cs typeface="Arial" panose="020B0604020202020204" pitchFamily="34" charset="0"/>
              </a:rPr>
              <a:t>The system shall provide a web-based interface for managing and monitoring data integration processes.</a:t>
            </a:r>
          </a:p>
          <a:p>
            <a:pPr marL="285750" lvl="1" indent="-285750" fontAlgn="ctr">
              <a:lnSpc>
                <a:spcPct val="120000"/>
              </a:lnSpc>
              <a:spcBef>
                <a:spcPts val="0"/>
              </a:spcBef>
              <a:spcAft>
                <a:spcPts val="0"/>
              </a:spcAft>
              <a:buFont typeface="Arial" panose="020B0604020202020204" pitchFamily="34" charset="0"/>
              <a:buChar char="•"/>
            </a:pPr>
            <a:endParaRPr lang="en-IN" sz="1600" dirty="0">
              <a:solidFill>
                <a:schemeClr val="tx1"/>
              </a:solidFill>
              <a:latin typeface="Arial" panose="020B0604020202020204" pitchFamily="34" charset="0"/>
              <a:cs typeface="Arial" panose="020B0604020202020204" pitchFamily="34" charset="0"/>
            </a:endParaRPr>
          </a:p>
          <a:p>
            <a:pPr marL="0" lvl="1" indent="0" fontAlgn="ctr">
              <a:spcBef>
                <a:spcPts val="900"/>
              </a:spcBef>
              <a:spcAft>
                <a:spcPts val="0"/>
              </a:spcAft>
              <a:buSzPct val="100000"/>
              <a:buNone/>
            </a:pPr>
            <a:r>
              <a:rPr lang="en-IN" sz="1900" b="1" dirty="0">
                <a:solidFill>
                  <a:schemeClr val="tx1"/>
                </a:solidFill>
                <a:latin typeface="Arial" panose="020B0604020202020204" pitchFamily="34" charset="0"/>
                <a:cs typeface="Arial" panose="020B0604020202020204" pitchFamily="34" charset="0"/>
              </a:rPr>
              <a:t>Non-Functional Requirements</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process data integration tasks within a specified time frame (timeframe can be in minutes and hours).</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encrypt data at rest and in transit.</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implement user authentication and authorization.</a:t>
            </a:r>
          </a:p>
          <a:p>
            <a:pPr marL="285750" lvl="1" indent="-285750" fontAlgn="ctr">
              <a:lnSpc>
                <a:spcPct val="120000"/>
              </a:lnSpc>
              <a:spcBef>
                <a:spcPts val="0"/>
              </a:spcBef>
              <a:spcAft>
                <a:spcPts val="0"/>
              </a:spcAft>
              <a:buFont typeface="Wingdings" pitchFamily="2" charset="2"/>
              <a:buChar char="v"/>
            </a:pPr>
            <a:r>
              <a:rPr lang="en-IN" dirty="0">
                <a:solidFill>
                  <a:schemeClr val="tx1"/>
                </a:solidFill>
                <a:latin typeface="Arial" panose="020B0604020202020204" pitchFamily="34" charset="0"/>
                <a:cs typeface="Arial" panose="020B0604020202020204" pitchFamily="34" charset="0"/>
              </a:rPr>
              <a:t>The system shall scale to handle increasing amounts of data and users.</a:t>
            </a:r>
          </a:p>
          <a:p>
            <a:pPr marL="457200" lvl="1" indent="0" fontAlgn="ctr">
              <a:spcBef>
                <a:spcPts val="0"/>
              </a:spcBef>
              <a:buNone/>
            </a:pPr>
            <a:endParaRPr lang="en-IN" sz="1500" dirty="0">
              <a:latin typeface="Arial" panose="020B0604020202020204" pitchFamily="34" charset="0"/>
              <a:cs typeface="Arial" panose="020B0604020202020204" pitchFamily="34" charset="0"/>
            </a:endParaRPr>
          </a:p>
          <a:p>
            <a:pPr marL="114300" lvl="1" indent="0" fontAlgn="ctr">
              <a:spcBef>
                <a:spcPts val="900"/>
              </a:spcBef>
              <a:buNone/>
            </a:pPr>
            <a:endParaRPr lang="en-IN" dirty="0"/>
          </a:p>
        </p:txBody>
      </p:sp>
      <p:sp>
        <p:nvSpPr>
          <p:cNvPr id="10" name="TextBox 9">
            <a:extLst>
              <a:ext uri="{FF2B5EF4-FFF2-40B4-BE49-F238E27FC236}">
                <a16:creationId xmlns:a16="http://schemas.microsoft.com/office/drawing/2014/main" id="{E97C03E4-8247-3692-4AE0-E20BFE63B26C}"/>
              </a:ext>
            </a:extLst>
          </p:cNvPr>
          <p:cNvSpPr txBox="1"/>
          <p:nvPr/>
        </p:nvSpPr>
        <p:spPr>
          <a:xfrm>
            <a:off x="981222" y="1977832"/>
            <a:ext cx="4688058" cy="4593565"/>
          </a:xfrm>
          <a:prstGeom prst="rect">
            <a:avLst/>
          </a:prstGeom>
          <a:noFill/>
        </p:spPr>
        <p:txBody>
          <a:bodyPr wrap="square">
            <a:spAutoFit/>
          </a:bodyPr>
          <a:lstStyle/>
          <a:p>
            <a:pPr>
              <a:spcBef>
                <a:spcPts val="900"/>
              </a:spcBef>
              <a:spcAft>
                <a:spcPts val="0"/>
              </a:spcAft>
            </a:pPr>
            <a:r>
              <a:rPr lang="en-IN" sz="1500" b="1" dirty="0">
                <a:latin typeface="Arial" panose="020B0604020202020204" pitchFamily="34" charset="0"/>
                <a:cs typeface="Arial" panose="020B0604020202020204" pitchFamily="34" charset="0"/>
              </a:rPr>
              <a:t>Product Perspective</a:t>
            </a:r>
          </a:p>
          <a:p>
            <a:pPr marL="285750" indent="-285750">
              <a:spcBef>
                <a:spcPts val="900"/>
              </a:spcBef>
              <a:spcAft>
                <a:spcPts val="0"/>
              </a:spcAft>
              <a:buFont typeface="Wingdings" pitchFamily="2" charset="2"/>
              <a:buChar char="v"/>
            </a:pPr>
            <a:r>
              <a:rPr lang="en-IN" sz="1500" dirty="0">
                <a:latin typeface="Arial" panose="020B0604020202020204" pitchFamily="34" charset="0"/>
                <a:cs typeface="Arial" panose="020B0604020202020204" pitchFamily="34" charset="0"/>
              </a:rPr>
              <a:t>The POS data integration application is a standalone system that will integrate with various vendor POS systems and provide a unified data repository for analytical purposes.</a:t>
            </a:r>
          </a:p>
          <a:p>
            <a:pPr>
              <a:spcBef>
                <a:spcPts val="900"/>
              </a:spcBef>
              <a:spcAft>
                <a:spcPts val="0"/>
              </a:spcAft>
            </a:pPr>
            <a:r>
              <a:rPr lang="en-IN" sz="1500" b="1" dirty="0">
                <a:latin typeface="Arial" panose="020B0604020202020204" pitchFamily="34" charset="0"/>
                <a:cs typeface="Arial" panose="020B0604020202020204" pitchFamily="34" charset="0"/>
              </a:rPr>
              <a:t>Product Functions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Integrate data from multiple vendor POS systems.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Store integrated data in a NoSQL MongoDB database.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Clan and transform data using an ETL pipeline.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Persist cleaned data in a relational database.</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Provide a web-based interface for data management and monitoring.</a:t>
            </a:r>
          </a:p>
          <a:p>
            <a:pPr marL="0" indent="0">
              <a:spcBef>
                <a:spcPts val="900"/>
              </a:spcBef>
              <a:spcAft>
                <a:spcPts val="0"/>
              </a:spcAft>
              <a:buNone/>
            </a:pPr>
            <a:r>
              <a:rPr lang="en-IN" sz="1500" b="1" dirty="0">
                <a:latin typeface="Arial" panose="020B0604020202020204" pitchFamily="34" charset="0"/>
                <a:cs typeface="Arial" panose="020B0604020202020204" pitchFamily="34" charset="0"/>
              </a:rPr>
              <a:t>User Interfaces</a:t>
            </a:r>
          </a:p>
          <a:p>
            <a:pPr marL="285750" lvl="1" indent="-285750" fontAlgn="ctr">
              <a:spcBef>
                <a:spcPts val="0"/>
              </a:spcBef>
              <a:buFont typeface="Wingdings" pitchFamily="2" charset="2"/>
              <a:buChar char="v"/>
            </a:pPr>
            <a:r>
              <a:rPr lang="en-IN" sz="1500" dirty="0">
                <a:latin typeface="Arial" panose="020B0604020202020204" pitchFamily="34" charset="0"/>
                <a:cs typeface="Arial" panose="020B0604020202020204" pitchFamily="34" charset="0"/>
              </a:rPr>
              <a:t>The web-based interface shall allow users to manage and monitor integrated data and map it with any opensource analytical tool.</a:t>
            </a:r>
          </a:p>
          <a:p>
            <a:pPr marL="0" lvl="1" indent="0" fontAlgn="ctr">
              <a:spcBef>
                <a:spcPts val="0"/>
              </a:spcBef>
              <a:buNone/>
            </a:pPr>
            <a:endParaRPr lang="en-IN" sz="1500" dirty="0">
              <a:latin typeface="Arial" panose="020B0604020202020204" pitchFamily="34" charset="0"/>
              <a:cs typeface="Arial" panose="020B0604020202020204" pitchFamily="34" charset="0"/>
            </a:endParaRPr>
          </a:p>
        </p:txBody>
      </p:sp>
      <p:sp>
        <p:nvSpPr>
          <p:cNvPr id="11" name="Rectangle 10" descr="Head with Gears">
            <a:extLst>
              <a:ext uri="{FF2B5EF4-FFF2-40B4-BE49-F238E27FC236}">
                <a16:creationId xmlns:a16="http://schemas.microsoft.com/office/drawing/2014/main" id="{B242DDD4-D285-6A9A-CEE6-9787AAEC9E7A}"/>
              </a:ext>
            </a:extLst>
          </p:cNvPr>
          <p:cNvSpPr/>
          <p:nvPr/>
        </p:nvSpPr>
        <p:spPr>
          <a:xfrm>
            <a:off x="202586" y="104106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64190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0A20A-0D3E-1E31-2590-4F5BE651AF8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763FAD4-E5FD-9F3F-6013-6ADBAC2BABE8}"/>
              </a:ext>
            </a:extLst>
          </p:cNvPr>
          <p:cNvSpPr>
            <a:spLocks noGrp="1"/>
          </p:cNvSpPr>
          <p:nvPr>
            <p:ph type="title"/>
          </p:nvPr>
        </p:nvSpPr>
        <p:spPr>
          <a:xfrm>
            <a:off x="1097280" y="998806"/>
            <a:ext cx="7357403" cy="738554"/>
          </a:xfrm>
        </p:spPr>
        <p:txBody>
          <a:bodyPr>
            <a:normAutofit/>
          </a:bodyPr>
          <a:lstStyle/>
          <a:p>
            <a:pPr eaLnBrk="1" fontAlgn="base" hangingPunct="1">
              <a:lnSpc>
                <a:spcPct val="90000"/>
              </a:lnSpc>
              <a:spcBef>
                <a:spcPct val="0"/>
              </a:spcBef>
              <a:spcAft>
                <a:spcPts val="600"/>
              </a:spcAft>
            </a:pPr>
            <a:r>
              <a:rPr lang="en-US" sz="3600" dirty="0"/>
              <a:t>Overview of data patterns and trends</a:t>
            </a:r>
            <a:endParaRPr lang="en-GB" altLang="en-US" sz="3600" dirty="0"/>
          </a:p>
        </p:txBody>
      </p:sp>
      <p:sp>
        <p:nvSpPr>
          <p:cNvPr id="2" name="TextBox 1">
            <a:extLst>
              <a:ext uri="{FF2B5EF4-FFF2-40B4-BE49-F238E27FC236}">
                <a16:creationId xmlns:a16="http://schemas.microsoft.com/office/drawing/2014/main" id="{0276AE3F-0875-CE8E-CF5C-C99B9B763201}"/>
              </a:ext>
            </a:extLst>
          </p:cNvPr>
          <p:cNvSpPr txBox="1"/>
          <p:nvPr/>
        </p:nvSpPr>
        <p:spPr>
          <a:xfrm>
            <a:off x="883915" y="2223240"/>
            <a:ext cx="6614165" cy="1938992"/>
          </a:xfrm>
          <a:prstGeom prst="rect">
            <a:avLst/>
          </a:prstGeom>
          <a:noFill/>
        </p:spPr>
        <p:txBody>
          <a:bodyPr wrap="square">
            <a:spAutoFit/>
          </a:bodyPr>
          <a:lstStyle/>
          <a:p>
            <a:pPr marL="285750" lvl="1" indent="-285750" fontAlgn="ctr">
              <a:buFont typeface="Wingdings" pitchFamily="2" charset="2"/>
              <a:buChar char="v"/>
            </a:pPr>
            <a:r>
              <a:rPr lang="en-US" sz="1500" dirty="0"/>
              <a:t>Comprehensive brand overview.</a:t>
            </a:r>
          </a:p>
          <a:p>
            <a:pPr marL="285750" lvl="1" indent="-285750" fontAlgn="ctr">
              <a:buFont typeface="Wingdings" pitchFamily="2" charset="2"/>
              <a:buChar char="v"/>
            </a:pPr>
            <a:r>
              <a:rPr lang="en-US" sz="1500" dirty="0"/>
              <a:t>Yearly sales performance assessment.</a:t>
            </a:r>
          </a:p>
          <a:p>
            <a:pPr marL="285750" lvl="1" indent="-285750" fontAlgn="ctr">
              <a:buFont typeface="Wingdings" pitchFamily="2" charset="2"/>
              <a:buChar char="v"/>
            </a:pPr>
            <a:r>
              <a:rPr lang="en-US" sz="1500" dirty="0"/>
              <a:t>Sales comparisons with month-to-date </a:t>
            </a:r>
          </a:p>
          <a:p>
            <a:pPr marL="285750" lvl="1" indent="-285750" fontAlgn="ctr">
              <a:buFont typeface="Wingdings" pitchFamily="2" charset="2"/>
              <a:buChar char="v"/>
            </a:pPr>
            <a:r>
              <a:rPr lang="en-US" sz="1500" dirty="0"/>
              <a:t>figures and variance tracking.</a:t>
            </a:r>
          </a:p>
          <a:p>
            <a:pPr marL="285750" lvl="1" indent="-285750" fontAlgn="ctr">
              <a:buFont typeface="Wingdings" pitchFamily="2" charset="2"/>
              <a:buChar char="v"/>
            </a:pPr>
            <a:r>
              <a:rPr lang="en-US" sz="1500" dirty="0"/>
              <a:t>Monthly performance evaluation.</a:t>
            </a:r>
          </a:p>
          <a:p>
            <a:pPr marL="285750" lvl="1" indent="-285750" fontAlgn="ctr">
              <a:buFont typeface="Wingdings" pitchFamily="2" charset="2"/>
              <a:buChar char="v"/>
            </a:pPr>
            <a:r>
              <a:rPr lang="en-US" sz="1500" dirty="0"/>
              <a:t>Weekly sales reviews.</a:t>
            </a:r>
          </a:p>
          <a:p>
            <a:pPr marL="285750" lvl="1" indent="-285750" fontAlgn="ctr">
              <a:buFont typeface="Wingdings" pitchFamily="2" charset="2"/>
              <a:buChar char="v"/>
            </a:pPr>
            <a:r>
              <a:rPr lang="en-US" sz="1500" dirty="0"/>
              <a:t>Growth analysis.</a:t>
            </a:r>
          </a:p>
          <a:p>
            <a:pPr marL="285750" lvl="1" indent="-285750" fontAlgn="ctr">
              <a:buFont typeface="Wingdings" pitchFamily="2" charset="2"/>
              <a:buChar char="v"/>
            </a:pPr>
            <a:r>
              <a:rPr lang="en-US" sz="1500" dirty="0"/>
              <a:t>Trading density assessment</a:t>
            </a:r>
          </a:p>
        </p:txBody>
      </p:sp>
      <p:sp>
        <p:nvSpPr>
          <p:cNvPr id="3" name="TextBox 2">
            <a:extLst>
              <a:ext uri="{FF2B5EF4-FFF2-40B4-BE49-F238E27FC236}">
                <a16:creationId xmlns:a16="http://schemas.microsoft.com/office/drawing/2014/main" id="{172C2C89-7088-FFBA-4FA6-270046A8B1D9}"/>
              </a:ext>
            </a:extLst>
          </p:cNvPr>
          <p:cNvSpPr txBox="1"/>
          <p:nvPr/>
        </p:nvSpPr>
        <p:spPr>
          <a:xfrm>
            <a:off x="5692225" y="2124367"/>
            <a:ext cx="6363787" cy="2169825"/>
          </a:xfrm>
          <a:prstGeom prst="rect">
            <a:avLst/>
          </a:prstGeom>
          <a:noFill/>
        </p:spPr>
        <p:txBody>
          <a:bodyPr wrap="square">
            <a:spAutoFit/>
          </a:bodyPr>
          <a:lstStyle/>
          <a:p>
            <a:pPr marL="285750" lvl="1" indent="-285750" fontAlgn="ctr">
              <a:buFont typeface="Wingdings" pitchFamily="2" charset="2"/>
              <a:buChar char="v"/>
            </a:pPr>
            <a:r>
              <a:rPr lang="en-US" sz="1500" dirty="0"/>
              <a:t>Filter options by Trade Category and Subcategory.</a:t>
            </a:r>
          </a:p>
          <a:p>
            <a:pPr marL="285750" lvl="1" indent="-285750" fontAlgn="ctr">
              <a:buFont typeface="Wingdings" pitchFamily="2" charset="2"/>
              <a:buChar char="v"/>
            </a:pPr>
            <a:r>
              <a:rPr lang="en-US" sz="1500" dirty="0"/>
              <a:t>Annual Sales Performance.</a:t>
            </a:r>
          </a:p>
          <a:p>
            <a:pPr marL="285750" lvl="1" indent="-285750" fontAlgn="ctr">
              <a:buFont typeface="Wingdings" pitchFamily="2" charset="2"/>
              <a:buChar char="v"/>
            </a:pPr>
            <a:r>
              <a:rPr lang="en-US" sz="1500" dirty="0"/>
              <a:t>Year-over-Year sales analysis with month-to-date and year-to-date variance comparisons.</a:t>
            </a:r>
          </a:p>
          <a:p>
            <a:pPr marL="285750" lvl="1" indent="-285750" fontAlgn="ctr">
              <a:buFont typeface="Wingdings" pitchFamily="2" charset="2"/>
              <a:buChar char="v"/>
            </a:pPr>
            <a:r>
              <a:rPr lang="en-US" sz="1500" dirty="0"/>
              <a:t>Month-over-Month performance evaluation.</a:t>
            </a:r>
          </a:p>
          <a:p>
            <a:pPr marL="285750" lvl="1" indent="-285750" fontAlgn="ctr">
              <a:buFont typeface="Wingdings" pitchFamily="2" charset="2"/>
              <a:buChar char="v"/>
            </a:pPr>
            <a:r>
              <a:rPr lang="en-US" sz="1500" dirty="0"/>
              <a:t>Weekly sales analysis.</a:t>
            </a:r>
          </a:p>
          <a:p>
            <a:pPr marL="285750" lvl="1" indent="-285750" fontAlgn="ctr">
              <a:buFont typeface="Wingdings" pitchFamily="2" charset="2"/>
              <a:buChar char="v"/>
            </a:pPr>
            <a:r>
              <a:rPr lang="en-US" sz="1500" dirty="0"/>
              <a:t>Growth assessment.</a:t>
            </a:r>
          </a:p>
          <a:p>
            <a:pPr marL="285750" lvl="1" indent="-285750" fontAlgn="ctr">
              <a:buFont typeface="Wingdings" pitchFamily="2" charset="2"/>
              <a:buChar char="v"/>
            </a:pPr>
            <a:r>
              <a:rPr lang="en-US" sz="1500" dirty="0"/>
              <a:t>Trading density metrics.</a:t>
            </a:r>
          </a:p>
          <a:p>
            <a:pPr marL="285750" lvl="1" indent="-285750" fontAlgn="ctr">
              <a:buFont typeface="Wingdings" pitchFamily="2" charset="2"/>
              <a:buChar char="v"/>
            </a:pPr>
            <a:r>
              <a:rPr lang="en-US" sz="1500" dirty="0"/>
              <a:t>Top 5 gainers and losers based on growth and sales.</a:t>
            </a:r>
          </a:p>
        </p:txBody>
      </p:sp>
      <p:sp>
        <p:nvSpPr>
          <p:cNvPr id="4" name="TextBox 3">
            <a:extLst>
              <a:ext uri="{FF2B5EF4-FFF2-40B4-BE49-F238E27FC236}">
                <a16:creationId xmlns:a16="http://schemas.microsoft.com/office/drawing/2014/main" id="{CCEBA2A8-CAC8-B4E1-47AD-1312165C8510}"/>
              </a:ext>
            </a:extLst>
          </p:cNvPr>
          <p:cNvSpPr txBox="1"/>
          <p:nvPr/>
        </p:nvSpPr>
        <p:spPr>
          <a:xfrm>
            <a:off x="883915" y="4450400"/>
            <a:ext cx="7064331" cy="1477328"/>
          </a:xfrm>
          <a:prstGeom prst="rect">
            <a:avLst/>
          </a:prstGeom>
          <a:noFill/>
        </p:spPr>
        <p:txBody>
          <a:bodyPr wrap="square">
            <a:spAutoFit/>
          </a:bodyPr>
          <a:lstStyle/>
          <a:p>
            <a:pPr marL="285750" lvl="1" indent="-285750" fontAlgn="ctr">
              <a:buFont typeface="Wingdings" pitchFamily="2" charset="2"/>
              <a:buChar char="v"/>
            </a:pPr>
            <a:r>
              <a:rPr lang="en-US" sz="1500" dirty="0"/>
              <a:t>Time Series Analysis</a:t>
            </a:r>
          </a:p>
          <a:p>
            <a:pPr marL="285750" lvl="1" indent="-285750" fontAlgn="ctr">
              <a:buFont typeface="Wingdings" pitchFamily="2" charset="2"/>
              <a:buChar char="v"/>
            </a:pPr>
            <a:r>
              <a:rPr lang="en-US" sz="1500" dirty="0"/>
              <a:t>Campaign Performance Evaluation</a:t>
            </a:r>
          </a:p>
          <a:p>
            <a:pPr marL="285750" lvl="1" indent="-285750" fontAlgn="ctr">
              <a:buFont typeface="Wingdings" pitchFamily="2" charset="2"/>
              <a:buChar char="v"/>
            </a:pPr>
            <a:r>
              <a:rPr lang="en-US" sz="1500" dirty="0"/>
              <a:t>Holiday Impact Assessment</a:t>
            </a:r>
          </a:p>
          <a:p>
            <a:pPr marL="285750" lvl="1" indent="-285750" fontAlgn="ctr">
              <a:buFont typeface="Wingdings" pitchFamily="2" charset="2"/>
              <a:buChar char="v"/>
            </a:pPr>
            <a:r>
              <a:rPr lang="en-US" sz="1500" dirty="0"/>
              <a:t>Weekend Sales </a:t>
            </a:r>
            <a:r>
              <a:rPr lang="en-US" sz="1500" dirty="0" err="1"/>
              <a:t>AnalysisSales</a:t>
            </a:r>
            <a:r>
              <a:rPr lang="en-US" sz="1500" dirty="0"/>
              <a:t> </a:t>
            </a:r>
          </a:p>
          <a:p>
            <a:pPr marL="285750" lvl="1" indent="-285750" fontAlgn="ctr">
              <a:buFont typeface="Wingdings" pitchFamily="2" charset="2"/>
              <a:buChar char="v"/>
            </a:pPr>
            <a:r>
              <a:rPr lang="en-US" sz="1500" dirty="0"/>
              <a:t>Moving Annual Total (MAT)</a:t>
            </a:r>
          </a:p>
          <a:p>
            <a:pPr marL="285750" lvl="1" indent="-285750" fontAlgn="ctr">
              <a:buFont typeface="Wingdings" pitchFamily="2" charset="2"/>
              <a:buChar char="v"/>
            </a:pPr>
            <a:r>
              <a:rPr lang="en-US" sz="1500" dirty="0"/>
              <a:t>Trade Revenue Contribution Analysis</a:t>
            </a:r>
          </a:p>
        </p:txBody>
      </p:sp>
      <p:sp>
        <p:nvSpPr>
          <p:cNvPr id="9" name="TextBox 8">
            <a:extLst>
              <a:ext uri="{FF2B5EF4-FFF2-40B4-BE49-F238E27FC236}">
                <a16:creationId xmlns:a16="http://schemas.microsoft.com/office/drawing/2014/main" id="{3B0C7868-AFEA-236A-053F-92BB415FDA23}"/>
              </a:ext>
            </a:extLst>
          </p:cNvPr>
          <p:cNvSpPr txBox="1"/>
          <p:nvPr/>
        </p:nvSpPr>
        <p:spPr>
          <a:xfrm>
            <a:off x="5692225" y="4439948"/>
            <a:ext cx="6782157" cy="1477328"/>
          </a:xfrm>
          <a:prstGeom prst="rect">
            <a:avLst/>
          </a:prstGeom>
          <a:noFill/>
        </p:spPr>
        <p:txBody>
          <a:bodyPr wrap="square">
            <a:spAutoFit/>
          </a:bodyPr>
          <a:lstStyle/>
          <a:p>
            <a:pPr marL="285750" lvl="1" indent="-285750" fontAlgn="ctr">
              <a:buFont typeface="Wingdings" pitchFamily="2" charset="2"/>
              <a:buChar char="v"/>
            </a:pPr>
            <a:r>
              <a:rPr lang="en-US" sz="1500" dirty="0"/>
              <a:t>Summary of key findings and trends.</a:t>
            </a:r>
          </a:p>
          <a:p>
            <a:pPr marL="285750" lvl="1" indent="-285750" fontAlgn="ctr">
              <a:buFont typeface="Wingdings" pitchFamily="2" charset="2"/>
              <a:buChar char="v"/>
            </a:pPr>
            <a:r>
              <a:rPr lang="en-US" sz="1500" dirty="0"/>
              <a:t>Overview of data patterns and anomalies.</a:t>
            </a:r>
          </a:p>
          <a:p>
            <a:pPr marL="285750" lvl="1" indent="-285750" fontAlgn="ctr">
              <a:buFont typeface="Wingdings" pitchFamily="2" charset="2"/>
              <a:buChar char="v"/>
            </a:pPr>
            <a:r>
              <a:rPr lang="en-US" sz="1500" dirty="0"/>
              <a:t>Highlights of performance metrics.</a:t>
            </a:r>
          </a:p>
          <a:p>
            <a:pPr marL="285750" lvl="1" indent="-285750" fontAlgn="ctr">
              <a:buFont typeface="Wingdings" pitchFamily="2" charset="2"/>
              <a:buChar char="v"/>
            </a:pPr>
            <a:r>
              <a:rPr lang="en-US" sz="1500" dirty="0"/>
              <a:t>Actionable recommendations based on analysis.</a:t>
            </a:r>
          </a:p>
          <a:p>
            <a:pPr marL="285750" lvl="1" indent="-285750" fontAlgn="ctr">
              <a:buFont typeface="Wingdings" pitchFamily="2" charset="2"/>
              <a:buChar char="v"/>
            </a:pPr>
            <a:r>
              <a:rPr lang="en-US" sz="1500" dirty="0"/>
              <a:t>Implications for future strategies.</a:t>
            </a:r>
          </a:p>
          <a:p>
            <a:pPr marL="285750" lvl="1" indent="-285750" fontAlgn="ctr">
              <a:buFont typeface="Wingdings" pitchFamily="2" charset="2"/>
              <a:buChar char="v"/>
            </a:pPr>
            <a:r>
              <a:rPr lang="en-US" sz="1500" dirty="0"/>
              <a:t>Sales summaries Daily, monthly , item wise , promotion etc.</a:t>
            </a:r>
          </a:p>
        </p:txBody>
      </p:sp>
      <p:sp>
        <p:nvSpPr>
          <p:cNvPr id="13" name="Rectangle 12" descr="Bullseye">
            <a:extLst>
              <a:ext uri="{FF2B5EF4-FFF2-40B4-BE49-F238E27FC236}">
                <a16:creationId xmlns:a16="http://schemas.microsoft.com/office/drawing/2014/main" id="{E17F9716-DED1-62F6-1A5B-7EF91CD6C855}"/>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101193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24773-F0A9-66AD-F430-9676B4E1F57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1B82C6F-7AC9-E602-F0AA-171F6EFCC0F8}"/>
              </a:ext>
            </a:extLst>
          </p:cNvPr>
          <p:cNvSpPr>
            <a:spLocks noGrp="1"/>
          </p:cNvSpPr>
          <p:nvPr>
            <p:ph type="title"/>
          </p:nvPr>
        </p:nvSpPr>
        <p:spPr>
          <a:xfrm>
            <a:off x="1097281" y="877332"/>
            <a:ext cx="4998720" cy="738554"/>
          </a:xfrm>
        </p:spPr>
        <p:txBody>
          <a:bodyPr>
            <a:normAutofit/>
          </a:bodyPr>
          <a:lstStyle/>
          <a:p>
            <a:pPr eaLnBrk="1" fontAlgn="base" hangingPunct="1">
              <a:lnSpc>
                <a:spcPct val="90000"/>
              </a:lnSpc>
              <a:spcBef>
                <a:spcPct val="0"/>
              </a:spcBef>
              <a:spcAft>
                <a:spcPts val="600"/>
              </a:spcAft>
            </a:pPr>
            <a:r>
              <a:rPr lang="en-US" sz="3600" dirty="0"/>
              <a:t>Application Architecture</a:t>
            </a:r>
            <a:endParaRPr lang="en-GB" altLang="en-US" sz="3600" dirty="0"/>
          </a:p>
        </p:txBody>
      </p:sp>
      <p:sp>
        <p:nvSpPr>
          <p:cNvPr id="13" name="Rectangle 12" descr="Bullseye">
            <a:extLst>
              <a:ext uri="{FF2B5EF4-FFF2-40B4-BE49-F238E27FC236}">
                <a16:creationId xmlns:a16="http://schemas.microsoft.com/office/drawing/2014/main" id="{C8C03B45-B0E9-37EA-E8F3-0799496DDFAC}"/>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2" name="Picture 1"/>
          <p:cNvPicPr>
            <a:picLocks noChangeAspect="1"/>
          </p:cNvPicPr>
          <p:nvPr/>
        </p:nvPicPr>
        <p:blipFill>
          <a:blip r:embed="rId4"/>
          <a:stretch>
            <a:fillRect/>
          </a:stretch>
        </p:blipFill>
        <p:spPr>
          <a:xfrm>
            <a:off x="1097282" y="1701209"/>
            <a:ext cx="10147212" cy="4544568"/>
          </a:xfrm>
          <a:prstGeom prst="rect">
            <a:avLst/>
          </a:prstGeom>
        </p:spPr>
      </p:pic>
    </p:spTree>
    <p:extLst>
      <p:ext uri="{BB962C8B-B14F-4D97-AF65-F5344CB8AC3E}">
        <p14:creationId xmlns:p14="http://schemas.microsoft.com/office/powerpoint/2010/main" val="8402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47449-7223-0B0D-B2E8-092A9558502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F368D21-BF3F-F3C7-D646-E24C49D60739}"/>
              </a:ext>
            </a:extLst>
          </p:cNvPr>
          <p:cNvSpPr>
            <a:spLocks noGrp="1"/>
          </p:cNvSpPr>
          <p:nvPr>
            <p:ph type="title"/>
          </p:nvPr>
        </p:nvSpPr>
        <p:spPr>
          <a:xfrm>
            <a:off x="1097281" y="877332"/>
            <a:ext cx="4998720" cy="738554"/>
          </a:xfrm>
        </p:spPr>
        <p:txBody>
          <a:bodyPr>
            <a:normAutofit/>
          </a:bodyPr>
          <a:lstStyle/>
          <a:p>
            <a:pPr eaLnBrk="1" fontAlgn="base" hangingPunct="1">
              <a:lnSpc>
                <a:spcPct val="90000"/>
              </a:lnSpc>
              <a:spcBef>
                <a:spcPct val="0"/>
              </a:spcBef>
              <a:spcAft>
                <a:spcPts val="600"/>
              </a:spcAft>
            </a:pPr>
            <a:r>
              <a:rPr lang="en-US" sz="3600" dirty="0"/>
              <a:t>Sample Data Set</a:t>
            </a:r>
            <a:endParaRPr lang="en-GB" altLang="en-US" sz="3600" dirty="0"/>
          </a:p>
        </p:txBody>
      </p:sp>
      <p:sp>
        <p:nvSpPr>
          <p:cNvPr id="13" name="Rectangle 12" descr="Bullseye">
            <a:extLst>
              <a:ext uri="{FF2B5EF4-FFF2-40B4-BE49-F238E27FC236}">
                <a16:creationId xmlns:a16="http://schemas.microsoft.com/office/drawing/2014/main" id="{ADAAA8DF-09B4-8A21-623C-B64A7818E249}"/>
              </a:ext>
            </a:extLst>
          </p:cNvPr>
          <p:cNvSpPr/>
          <p:nvPr/>
        </p:nvSpPr>
        <p:spPr>
          <a:xfrm>
            <a:off x="160383" y="998806"/>
            <a:ext cx="617080" cy="617080"/>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5" name="Picture 4">
            <a:extLst>
              <a:ext uri="{FF2B5EF4-FFF2-40B4-BE49-F238E27FC236}">
                <a16:creationId xmlns:a16="http://schemas.microsoft.com/office/drawing/2014/main" id="{6C3C690B-1DC5-9010-9DBF-F490F409FEDB}"/>
              </a:ext>
            </a:extLst>
          </p:cNvPr>
          <p:cNvPicPr>
            <a:picLocks noChangeAspect="1"/>
          </p:cNvPicPr>
          <p:nvPr/>
        </p:nvPicPr>
        <p:blipFill>
          <a:blip r:embed="rId4"/>
          <a:stretch>
            <a:fillRect/>
          </a:stretch>
        </p:blipFill>
        <p:spPr>
          <a:xfrm>
            <a:off x="1097281" y="1705238"/>
            <a:ext cx="10255347" cy="4806761"/>
          </a:xfrm>
          <a:prstGeom prst="rect">
            <a:avLst/>
          </a:prstGeom>
        </p:spPr>
      </p:pic>
    </p:spTree>
    <p:extLst>
      <p:ext uri="{BB962C8B-B14F-4D97-AF65-F5344CB8AC3E}">
        <p14:creationId xmlns:p14="http://schemas.microsoft.com/office/powerpoint/2010/main" val="228513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RetrospectVTI</Template>
  <TotalTime>953</TotalTime>
  <Words>1367</Words>
  <Application>Microsoft Macintosh PowerPoint</Application>
  <PresentationFormat>Widescreen</PresentationFormat>
  <Paragraphs>159</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RetrospectVTI</vt:lpstr>
      <vt:lpstr>POS Revenue  Assurance </vt:lpstr>
      <vt:lpstr>Agenda</vt:lpstr>
      <vt:lpstr>RA Summary</vt:lpstr>
      <vt:lpstr>Cont. RA Summary</vt:lpstr>
      <vt:lpstr>Key Features</vt:lpstr>
      <vt:lpstr>Overall Description</vt:lpstr>
      <vt:lpstr>Overview of data patterns and trends</vt:lpstr>
      <vt:lpstr>Application Architecture</vt:lpstr>
      <vt:lpstr>Sample Data Set</vt:lpstr>
      <vt:lpstr>AI Analytic System approach </vt:lpstr>
      <vt:lpstr>PowerPoint Presentation</vt:lpstr>
      <vt:lpstr>PowerPoint Presentation</vt:lpstr>
      <vt:lpstr>POS DSR Field</vt:lpstr>
      <vt:lpstr>Key Project Updates</vt:lpstr>
      <vt:lpstr>New 2025 Initiatives</vt:lpstr>
      <vt:lpstr>Aspirations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Revenue  Assurance </dc:title>
  <dc:creator>Vjaindra Sonawwane</dc:creator>
  <cp:lastModifiedBy>Vjaindra Sonawwane</cp:lastModifiedBy>
  <cp:revision>9</cp:revision>
  <dcterms:created xsi:type="dcterms:W3CDTF">2024-10-12T01:16:58Z</dcterms:created>
  <dcterms:modified xsi:type="dcterms:W3CDTF">2024-10-13T08:10:10Z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