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790"/>
  </p:normalViewPr>
  <p:slideViewPr>
    <p:cSldViewPr snapToGrid="0" snapToObjects="1">
      <p:cViewPr varScale="1">
        <p:scale>
          <a:sx n="129" d="100"/>
          <a:sy n="129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aee4e4ab_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aee4e4ab_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aee4e4ab_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aee4e4ab_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aee4e4ab_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aee4e4ab_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aee4e4ab_0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aee4e4ab_0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aee4e4ab_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aee4e4ab_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aee4e4ab_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aee4e4ab_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aee4e4ab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aee4e4ab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aee4e4ab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aee4e4ab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aee4e4ab_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aee4e4ab_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aee4e4ab_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aee4e4ab_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aee4e4ab_0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aee4e4ab_0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aee4e4ab_0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aee4e4ab_0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aee4e4ab_0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aee4e4ab_0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aee4e4ab_0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aee4e4ab_0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aee4e4ab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aee4e4ab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aee4e4ab_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aee4e4ab_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aee4e4ab_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aee4e4ab_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aee4e4ab_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aee4e4ab_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sistor" TargetMode="External"/><Relationship Id="rId4" Type="http://schemas.openxmlformats.org/officeDocument/2006/relationships/hyperlink" Target="http://en.wikipedia.org/wiki/Electrical_resistance" TargetMode="External"/><Relationship Id="rId5" Type="http://schemas.openxmlformats.org/officeDocument/2006/relationships/hyperlink" Target="http://en.wikipedia.org/wiki/Temperature" TargetMode="External"/><Relationship Id="rId6" Type="http://schemas.openxmlformats.org/officeDocument/2006/relationships/image" Target="../media/image13.jpg"/><Relationship Id="rId7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ectrode" TargetMode="External"/><Relationship Id="rId4" Type="http://schemas.openxmlformats.org/officeDocument/2006/relationships/hyperlink" Target="http://en.wikipedia.org/wiki/Electric_charge" TargetMode="External"/><Relationship Id="rId5" Type="http://schemas.openxmlformats.org/officeDocument/2006/relationships/hyperlink" Target="http://en.wikipedia.org/wiki/Conventional_current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ergy" TargetMode="External"/><Relationship Id="rId4" Type="http://schemas.openxmlformats.org/officeDocument/2006/relationships/image" Target="../media/image15.jp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miconductor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ectric" TargetMode="External"/><Relationship Id="rId4" Type="http://schemas.openxmlformats.org/officeDocument/2006/relationships/hyperlink" Target="http://en.wikipedia.org/wiki/Switch" TargetMode="External"/><Relationship Id="rId5" Type="http://schemas.openxmlformats.org/officeDocument/2006/relationships/hyperlink" Target="http://en.wikipedia.org/wiki/Electromagnet" TargetMode="External"/><Relationship Id="rId6" Type="http://schemas.openxmlformats.org/officeDocument/2006/relationships/image" Target="../media/image21.jpg"/><Relationship Id="rId7" Type="http://schemas.openxmlformats.org/officeDocument/2006/relationships/hyperlink" Target="http://www.youtube.com/watch?v=Lhv2SZmlk_Q" TargetMode="External"/><Relationship Id="rId8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miconductor_device" TargetMode="External"/><Relationship Id="rId4" Type="http://schemas.openxmlformats.org/officeDocument/2006/relationships/hyperlink" Target="http://en.wikipedia.org/wiki/Electronic_amplifier" TargetMode="External"/><Relationship Id="rId5" Type="http://schemas.openxmlformats.org/officeDocument/2006/relationships/hyperlink" Target="http://en.wikipedia.org/wiki/Switch" TargetMode="External"/><Relationship Id="rId6" Type="http://schemas.openxmlformats.org/officeDocument/2006/relationships/hyperlink" Target="http://en.wikipedia.org/wiki/Electronics" TargetMode="External"/><Relationship Id="rId7" Type="http://schemas.openxmlformats.org/officeDocument/2006/relationships/hyperlink" Target="http://en.wikipedia.org/wiki/Electrical_power" TargetMode="External"/><Relationship Id="rId8" Type="http://schemas.openxmlformats.org/officeDocument/2006/relationships/image" Target="../media/image23.jpg"/><Relationship Id="rId9" Type="http://schemas.openxmlformats.org/officeDocument/2006/relationships/image" Target="../media/image2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lectric_charge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hm" TargetMode="External"/><Relationship Id="rId4" Type="http://schemas.openxmlformats.org/officeDocument/2006/relationships/hyperlink" Target="http://en.wikipedia.org/wiki/Amper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 &amp; Components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Resistor - Identify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2" descr="resistor-color-code-table-131947575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198" y="949275"/>
            <a:ext cx="3481400" cy="39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0"/>
              <a:t>Potentiometer - Pot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Variable Resistor</a:t>
            </a:r>
            <a:endParaRPr/>
          </a:p>
        </p:txBody>
      </p:sp>
      <p:pic>
        <p:nvPicPr>
          <p:cNvPr id="155" name="Google Shape;155;p23" descr="kit-variable-resist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050" y="2398700"/>
            <a:ext cx="2578951" cy="22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 descr="Alps-S3023H903-variable-resistor-dual-50K-ohm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25" y="2536850"/>
            <a:ext cx="2578950" cy="193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 descr="iNjDq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0700" y="512278"/>
            <a:ext cx="1637802" cy="41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Variable Resistors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457200" y="2850825"/>
            <a:ext cx="20814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 thermistor is a type of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resistor</a:t>
            </a:r>
            <a:r>
              <a:rPr lang="en" sz="1800"/>
              <a:t> whose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resistance</a:t>
            </a:r>
            <a:r>
              <a:rPr lang="en" sz="1800"/>
              <a:t> varies significantly with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temperature</a:t>
            </a:r>
            <a:endParaRPr sz="1800"/>
          </a:p>
        </p:txBody>
      </p:sp>
      <p:pic>
        <p:nvPicPr>
          <p:cNvPr id="164" name="Google Shape;164;p24" descr="NTC_bead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985" y="1183725"/>
            <a:ext cx="1629826" cy="14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000349" y="2838912"/>
            <a:ext cx="20814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 light-controlled variable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resistor</a:t>
            </a:r>
            <a:endParaRPr sz="1800"/>
          </a:p>
        </p:txBody>
      </p:sp>
      <p:pic>
        <p:nvPicPr>
          <p:cNvPr id="166" name="Google Shape;166;p24" descr="Lg_Photocell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8550" y="1108225"/>
            <a:ext cx="19050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Anode vs Cathode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anode is an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electrode</a:t>
            </a:r>
            <a:r>
              <a:rPr lang="en" sz="1400"/>
              <a:t> through which positive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electric charge</a:t>
            </a:r>
            <a:r>
              <a:rPr lang="en" sz="1400"/>
              <a:t> flows into a polarized electrical device. </a:t>
            </a:r>
            <a:endParaRPr sz="14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Anode Current Into Device</a:t>
            </a:r>
            <a:endParaRPr sz="14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Anode is usually the positive pole (+)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cathode is the </a:t>
            </a:r>
            <a:r>
              <a:rPr lang="en" sz="1400" u="sng">
                <a:solidFill>
                  <a:schemeClr val="accent5"/>
                </a:solidFill>
                <a:hlinkClick r:id="rId3"/>
              </a:rPr>
              <a:t>electrode</a:t>
            </a:r>
            <a:r>
              <a:rPr lang="en" sz="1400"/>
              <a:t> from which a </a:t>
            </a:r>
            <a:r>
              <a:rPr lang="en" sz="1400" u="sng">
                <a:solidFill>
                  <a:schemeClr val="accent5"/>
                </a:solidFill>
                <a:hlinkClick r:id="rId5"/>
              </a:rPr>
              <a:t>conventional current</a:t>
            </a:r>
            <a:r>
              <a:rPr lang="en" sz="1400"/>
              <a:t> leaves a polarized electrical device. </a:t>
            </a:r>
            <a:endParaRPr sz="14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cathode current departs</a:t>
            </a:r>
            <a:endParaRPr sz="14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Cathode is usually the negative pole (-)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Capacitor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01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to store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energy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Measured in farads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Common types are: Ceramic or Electrolytic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Electrolytic have polarity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(+ Long leg and - is the short leg)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Ceramic no polarity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80" name="Google Shape;180;p26" descr="Photo-SMDcapacitors.jpg"/>
          <p:cNvPicPr preferRelativeResize="0"/>
          <p:nvPr/>
        </p:nvPicPr>
        <p:blipFill rotWithShape="1">
          <a:blip r:embed="rId4">
            <a:alphaModFix/>
          </a:blip>
          <a:srcRect b="46164"/>
          <a:stretch/>
        </p:blipFill>
        <p:spPr>
          <a:xfrm>
            <a:off x="4937850" y="1507725"/>
            <a:ext cx="3748950" cy="15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 descr="489px-Types_of_capacitor.sv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7848" y="3326406"/>
            <a:ext cx="3748950" cy="1732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Diode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636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The most common function of a diode is to allow an electric current to pass in one direction (called the diode's forward direction), while blocking current in the opposite direction (the reverse direction).</a:t>
            </a:r>
            <a:endParaRPr sz="1800"/>
          </a:p>
        </p:txBody>
      </p:sp>
      <p:pic>
        <p:nvPicPr>
          <p:cNvPr id="188" name="Google Shape;188;p27" descr="Dioden2.jpg"/>
          <p:cNvPicPr preferRelativeResize="0"/>
          <p:nvPr/>
        </p:nvPicPr>
        <p:blipFill rotWithShape="1">
          <a:blip r:embed="rId3">
            <a:alphaModFix/>
          </a:blip>
          <a:srcRect t="16303"/>
          <a:stretch/>
        </p:blipFill>
        <p:spPr>
          <a:xfrm>
            <a:off x="6959900" y="484875"/>
            <a:ext cx="2184100" cy="430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 descr="140px-Diode_symbol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163" y="3491675"/>
            <a:ext cx="3028750" cy="1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- Light Emitting Diode</a:t>
            </a: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two-lead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semiconductor</a:t>
            </a:r>
            <a:r>
              <a:rPr lang="en" sz="1800"/>
              <a:t> light source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 polarity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Long leg Anode (Positive +)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Short leg Cathode (Negative -)</a:t>
            </a:r>
            <a:endParaRPr sz="1800"/>
          </a:p>
        </p:txBody>
      </p:sp>
      <p:pic>
        <p:nvPicPr>
          <p:cNvPr id="196" name="Google Shape;196;p28" descr="118px-LED_symbol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1100" y="1193176"/>
            <a:ext cx="2107050" cy="6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 descr="Led.ht14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788" y="2143313"/>
            <a:ext cx="30099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726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electrically</a:t>
            </a:r>
            <a:r>
              <a:rPr lang="en" sz="1400"/>
              <a:t> operated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switch</a:t>
            </a:r>
            <a:r>
              <a:rPr lang="en" sz="1400"/>
              <a:t>. 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relays use an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electromagnet</a:t>
            </a:r>
            <a:r>
              <a:rPr lang="en" sz="1400"/>
              <a:t> to mechanically operate a switch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Relays are used where it is necessary to control a circuit by a low-power signal (with complete electrical isolation between control and controlled circuits), or where several circuits must be controlled by one signal. </a:t>
            </a:r>
            <a:endParaRPr sz="1400"/>
          </a:p>
        </p:txBody>
      </p:sp>
      <p:pic>
        <p:nvPicPr>
          <p:cNvPr id="204" name="Google Shape;204;p29" descr="Reedrelay.jpg"/>
          <p:cNvPicPr preferRelativeResize="0"/>
          <p:nvPr/>
        </p:nvPicPr>
        <p:blipFill rotWithShape="1">
          <a:blip r:embed="rId6">
            <a:alphaModFix/>
          </a:blip>
          <a:srcRect b="17552"/>
          <a:stretch/>
        </p:blipFill>
        <p:spPr>
          <a:xfrm>
            <a:off x="5361775" y="3064625"/>
            <a:ext cx="3782225" cy="20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 descr="Yes!!!" title="The beautiful sound of relay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1775" y="227949"/>
            <a:ext cx="3782225" cy="283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Transistor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246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semiconductor device</a:t>
            </a:r>
            <a:r>
              <a:rPr lang="en" sz="1600"/>
              <a:t> used to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amplify</a:t>
            </a:r>
            <a:r>
              <a:rPr lang="en" sz="1600"/>
              <a:t> and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switch</a:t>
            </a:r>
            <a:r>
              <a:rPr lang="en" sz="1600"/>
              <a:t>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electronic</a:t>
            </a:r>
            <a:r>
              <a:rPr lang="en" sz="1600"/>
              <a:t> signals and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electrical power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 main types NPN and PNP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NPN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Add a positive charge to make a connection between 2 negative signals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PNP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Add a negative charge to make a connection between 2 positive signals</a:t>
            </a:r>
            <a:endParaRPr sz="1600"/>
          </a:p>
        </p:txBody>
      </p:sp>
      <p:pic>
        <p:nvPicPr>
          <p:cNvPr id="212" name="Google Shape;212;p30" descr="Transistorer_(croped)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0725" y="278249"/>
            <a:ext cx="1984625" cy="26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 descr="ae430c.gif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69325" y="3029238"/>
            <a:ext cx="28384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 descr="up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100" y="131625"/>
            <a:ext cx="7262600" cy="49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286525" y="1497975"/>
            <a:ext cx="44370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838200" algn="l" rtl="0">
              <a:spcBef>
                <a:spcPts val="0"/>
              </a:spcBef>
              <a:spcAft>
                <a:spcPts val="0"/>
              </a:spcAft>
              <a:buSzPts val="9600"/>
              <a:buChar char="+"/>
            </a:pPr>
            <a:r>
              <a:rPr lang="en" sz="9600"/>
              <a:t>    - 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73639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Electricity will always </a:t>
            </a:r>
            <a:endParaRPr sz="4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/>
              <a:t>follow the path</a:t>
            </a:r>
            <a:endParaRPr sz="4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/>
              <a:t> of least resistance</a:t>
            </a:r>
            <a:endParaRPr sz="40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100" y="2438660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/>
              <a:t>Watts = Volts * Amps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Analogy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 the relationship between Volts and Amps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Volts - Water pressure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Amps - How much water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 vs DC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4584929" y="2078868"/>
            <a:ext cx="4272000" cy="2415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11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Alternating Current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flow of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electric charge</a:t>
            </a:r>
            <a:r>
              <a:rPr lang="en" sz="1800"/>
              <a:t> periodically reverses direction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Direct Current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The flow of electric charge is only in one direction. </a:t>
            </a:r>
            <a:endParaRPr sz="1800"/>
          </a:p>
        </p:txBody>
      </p:sp>
      <p:pic>
        <p:nvPicPr>
          <p:cNvPr id="117" name="Google Shape;117;p18" descr="738px-Types_of_current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279" y="2319968"/>
            <a:ext cx="3742575" cy="20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544866" y="119796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Resistor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457200" y="2002373"/>
            <a:ext cx="3228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Resistors act to reduce current flow, and, at the same time, act to lower voltage levels within circuits.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Measured in Ohms</a:t>
            </a:r>
            <a:endParaRPr sz="1800"/>
          </a:p>
        </p:txBody>
      </p:sp>
      <p:pic>
        <p:nvPicPr>
          <p:cNvPr id="124" name="Google Shape;124;p19" descr="Resistors_color_cod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271" y="411546"/>
            <a:ext cx="4834525" cy="27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 descr="res1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963" y="3300100"/>
            <a:ext cx="38671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Resistor - Ohm’s Law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Ohm's law states that the voltage (V) across a resistor is proportional to the current (I), where the constant of proportionality is the resistance (R). 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For example, if a 300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ohm</a:t>
            </a:r>
            <a:r>
              <a:rPr lang="en" sz="1800"/>
              <a:t> resistor is attached across the terminals of a 12 volt battery, then a current of 12 / 300 = 0.04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amperes</a:t>
            </a:r>
            <a:r>
              <a:rPr lang="en" sz="1800"/>
              <a:t> flows through that resistor.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Resistor - Identify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1" descr="LcKnkjkc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550" y="798950"/>
            <a:ext cx="41910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 descr="Danotherm_HS50_power_resisto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744" y="2924781"/>
            <a:ext cx="4456104" cy="188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 descr="Sil_resisto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00" y="3939650"/>
            <a:ext cx="20574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 descr="Zero_ohm_resistors_cropped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500" y="1266733"/>
            <a:ext cx="2697350" cy="22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437</Words>
  <Application>Microsoft Macintosh PowerPoint</Application>
  <PresentationFormat>On-screen Show (16:9)</PresentationFormat>
  <Paragraphs>64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Lato</vt:lpstr>
      <vt:lpstr>Raleway</vt:lpstr>
      <vt:lpstr>Arial</vt:lpstr>
      <vt:lpstr>Streamline</vt:lpstr>
      <vt:lpstr>Electricity &amp; Components</vt:lpstr>
      <vt:lpstr>PowerPoint Presentation</vt:lpstr>
      <vt:lpstr>PowerPoint Presentation</vt:lpstr>
      <vt:lpstr>PowerPoint Presentation</vt:lpstr>
      <vt:lpstr>Water Analogy</vt:lpstr>
      <vt:lpstr>AC vs DC</vt:lpstr>
      <vt:lpstr>Resistor</vt:lpstr>
      <vt:lpstr>Resistor - Ohm’s Law</vt:lpstr>
      <vt:lpstr>Resistor - Identify</vt:lpstr>
      <vt:lpstr>Resistor - Identify</vt:lpstr>
      <vt:lpstr>Potentiometer - Pot</vt:lpstr>
      <vt:lpstr>Other Variable Resistors</vt:lpstr>
      <vt:lpstr>Anode vs Cathode</vt:lpstr>
      <vt:lpstr>Capacitor</vt:lpstr>
      <vt:lpstr>Diode</vt:lpstr>
      <vt:lpstr>LED - Light Emitting Diode</vt:lpstr>
      <vt:lpstr>Relay</vt:lpstr>
      <vt:lpstr>Transistor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&amp; Components</dc:title>
  <cp:lastModifiedBy>Levine, Ashley Cosette</cp:lastModifiedBy>
  <cp:revision>1</cp:revision>
  <dcterms:modified xsi:type="dcterms:W3CDTF">2019-01-24T19:54:31Z</dcterms:modified>
</cp:coreProperties>
</file>