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8"/>
    <p:restoredTop sz="79787"/>
  </p:normalViewPr>
  <p:slideViewPr>
    <p:cSldViewPr snapToGrid="0" snapToObjects="1">
      <p:cViewPr varScale="1">
        <p:scale>
          <a:sx n="119" d="100"/>
          <a:sy n="119" d="100"/>
        </p:scale>
        <p:origin x="1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aa8d1a70_0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aa8d1a70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aa3f82ed_0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aa3f82ed_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aa3f82ed_0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aa3f82ed_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aa8d1a70_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aa8d1a70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aa8d1a70_0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aa8d1a70_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aa8d1a70_0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aa8d1a70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aa8d1a70_0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aa8d1a70_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aa8d1a70_0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aa8d1a70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Maker movement</a:t>
            </a:r>
            <a:r>
              <a:rPr lang="en-US" baseline="0" dirty="0" smtClean="0"/>
              <a:t>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aa6cc79f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aa6cc79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Open hardware leads to the development of other devices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aa6cc79f_0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aa6cc79f_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aa3f82ed_0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aa3f82ed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aa8d1a70_0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aa8d1a70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aa8d1a70_01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aa8d1a70_0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aa8d1a70_08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aa8d1a70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aa8d1a70_0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aa8d1a70_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aa8d1a70_0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aa8d1a70_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aa8d1a70_0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aa8d1a70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aa8d1a70_0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aa8d1a70_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aa8d1a70_0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aa8d1a70_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aa8d1a70_0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aa8d1a70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aa8d1a70_0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aa8d1a70_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aa3f82ed_0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aa3f82ed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aa8d1a70_0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aa8d1a70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aa8d1a70_01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aa8d1a70_0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aa8d1a70_0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aa8d1a70_0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aa8d1a70_01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aa8d1a70_0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aa8d1a70_01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aa8d1a70_0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e1d9a2c3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e1d9a2c3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aa3f82ed_0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aa3f82ed_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Skittle color sorter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aa3f82ed_0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aa3f82ed_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aa3f82ed_0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aa3f82ed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aa8d1a70_01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aa8d1a70_0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aa8d1a70_01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aa8d1a70_0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aa8d1a70_01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aa8d1a70_0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Gqaqaf0YfYM" TargetMode="External"/><Relationship Id="rId4"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Integrated_circuit" TargetMode="External"/><Relationship Id="rId4" Type="http://schemas.openxmlformats.org/officeDocument/2006/relationships/hyperlink" Target="http://en.wikipedia.org/wiki/Input/output" TargetMode="External"/><Relationship Id="rId5" Type="http://schemas.openxmlformats.org/officeDocument/2006/relationships/hyperlink" Target="http://en.wikipedia.org/wiki/Embedded_system"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opensource.org/licenses" TargetMode="External"/><Relationship Id="rId4" Type="http://schemas.openxmlformats.org/officeDocument/2006/relationships/hyperlink" Target="http://opensource.org/definition"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hysical_system" TargetMode="External"/><Relationship Id="rId4" Type="http://schemas.openxmlformats.org/officeDocument/2006/relationships/hyperlink" Target="http://en.wikipedia.org/wiki/Software" TargetMode="External"/><Relationship Id="rId5" Type="http://schemas.openxmlformats.org/officeDocument/2006/relationships/hyperlink" Target="http://en.wikipedia.org/wiki/Analog_signal" TargetMode="External"/><Relationship Id="rId6"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3dprinting.com/wp-content/uploads/2012/06/Infographic-Sculpteo.jp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gLxve3ZOmvc" TargetMode="External"/><Relationship Id="rId4" Type="http://schemas.openxmlformats.org/officeDocument/2006/relationships/image" Target="../media/image15.jp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iceiNb_1E0I" TargetMode="External"/><Relationship Id="rId4" Type="http://schemas.openxmlformats.org/officeDocument/2006/relationships/image" Target="../media/image17.jp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hyperlink" Target="http://www.youtube.com/watch?v=WHO6G67GJbM" TargetMode="External"/><Relationship Id="rId4" Type="http://schemas.openxmlformats.org/officeDocument/2006/relationships/image" Target="../media/image19.jp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H7HTQai7Wwg" TargetMode="External"/><Relationship Id="rId4" Type="http://schemas.openxmlformats.org/officeDocument/2006/relationships/image" Target="../media/image2.jp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huxarKnxWU4" TargetMode="External"/><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AL-L_8PDrEs" TargetMode="External"/><Relationship Id="rId4" Type="http://schemas.openxmlformats.org/officeDocument/2006/relationships/image" Target="../media/image4.jp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ROEZs0HpFQc" TargetMode="External"/><Relationship Id="rId4"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ZtNEPkwCfxA" TargetMode="External"/><Relationship Id="rId4" Type="http://schemas.openxmlformats.org/officeDocument/2006/relationships/image" Target="../media/image6.jp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to Physical Computing</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2" descr="http://www.indiegogo.com/projects/257148&#10;&#10;This is test footage of the 'Bat' Sonar Glove in action. The person testing it is my friend Mac who has had to navigate using a cane or dog for many years. This is his first time using it after about 10 minutes of training. &#10;&#10;We are funded by contributions from the public! PLEASE DONATE OR SHARE THIS VIDEO." title="Test of the 'Bat' Sonar Glove with my blind friend Mac!">
            <a:hlinkClick r:id="rId3"/>
          </p:cNvPr>
          <p:cNvPicPr preferRelativeResize="0"/>
          <p:nvPr/>
        </p:nvPicPr>
        <p:blipFill>
          <a:blip r:embed="rId4">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Micro Controller</a:t>
            </a:r>
            <a:endParaRPr/>
          </a:p>
        </p:txBody>
      </p:sp>
      <p:sp>
        <p:nvSpPr>
          <p:cNvPr id="155" name="Google Shape;155;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Small computer on a single </a:t>
            </a:r>
            <a:r>
              <a:rPr lang="en" sz="1800" u="sng">
                <a:solidFill>
                  <a:schemeClr val="hlink"/>
                </a:solidFill>
                <a:hlinkClick r:id="rId3"/>
              </a:rPr>
              <a:t>integrated circuit</a:t>
            </a:r>
            <a:r>
              <a:rPr lang="en" sz="1800"/>
              <a:t> containing a processor core, memory, and programmable </a:t>
            </a:r>
            <a:r>
              <a:rPr lang="en" sz="1800" u="sng">
                <a:solidFill>
                  <a:schemeClr val="hlink"/>
                </a:solidFill>
                <a:hlinkClick r:id="rId4"/>
              </a:rPr>
              <a:t>input/output</a:t>
            </a:r>
            <a:r>
              <a:rPr lang="en" sz="1800"/>
              <a:t> peripherals.</a:t>
            </a:r>
            <a:endParaRPr sz="1800"/>
          </a:p>
          <a:p>
            <a:pPr marL="0" lvl="0" indent="0" algn="l" rtl="0">
              <a:spcBef>
                <a:spcPts val="1600"/>
              </a:spcBef>
              <a:spcAft>
                <a:spcPts val="0"/>
              </a:spcAft>
              <a:buNone/>
            </a:pPr>
            <a:endParaRPr sz="1800"/>
          </a:p>
          <a:p>
            <a:pPr marL="457200" lvl="0" indent="-342900" algn="l" rtl="0">
              <a:spcBef>
                <a:spcPts val="1600"/>
              </a:spcBef>
              <a:spcAft>
                <a:spcPts val="0"/>
              </a:spcAft>
              <a:buSzPts val="1800"/>
              <a:buChar char="●"/>
            </a:pPr>
            <a:r>
              <a:rPr lang="en" sz="1800"/>
              <a:t>Microcontrollers are used in automatically controlled products and devices, such as automobile engine control systems, implantable medical devices, remote controls, office machines, appliances, power tools, toys and other </a:t>
            </a:r>
            <a:r>
              <a:rPr lang="en" sz="1800" u="sng">
                <a:solidFill>
                  <a:schemeClr val="hlink"/>
                </a:solidFill>
                <a:hlinkClick r:id="rId5"/>
              </a:rPr>
              <a:t>embedded systems</a:t>
            </a:r>
            <a:r>
              <a:rPr lang="en" sz="1800"/>
              <a:t>.</a:t>
            </a:r>
            <a:endParaRPr sz="1800"/>
          </a:p>
          <a:p>
            <a:pPr marL="0" lvl="0" indent="0" algn="l" rtl="0">
              <a:spcBef>
                <a:spcPts val="1600"/>
              </a:spcBef>
              <a:spcAft>
                <a:spcPts val="160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Micro Controller</a:t>
            </a:r>
            <a:endParaRPr/>
          </a:p>
        </p:txBody>
      </p:sp>
      <p:sp>
        <p:nvSpPr>
          <p:cNvPr id="161" name="Google Shape;161;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Atmel</a:t>
            </a:r>
            <a:endParaRPr/>
          </a:p>
          <a:p>
            <a:pPr marL="457200" lvl="0" indent="-311150" algn="l" rtl="0">
              <a:spcBef>
                <a:spcPts val="0"/>
              </a:spcBef>
              <a:spcAft>
                <a:spcPts val="0"/>
              </a:spcAft>
              <a:buSzPts val="1300"/>
              <a:buChar char="●"/>
            </a:pPr>
            <a:r>
              <a:rPr lang="en"/>
              <a:t>Pic</a:t>
            </a:r>
            <a:endParaRPr/>
          </a:p>
          <a:p>
            <a:pPr marL="457200" lvl="0" indent="-311150" algn="l" rtl="0">
              <a:spcBef>
                <a:spcPts val="0"/>
              </a:spcBef>
              <a:spcAft>
                <a:spcPts val="0"/>
              </a:spcAft>
              <a:buSzPts val="1300"/>
              <a:buChar char="●"/>
            </a:pPr>
            <a:r>
              <a:rPr lang="en"/>
              <a:t>Propeller Parallax</a:t>
            </a:r>
            <a:endParaRPr/>
          </a:p>
          <a:p>
            <a:pPr marL="457200" lvl="0" indent="-311150" algn="l" rtl="0">
              <a:spcBef>
                <a:spcPts val="0"/>
              </a:spcBef>
              <a:spcAft>
                <a:spcPts val="0"/>
              </a:spcAft>
              <a:buSzPts val="1300"/>
              <a:buChar char="●"/>
            </a:pPr>
            <a:r>
              <a:rPr lang="en"/>
              <a:t>ARM</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Atmel - Arduino</a:t>
            </a:r>
            <a:endParaRPr/>
          </a:p>
        </p:txBody>
      </p:sp>
      <p:sp>
        <p:nvSpPr>
          <p:cNvPr id="167" name="Google Shape;16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25" descr="48912-arduinouno_r3_front.jpg"/>
          <p:cNvPicPr preferRelativeResize="0"/>
          <p:nvPr/>
        </p:nvPicPr>
        <p:blipFill>
          <a:blip r:embed="rId3">
            <a:alphaModFix/>
          </a:blip>
          <a:stretch>
            <a:fillRect/>
          </a:stretch>
        </p:blipFill>
        <p:spPr>
          <a:xfrm>
            <a:off x="3475276" y="1096125"/>
            <a:ext cx="5198400" cy="359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a:t>
            </a:r>
            <a:endParaRPr/>
          </a:p>
        </p:txBody>
      </p:sp>
      <p:sp>
        <p:nvSpPr>
          <p:cNvPr id="174" name="Google Shape;174;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26" descr="hss2.jpg"/>
          <p:cNvPicPr preferRelativeResize="0"/>
          <p:nvPr/>
        </p:nvPicPr>
        <p:blipFill>
          <a:blip r:embed="rId3">
            <a:alphaModFix/>
          </a:blip>
          <a:stretch>
            <a:fillRect/>
          </a:stretch>
        </p:blipFill>
        <p:spPr>
          <a:xfrm>
            <a:off x="2090000" y="1219800"/>
            <a:ext cx="4967600" cy="372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Propellor Parallax</a:t>
            </a:r>
            <a:endParaRPr/>
          </a:p>
        </p:txBody>
      </p:sp>
      <p:sp>
        <p:nvSpPr>
          <p:cNvPr id="181" name="Google Shape;18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27" descr="P1020808.jpg"/>
          <p:cNvPicPr preferRelativeResize="0"/>
          <p:nvPr/>
        </p:nvPicPr>
        <p:blipFill>
          <a:blip r:embed="rId3">
            <a:alphaModFix/>
          </a:blip>
          <a:stretch>
            <a:fillRect/>
          </a:stretch>
        </p:blipFill>
        <p:spPr>
          <a:xfrm>
            <a:off x="3933650" y="1606925"/>
            <a:ext cx="4762500" cy="309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Arm - Beaglebone - Raspberry PI</a:t>
            </a:r>
            <a:endParaRPr/>
          </a:p>
        </p:txBody>
      </p:sp>
      <p:sp>
        <p:nvSpPr>
          <p:cNvPr id="188" name="Google Shape;188;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9" name="Google Shape;189;p28" descr="beaglebone-black-front.jpg"/>
          <p:cNvPicPr preferRelativeResize="0"/>
          <p:nvPr/>
        </p:nvPicPr>
        <p:blipFill>
          <a:blip r:embed="rId3">
            <a:alphaModFix/>
          </a:blip>
          <a:stretch>
            <a:fillRect/>
          </a:stretch>
        </p:blipFill>
        <p:spPr>
          <a:xfrm>
            <a:off x="457200" y="1843463"/>
            <a:ext cx="3818726" cy="2439075"/>
          </a:xfrm>
          <a:prstGeom prst="rect">
            <a:avLst/>
          </a:prstGeom>
          <a:noFill/>
          <a:ln>
            <a:noFill/>
          </a:ln>
        </p:spPr>
      </p:pic>
      <p:pic>
        <p:nvPicPr>
          <p:cNvPr id="190" name="Google Shape;190;p28" descr="2014-02-03-Rasperry-pi.jpg"/>
          <p:cNvPicPr preferRelativeResize="0"/>
          <p:nvPr/>
        </p:nvPicPr>
        <p:blipFill>
          <a:blip r:embed="rId4">
            <a:alphaModFix/>
          </a:blip>
          <a:stretch>
            <a:fillRect/>
          </a:stretch>
        </p:blipFill>
        <p:spPr>
          <a:xfrm>
            <a:off x="4570775" y="1906650"/>
            <a:ext cx="3999547" cy="295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Source - Software</a:t>
            </a:r>
            <a:endParaRPr/>
          </a:p>
        </p:txBody>
      </p:sp>
      <p:sp>
        <p:nvSpPr>
          <p:cNvPr id="196" name="Google Shape;19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Open source software is software that can be freely used, changed, and shared (in modified or unmodified form) by anyone. Open source software is made by many people, and distributed under </a:t>
            </a:r>
            <a:r>
              <a:rPr lang="en" u="sng">
                <a:solidFill>
                  <a:schemeClr val="hlink"/>
                </a:solidFill>
                <a:hlinkClick r:id="rId3"/>
              </a:rPr>
              <a:t>licenses</a:t>
            </a:r>
            <a:r>
              <a:rPr lang="en"/>
              <a:t> that comply with the </a:t>
            </a:r>
            <a:r>
              <a:rPr lang="en" u="sng">
                <a:solidFill>
                  <a:schemeClr val="hlink"/>
                </a:solidFill>
                <a:hlinkClick r:id="rId4"/>
              </a:rPr>
              <a:t>Open Source Definition</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Source - Hardware</a:t>
            </a:r>
            <a:endParaRPr/>
          </a:p>
        </p:txBody>
      </p:sp>
      <p:sp>
        <p:nvSpPr>
          <p:cNvPr id="202" name="Google Shape;202;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The CERN–OHL is to hardware what the General Public Licence (GPL) is to software. It defines the conditions under which a licensee will be able to use or modify the licensed material. The concept of ‘open-source hardware’ or ‘open hardware’ is not yet as well known or widespread as the free software or open-source software concept. However, it shares the same principles: anyone should be able to see the source (the design documentation in case of hardware), study it, modify it and share it.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3D printing</a:t>
            </a:r>
            <a:endParaRPr/>
          </a:p>
        </p:txBody>
      </p:sp>
      <p:sp>
        <p:nvSpPr>
          <p:cNvPr id="208" name="Google Shape;208;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3D printing or additive manufacturing is a process of making three dimensional solid objects from a digital file. The creation of a 3D printed object is achieved using additive processes. In an additive process an object is created by laying down successive layers of material until the entire object is created. Each of these layers can be seen as a thinly sliced horizontal cross-section of the eventual object.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Computing</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means building interactive </a:t>
            </a:r>
            <a:r>
              <a:rPr lang="en" sz="2400" u="sng">
                <a:solidFill>
                  <a:schemeClr val="hlink"/>
                </a:solidFill>
                <a:hlinkClick r:id="rId3"/>
              </a:rPr>
              <a:t>physical systems</a:t>
            </a:r>
            <a:r>
              <a:rPr lang="en" sz="2400"/>
              <a:t> by the use of </a:t>
            </a:r>
            <a:r>
              <a:rPr lang="en" sz="2400" u="sng">
                <a:solidFill>
                  <a:schemeClr val="hlink"/>
                </a:solidFill>
                <a:hlinkClick r:id="rId4"/>
              </a:rPr>
              <a:t>software</a:t>
            </a:r>
            <a:r>
              <a:rPr lang="en" sz="2400"/>
              <a:t> and hardware that can sense and respond to the </a:t>
            </a:r>
            <a:r>
              <a:rPr lang="en" sz="2400" u="sng">
                <a:solidFill>
                  <a:schemeClr val="hlink"/>
                </a:solidFill>
                <a:hlinkClick r:id="rId5"/>
              </a:rPr>
              <a:t>analog</a:t>
            </a:r>
            <a:r>
              <a:rPr lang="en" sz="2400"/>
              <a:t> world. </a:t>
            </a:r>
            <a:endParaRPr sz="2400"/>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pic>
        <p:nvPicPr>
          <p:cNvPr id="94" name="Google Shape;94;p14" descr="1920px-Physical_computing.svg.png"/>
          <p:cNvPicPr preferRelativeResize="0"/>
          <p:nvPr/>
        </p:nvPicPr>
        <p:blipFill>
          <a:blip r:embed="rId6">
            <a:alphaModFix/>
          </a:blip>
          <a:stretch>
            <a:fillRect/>
          </a:stretch>
        </p:blipFill>
        <p:spPr>
          <a:xfrm>
            <a:off x="3918350" y="3059875"/>
            <a:ext cx="4414373" cy="1726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3D printing - Types</a:t>
            </a:r>
            <a:endParaRPr/>
          </a:p>
        </p:txBody>
      </p:sp>
      <p:sp>
        <p:nvSpPr>
          <p:cNvPr id="214" name="Google Shape;214;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Selective laser sintering (SLS)</a:t>
            </a:r>
            <a:endParaRPr/>
          </a:p>
          <a:p>
            <a:pPr marL="457200" lvl="0" indent="-311150" algn="l" rtl="0">
              <a:spcBef>
                <a:spcPts val="0"/>
              </a:spcBef>
              <a:spcAft>
                <a:spcPts val="0"/>
              </a:spcAft>
              <a:buSzPts val="1300"/>
              <a:buChar char="●"/>
            </a:pPr>
            <a:r>
              <a:rPr lang="en"/>
              <a:t>Fused deposition modeling (FDM)</a:t>
            </a:r>
            <a:endParaRPr/>
          </a:p>
          <a:p>
            <a:pPr marL="457200" lvl="0" indent="-311150" algn="l" rtl="0">
              <a:spcBef>
                <a:spcPts val="0"/>
              </a:spcBef>
              <a:spcAft>
                <a:spcPts val="0"/>
              </a:spcAft>
              <a:buSzPts val="1300"/>
              <a:buChar char="●"/>
            </a:pPr>
            <a:r>
              <a:rPr lang="en"/>
              <a:t>Stereolithography (SLA)</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3D printing </a:t>
            </a:r>
            <a:endParaRPr/>
          </a:p>
        </p:txBody>
      </p:sp>
      <p:sp>
        <p:nvSpPr>
          <p:cNvPr id="220" name="Google Shape;220;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http://3dprinting.com/wp-content/uploads/2012/06/Infographic-Sculpteo.jpg</a:t>
            </a: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SLS</a:t>
            </a:r>
            <a:endParaRPr/>
          </a:p>
        </p:txBody>
      </p:sp>
      <p:sp>
        <p:nvSpPr>
          <p:cNvPr id="226" name="Google Shape;226;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7" name="Google Shape;227;p34" descr="1.JPG"/>
          <p:cNvPicPr preferRelativeResize="0"/>
          <p:nvPr/>
        </p:nvPicPr>
        <p:blipFill>
          <a:blip r:embed="rId3">
            <a:alphaModFix/>
          </a:blip>
          <a:stretch>
            <a:fillRect/>
          </a:stretch>
        </p:blipFill>
        <p:spPr>
          <a:xfrm>
            <a:off x="2952750" y="1372300"/>
            <a:ext cx="3238500" cy="3381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SLS</a:t>
            </a:r>
            <a:endParaRPr/>
          </a:p>
        </p:txBody>
      </p:sp>
      <p:sp>
        <p:nvSpPr>
          <p:cNvPr id="233" name="Google Shape;233;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4" name="Google Shape;234;p35" descr="Technology Focus: Polymeric - Selective Laser Sintering. With Kevin Mcalea of  3D Systems ..." title="3D Systems - Selective Laser Sintering - YouTube">
            <a:hlinkClick r:id="rId3"/>
          </p:cNvPr>
          <p:cNvPicPr preferRelativeResize="0"/>
          <p:nvPr/>
        </p:nvPicPr>
        <p:blipFill>
          <a:blip r:embed="rId4">
            <a:alphaModFix/>
          </a:blip>
          <a:stretch>
            <a:fillRect/>
          </a:stretch>
        </p:blipFill>
        <p:spPr>
          <a:xfrm>
            <a:off x="2286000" y="1348500"/>
            <a:ext cx="4572000"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SLA</a:t>
            </a:r>
            <a:endParaRPr/>
          </a:p>
        </p:txBody>
      </p:sp>
      <p:sp>
        <p:nvSpPr>
          <p:cNvPr id="240" name="Google Shape;240;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1" name="Google Shape;241;p36" descr="photo-main.jpg"/>
          <p:cNvPicPr preferRelativeResize="0"/>
          <p:nvPr/>
        </p:nvPicPr>
        <p:blipFill>
          <a:blip r:embed="rId3">
            <a:alphaModFix/>
          </a:blip>
          <a:stretch>
            <a:fillRect/>
          </a:stretch>
        </p:blipFill>
        <p:spPr>
          <a:xfrm>
            <a:off x="2133600" y="1234200"/>
            <a:ext cx="48768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SLA</a:t>
            </a:r>
            <a:endParaRPr/>
          </a:p>
        </p:txBody>
      </p:sp>
      <p:sp>
        <p:nvSpPr>
          <p:cNvPr id="247" name="Google Shape;247;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8" name="Google Shape;248;p37" descr="YouTube home ... You need Adobe Flash Player to watch this video. .... Objet 24  Personal 3D ..." title="The process of Stereolithography (SLA) - YouTube">
            <a:hlinkClick r:id="rId3"/>
          </p:cNvPr>
          <p:cNvPicPr preferRelativeResize="0"/>
          <p:nvPr/>
        </p:nvPicPr>
        <p:blipFill>
          <a:blip r:embed="rId4">
            <a:alphaModFix/>
          </a:blip>
          <a:stretch>
            <a:fillRect/>
          </a:stretch>
        </p:blipFill>
        <p:spPr>
          <a:xfrm>
            <a:off x="2286000" y="1348500"/>
            <a:ext cx="4572000" cy="342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FDM</a:t>
            </a:r>
            <a:endParaRPr/>
          </a:p>
        </p:txBody>
      </p:sp>
      <p:sp>
        <p:nvSpPr>
          <p:cNvPr id="254" name="Google Shape;254;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5" name="Google Shape;255;p38" descr="Rep-2-Printing.jpg"/>
          <p:cNvPicPr preferRelativeResize="0"/>
          <p:nvPr/>
        </p:nvPicPr>
        <p:blipFill>
          <a:blip r:embed="rId3">
            <a:alphaModFix/>
          </a:blip>
          <a:stretch>
            <a:fillRect/>
          </a:stretch>
        </p:blipFill>
        <p:spPr>
          <a:xfrm>
            <a:off x="945225" y="1022938"/>
            <a:ext cx="7253555" cy="408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FDM</a:t>
            </a:r>
            <a:endParaRPr/>
          </a:p>
        </p:txBody>
      </p:sp>
      <p:sp>
        <p:nvSpPr>
          <p:cNvPr id="261" name="Google Shape;261;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2" name="Google Shape;262;p39" descr="http://www.youtube.com/watch?v=WHO6G67GJbM - FDM (Fused Deposition  Modeling) is a ..." title="Fused Deposition Modeling (FDM) Technology - YouTube">
            <a:hlinkClick r:id="rId3"/>
          </p:cNvPr>
          <p:cNvPicPr preferRelativeResize="0"/>
          <p:nvPr/>
        </p:nvPicPr>
        <p:blipFill>
          <a:blip r:embed="rId4">
            <a:alphaModFix/>
          </a:blip>
          <a:stretch>
            <a:fillRect/>
          </a:stretch>
        </p:blipFill>
        <p:spPr>
          <a:xfrm>
            <a:off x="2286000" y="1348500"/>
            <a:ext cx="457200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9" name="Google Shape;269;p40" descr="Princeton-Bionic-Ear.jpg"/>
          <p:cNvPicPr preferRelativeResize="0"/>
          <p:nvPr/>
        </p:nvPicPr>
        <p:blipFill>
          <a:blip r:embed="rId3">
            <a:alphaModFix/>
          </a:blip>
          <a:stretch>
            <a:fillRect/>
          </a:stretch>
        </p:blipFill>
        <p:spPr>
          <a:xfrm>
            <a:off x="47625" y="28575"/>
            <a:ext cx="9048750" cy="5086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6" name="Google Shape;276;p41" descr="3D-printed-aston-martin-DB4-replica-designboom-05.jpg"/>
          <p:cNvPicPr preferRelativeResize="0"/>
          <p:nvPr/>
        </p:nvPicPr>
        <p:blipFill>
          <a:blip r:embed="rId3">
            <a:alphaModFix/>
          </a:blip>
          <a:stretch>
            <a:fillRect/>
          </a:stretch>
        </p:blipFill>
        <p:spPr>
          <a:xfrm>
            <a:off x="712016" y="0"/>
            <a:ext cx="771996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Computing Examples</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Assistive tech</a:t>
            </a:r>
            <a:endParaRPr/>
          </a:p>
          <a:p>
            <a:pPr marL="457200" lvl="0" indent="-311150" algn="l" rtl="0">
              <a:spcBef>
                <a:spcPts val="0"/>
              </a:spcBef>
              <a:spcAft>
                <a:spcPts val="0"/>
              </a:spcAft>
              <a:buSzPts val="1300"/>
              <a:buChar char="●"/>
            </a:pPr>
            <a:r>
              <a:rPr lang="en"/>
              <a:t>Drones</a:t>
            </a:r>
            <a:endParaRPr/>
          </a:p>
          <a:p>
            <a:pPr marL="457200" lvl="0" indent="-311150" algn="l" rtl="0">
              <a:spcBef>
                <a:spcPts val="0"/>
              </a:spcBef>
              <a:spcAft>
                <a:spcPts val="0"/>
              </a:spcAft>
              <a:buSzPts val="1300"/>
              <a:buChar char="●"/>
            </a:pPr>
            <a:r>
              <a:rPr lang="en"/>
              <a:t>3D printers</a:t>
            </a:r>
            <a:endParaRPr/>
          </a:p>
          <a:p>
            <a:pPr marL="457200" lvl="0" indent="-311150" algn="l" rtl="0">
              <a:spcBef>
                <a:spcPts val="0"/>
              </a:spcBef>
              <a:spcAft>
                <a:spcPts val="0"/>
              </a:spcAft>
              <a:buSzPts val="1300"/>
              <a:buChar char="●"/>
            </a:pPr>
            <a:r>
              <a:rPr lang="en"/>
              <a:t>Museums</a:t>
            </a:r>
            <a:endParaRPr/>
          </a:p>
          <a:p>
            <a:pPr marL="457200" lvl="0" indent="-311150" algn="l" rtl="0">
              <a:spcBef>
                <a:spcPts val="0"/>
              </a:spcBef>
              <a:spcAft>
                <a:spcPts val="0"/>
              </a:spcAft>
              <a:buSzPts val="1300"/>
              <a:buChar char="●"/>
            </a:pPr>
            <a:r>
              <a:rPr lang="en"/>
              <a:t>Fun!!!!!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3" name="Google Shape;283;p42" descr="nasa-3d-printer-rocket-engine.si_.jpg"/>
          <p:cNvPicPr preferRelativeResize="0"/>
          <p:nvPr/>
        </p:nvPicPr>
        <p:blipFill>
          <a:blip r:embed="rId3">
            <a:alphaModFix/>
          </a:blip>
          <a:stretch>
            <a:fillRect/>
          </a:stretch>
        </p:blipFill>
        <p:spPr>
          <a:xfrm>
            <a:off x="0" y="824"/>
            <a:ext cx="9144000" cy="51418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0" name="Google Shape;290;p43" descr="5bdac2c9-46ae-4e87-8908-0d293b71fcdf-460x276.jpeg"/>
          <p:cNvPicPr preferRelativeResize="0"/>
          <p:nvPr/>
        </p:nvPicPr>
        <p:blipFill>
          <a:blip r:embed="rId3">
            <a:alphaModFix/>
          </a:blip>
          <a:stretch>
            <a:fillRect/>
          </a:stretch>
        </p:blipFill>
        <p:spPr>
          <a:xfrm>
            <a:off x="0" y="-171450"/>
            <a:ext cx="9143999" cy="548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7" name="Google Shape;297;p44" descr="nike-vapor-carbon-cleat.jpg"/>
          <p:cNvPicPr preferRelativeResize="0"/>
          <p:nvPr/>
        </p:nvPicPr>
        <p:blipFill>
          <a:blip r:embed="rId3">
            <a:alphaModFix/>
          </a:blip>
          <a:stretch>
            <a:fillRect/>
          </a:stretch>
        </p:blipFill>
        <p:spPr>
          <a:xfrm>
            <a:off x="1652588" y="381000"/>
            <a:ext cx="5838825" cy="4381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4" name="Google Shape;304;p45" descr="jaw1.jpg"/>
          <p:cNvPicPr preferRelativeResize="0"/>
          <p:nvPr/>
        </p:nvPicPr>
        <p:blipFill>
          <a:blip r:embed="rId3">
            <a:alphaModFix/>
          </a:blip>
          <a:stretch>
            <a:fillRect/>
          </a:stretch>
        </p:blipFill>
        <p:spPr>
          <a:xfrm>
            <a:off x="916074" y="0"/>
            <a:ext cx="7311845"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11" name="Google Shape;311;p46" descr="chocolateface.jpg"/>
          <p:cNvPicPr preferRelativeResize="0"/>
          <p:nvPr/>
        </p:nvPicPr>
        <p:blipFill>
          <a:blip r:embed="rId3">
            <a:alphaModFix/>
          </a:blip>
          <a:stretch>
            <a:fillRect/>
          </a:stretch>
        </p:blipFill>
        <p:spPr>
          <a:xfrm>
            <a:off x="401675" y="249009"/>
            <a:ext cx="8285125" cy="46768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7"/>
          <p:cNvPicPr preferRelativeResize="0"/>
          <p:nvPr/>
        </p:nvPicPr>
        <p:blipFill>
          <a:blip r:embed="rId3">
            <a:alphaModFix/>
          </a:blip>
          <a:stretch>
            <a:fillRect/>
          </a:stretch>
        </p:blipFill>
        <p:spPr>
          <a:xfrm>
            <a:off x="1346200" y="304799"/>
            <a:ext cx="6451601"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7" name="Google Shape;107;p16" descr="This machine sorts candy by color. It separates different colored Skittles and M&amp;Ms pieces and puts them into individual cups.&#10;&#10;Project details: http://beta.ivc.no/wiki/index.php/Skittles_M%26M%27s_Sorting_Machine&#10;&#10;The machine is fully autonomous and will sort an entire 1.5kg/56oz bag in approx. 5 minutes. It is made of an AVR microcontroller (Arduino Uno), color sensor, distance sensor, servo actuators, plastic frame tubes and a few custom 3D printed parts. &#10;&#10;The system processing is based around pseudo-realtime programming which helps keep all the parts of the system up to date and keep the system running smoothly. Each process is designed around the notion of event driven finite-state machine (FSM) execution.&#10;&#10;Controller: ATmega328 (Arduino Uno platform)&#10;Color sensor: ADJD-S311-CR999 CMOS color sensor&#10;Distance sensor: QRE1113 IR sensor&#10;Servos: GWS S35-STD, GWS S125-1T-2BB&#10;&#10;Music: Bartlebeats - Tall Bird" title="Sorting Machine - Skittles and M&amp;M's">
            <a:hlinkClick r:id="rId3"/>
          </p:cNvPr>
          <p:cNvPicPr preferRelativeResize="0"/>
          <p:nvPr/>
        </p:nvPicPr>
        <p:blipFill>
          <a:blip r:embed="rId4">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4" name="Google Shape;114;p17" descr="Just in time for Arduino Day 2014 we hooked an Etch A Sketch to a laser cutter using an Arduino Pro Mini for endless hours of silly fun.  Come find out more about the project as JustAddSharks.co.uk or come and see it for yourself at one of this years UK Maker Faires." title="Laser Etch a Sketch">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1" name="Google Shape;121;p18" descr="A demo video of Arduino Phone." title="Arduino Phone">
            <a:hlinkClick r:id="rId3"/>
          </p:cNvPr>
          <p:cNvPicPr preferRelativeResize="0"/>
          <p:nvPr/>
        </p:nvPicPr>
        <p:blipFill>
          <a:blip r:embed="rId4">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8" name="Google Shape;128;p19" descr="http://www.Power-Laces.com  Help Support the Future! Be sure to checkout version 2.0:&#10;&#10;http://www.youtube.com/watch?v=k_Efr2TaEPo&#10;&#10;A somewhat tongue in cheek approach to the Nike shoes with power laces made famous in 'Back to the Future II'.  I published a HOW TO over at:&#10;&#10;http://www.instructables.com/id/Power-Laces-the-Auto-lacing-shoe/" title="Power Laces">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5" name="Google Shape;135;p20" descr="jacket with turn signals lets people know where you're headed when you're on your bike" title="turn signal biking jacket">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2" name="Google Shape;142;p21" descr="WaterCanary-wider.png"/>
          <p:cNvPicPr preferRelativeResize="0"/>
          <p:nvPr/>
        </p:nvPicPr>
        <p:blipFill>
          <a:blip r:embed="rId3">
            <a:alphaModFix/>
          </a:blip>
          <a:stretch>
            <a:fillRect/>
          </a:stretch>
        </p:blipFill>
        <p:spPr>
          <a:xfrm>
            <a:off x="0" y="666750"/>
            <a:ext cx="9144000" cy="38100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394</Words>
  <Application>Microsoft Macintosh PowerPoint</Application>
  <PresentationFormat>On-screen Show (16:9)</PresentationFormat>
  <Paragraphs>43</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Lato</vt:lpstr>
      <vt:lpstr>Raleway</vt:lpstr>
      <vt:lpstr>Streamline</vt:lpstr>
      <vt:lpstr>Intro to Physical Computing</vt:lpstr>
      <vt:lpstr>Physical Computing</vt:lpstr>
      <vt:lpstr>Physical Computing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Micro Controller</vt:lpstr>
      <vt:lpstr>Types of Micro Controller</vt:lpstr>
      <vt:lpstr>Atmel - Arduino</vt:lpstr>
      <vt:lpstr>PIC</vt:lpstr>
      <vt:lpstr>Propellor Parallax</vt:lpstr>
      <vt:lpstr>Arm - Beaglebone - Raspberry PI</vt:lpstr>
      <vt:lpstr>Open Source - Software</vt:lpstr>
      <vt:lpstr>Open Source - Hardware</vt:lpstr>
      <vt:lpstr>3D printing</vt:lpstr>
      <vt:lpstr>3D printing - Types</vt:lpstr>
      <vt:lpstr>3D printing </vt:lpstr>
      <vt:lpstr>SLS</vt:lpstr>
      <vt:lpstr>SLS</vt:lpstr>
      <vt:lpstr>SLA</vt:lpstr>
      <vt:lpstr>SLA</vt:lpstr>
      <vt:lpstr>FDM</vt:lpstr>
      <vt:lpstr>FDM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Physical Computing</dc:title>
  <cp:lastModifiedBy>Levine, Ashley Cosette</cp:lastModifiedBy>
  <cp:revision>4</cp:revision>
  <dcterms:modified xsi:type="dcterms:W3CDTF">2019-01-17T20:21:22Z</dcterms:modified>
</cp:coreProperties>
</file>