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8"/>
  </p:notesMasterIdLst>
  <p:handoutMasterIdLst>
    <p:handoutMasterId r:id="rId19"/>
  </p:handoutMasterIdLst>
  <p:sldIdLst>
    <p:sldId id="445" r:id="rId2"/>
    <p:sldId id="465" r:id="rId3"/>
    <p:sldId id="466" r:id="rId4"/>
    <p:sldId id="454" r:id="rId5"/>
    <p:sldId id="455" r:id="rId6"/>
    <p:sldId id="456" r:id="rId7"/>
    <p:sldId id="457" r:id="rId8"/>
    <p:sldId id="458" r:id="rId9"/>
    <p:sldId id="459" r:id="rId10"/>
    <p:sldId id="467" r:id="rId11"/>
    <p:sldId id="426" r:id="rId12"/>
    <p:sldId id="427" r:id="rId13"/>
    <p:sldId id="461" r:id="rId14"/>
    <p:sldId id="462" r:id="rId15"/>
    <p:sldId id="463" r:id="rId16"/>
    <p:sldId id="464" r:id="rId17"/>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E9F6"/>
    <a:srgbClr val="D0E5FF"/>
    <a:srgbClr val="727272"/>
    <a:srgbClr val="FF3737"/>
    <a:srgbClr val="A62323"/>
    <a:srgbClr val="27282C"/>
    <a:srgbClr val="76B6FF"/>
    <a:srgbClr val="FFFF66"/>
    <a:srgbClr val="272830"/>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12" autoAdjust="0"/>
    <p:restoredTop sz="89755" autoAdjust="0"/>
  </p:normalViewPr>
  <p:slideViewPr>
    <p:cSldViewPr snapToGrid="0">
      <p:cViewPr>
        <p:scale>
          <a:sx n="82" d="100"/>
          <a:sy n="82" d="100"/>
        </p:scale>
        <p:origin x="-1266" y="-306"/>
      </p:cViewPr>
      <p:guideLst>
        <p:guide orient="horz" pos="376"/>
        <p:guide pos="3834"/>
      </p:guideLst>
    </p:cSldViewPr>
  </p:slideViewPr>
  <p:outlineViewPr>
    <p:cViewPr>
      <p:scale>
        <a:sx n="33" d="100"/>
        <a:sy n="33" d="100"/>
      </p:scale>
      <p:origin x="0" y="3259"/>
    </p:cViewPr>
  </p:outlineViewPr>
  <p:notesTextViewPr>
    <p:cViewPr>
      <p:scale>
        <a:sx n="100" d="100"/>
        <a:sy n="100" d="100"/>
      </p:scale>
      <p:origin x="0" y="0"/>
    </p:cViewPr>
  </p:notesTextViewPr>
  <p:sorterViewPr>
    <p:cViewPr>
      <p:scale>
        <a:sx n="124" d="100"/>
        <a:sy n="124" d="100"/>
      </p:scale>
      <p:origin x="0" y="400"/>
    </p:cViewPr>
  </p:sorterViewPr>
  <p:notesViewPr>
    <p:cSldViewPr snapToGrid="0">
      <p:cViewPr varScale="1">
        <p:scale>
          <a:sx n="73" d="100"/>
          <a:sy n="73" d="100"/>
        </p:scale>
        <p:origin x="-2851"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4/8/2015</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4/8/2015</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Intro:</a:t>
            </a:r>
            <a:r>
              <a:rPr lang="en-US" baseline="0" dirty="0" smtClean="0"/>
              <a:t> good morning everyone – and welcome to our session in which we will cover  Bitemporal – a new feature introduced in </a:t>
            </a:r>
            <a:r>
              <a:rPr lang="en-US" baseline="0" dirty="0" err="1" smtClean="0"/>
              <a:t>marklogic</a:t>
            </a:r>
            <a:r>
              <a:rPr lang="en-US" baseline="0" dirty="0" smtClean="0"/>
              <a:t> 8</a:t>
            </a:r>
          </a:p>
          <a:p>
            <a:r>
              <a:rPr lang="en-US" baseline="0" dirty="0" smtClean="0"/>
              <a:t>My name is Jim Clark- I am a product manger and my areas include security/business intelligence, </a:t>
            </a:r>
            <a:r>
              <a:rPr lang="en-US" baseline="0" dirty="0" err="1" smtClean="0"/>
              <a:t>hadoop</a:t>
            </a:r>
            <a:r>
              <a:rPr lang="en-US" baseline="0" dirty="0" smtClean="0"/>
              <a:t> and Bitemporal. </a:t>
            </a:r>
            <a:r>
              <a:rPr lang="en-US" baseline="0" dirty="0" err="1" smtClean="0"/>
              <a:t>Ive</a:t>
            </a:r>
            <a:r>
              <a:rPr lang="en-US" baseline="0" dirty="0" smtClean="0"/>
              <a:t> been at MarkLogic for about 2 years (16 months) and prior to MarkLogic I ran a product team in a company who built </a:t>
            </a:r>
            <a:r>
              <a:rPr lang="en-US" baseline="0" dirty="0" err="1" smtClean="0"/>
              <a:t>Saas</a:t>
            </a:r>
            <a:r>
              <a:rPr lang="en-US" baseline="0" dirty="0" smtClean="0"/>
              <a:t> based Big Data Apps for Financial Services, before that spent time at Oracle in various roles.</a:t>
            </a:r>
          </a:p>
          <a:p>
            <a:endParaRPr lang="en-US" baseline="0" dirty="0" smtClean="0"/>
          </a:p>
          <a:p>
            <a:r>
              <a:rPr lang="en-US" baseline="0" dirty="0" smtClean="0"/>
              <a:t>Today you have the benefit of dual presenters. I am joined by Fei Xue</a:t>
            </a:r>
          </a:p>
          <a:p>
            <a:r>
              <a:rPr lang="en-US" baseline="0" dirty="0" smtClean="0"/>
              <a:t>Our intent for today is 2-fold. We’d like to provide a </a:t>
            </a:r>
            <a:r>
              <a:rPr lang="en-US" baseline="0" dirty="0" err="1" smtClean="0"/>
              <a:t>laymans</a:t>
            </a:r>
            <a:r>
              <a:rPr lang="en-US" baseline="0" dirty="0" smtClean="0"/>
              <a:t> definition of </a:t>
            </a:r>
            <a:r>
              <a:rPr lang="en-US" baseline="0" dirty="0" err="1" smtClean="0"/>
              <a:t>bitempora</a:t>
            </a:r>
            <a:r>
              <a:rPr lang="en-US" baseline="0" dirty="0" smtClean="0"/>
              <a:t> for the newbies, illustrate how we’ve been working with different customers in different verticals to take advantage of this new capability with some use case examples….and then have Fei show us </a:t>
            </a:r>
            <a:r>
              <a:rPr lang="en-US" baseline="0" dirty="0" err="1" smtClean="0"/>
              <a:t>bitemp</a:t>
            </a:r>
            <a:r>
              <a:rPr lang="en-US" baseline="0" dirty="0" smtClean="0"/>
              <a:t> in action within </a:t>
            </a:r>
            <a:r>
              <a:rPr lang="en-US" baseline="0" dirty="0" err="1" smtClean="0"/>
              <a:t>marklogic</a:t>
            </a:r>
            <a:r>
              <a:rPr lang="en-US" baseline="0" dirty="0" smtClean="0"/>
              <a:t>.</a:t>
            </a:r>
          </a:p>
        </p:txBody>
      </p:sp>
      <p:sp>
        <p:nvSpPr>
          <p:cNvPr id="4" name="Slide Number Placeholder 3"/>
          <p:cNvSpPr>
            <a:spLocks noGrp="1"/>
          </p:cNvSpPr>
          <p:nvPr>
            <p:ph type="sldNum" sz="quarter" idx="10"/>
          </p:nvPr>
        </p:nvSpPr>
        <p:spPr/>
        <p:txBody>
          <a:bodyPr/>
          <a:lstStyle/>
          <a:p>
            <a:fld id="{708EA56A-F1B3-4F1F-ACD0-DEC49C4A85DD}" type="slidenum">
              <a:rPr lang="en-US" smtClean="0"/>
              <a:pPr/>
              <a:t>1</a:t>
            </a:fld>
            <a:endParaRPr lang="en-US" dirty="0"/>
          </a:p>
        </p:txBody>
      </p:sp>
    </p:spTree>
    <p:extLst>
      <p:ext uri="{BB962C8B-B14F-4D97-AF65-F5344CB8AC3E}">
        <p14:creationId xmlns:p14="http://schemas.microsoft.com/office/powerpoint/2010/main" val="66585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0"/>
            <a:r>
              <a:rPr lang="en-US" sz="1100" dirty="0" smtClean="0"/>
              <a:t>Drilling in a bit more….</a:t>
            </a:r>
          </a:p>
          <a:p>
            <a:pPr lvl="0"/>
            <a:r>
              <a:rPr lang="en-US" sz="1100" dirty="0" smtClean="0"/>
              <a:t>Using just temporal functionality can only provide a partial answer to the really important questions that help drive the business</a:t>
            </a:r>
          </a:p>
          <a:p>
            <a:pPr lvl="0"/>
            <a:endParaRPr lang="en-US" sz="1100" dirty="0" smtClean="0"/>
          </a:p>
          <a:p>
            <a:pPr lvl="0"/>
            <a:r>
              <a:rPr lang="en-US" sz="1100" dirty="0" smtClean="0"/>
              <a:t>What were my credit ratings last Monday?</a:t>
            </a:r>
          </a:p>
          <a:p>
            <a:pPr lvl="0"/>
            <a:r>
              <a:rPr lang="en-US" sz="1100" dirty="0" smtClean="0"/>
              <a:t>What was our first quarter profit?</a:t>
            </a:r>
          </a:p>
          <a:p>
            <a:pPr lvl="0"/>
            <a:r>
              <a:rPr lang="en-US" sz="1100" dirty="0" smtClean="0"/>
              <a:t>What was the high at a certain day</a:t>
            </a:r>
          </a:p>
          <a:p>
            <a:pPr lvl="0"/>
            <a:r>
              <a:rPr lang="en-US" sz="1100" dirty="0" smtClean="0"/>
              <a:t>(Click)x2</a:t>
            </a:r>
          </a:p>
          <a:p>
            <a:pPr lvl="0"/>
            <a:r>
              <a:rPr lang="en-US" sz="1100" dirty="0" smtClean="0"/>
              <a:t>With bitemporal in MarkLogic8 you can get a complete view of </a:t>
            </a:r>
            <a:r>
              <a:rPr lang="en-US" sz="1100" b="1" dirty="0" smtClean="0"/>
              <a:t>what did you know</a:t>
            </a:r>
            <a:r>
              <a:rPr lang="en-US" sz="1100" dirty="0" smtClean="0"/>
              <a:t>, at the time you thought you knew it?</a:t>
            </a:r>
          </a:p>
          <a:p>
            <a:pPr lvl="0"/>
            <a:endParaRPr lang="en-US" sz="1100" dirty="0" smtClean="0"/>
          </a:p>
          <a:p>
            <a:pPr lvl="0"/>
            <a:r>
              <a:rPr lang="en-US" sz="1100" dirty="0" smtClean="0"/>
              <a:t>In addition to specific answers – bitemporal can help support important business level initiatives required to support the enterprise.</a:t>
            </a:r>
          </a:p>
          <a:p>
            <a:pPr lvl="0"/>
            <a:endParaRPr lang="en-US" sz="1100" dirty="0" smtClean="0"/>
          </a:p>
          <a:p>
            <a:pPr lvl="0"/>
            <a:r>
              <a:rPr lang="en-US" sz="1100" dirty="0" smtClean="0"/>
              <a:t>With the ever increasing regulations enforced by legislation such as Dodd Frank</a:t>
            </a:r>
          </a:p>
          <a:p>
            <a:pPr marL="171428" indent="-171428">
              <a:buFont typeface="Arial"/>
              <a:buChar char="•"/>
            </a:pPr>
            <a:r>
              <a:rPr lang="en-US" sz="1100" dirty="0" smtClean="0"/>
              <a:t>Financial and insurance institutions are required to be able to answer detailed questions to auditors/regulators as far back as 7 years</a:t>
            </a:r>
          </a:p>
          <a:p>
            <a:pPr marL="171428" indent="-171428">
              <a:buFont typeface="Arial"/>
              <a:buChar char="•"/>
            </a:pPr>
            <a:r>
              <a:rPr lang="en-US" sz="1100" dirty="0" smtClean="0"/>
              <a:t>All transaction history has to be preserved not only as it is – but as it was -  to clear audits</a:t>
            </a:r>
          </a:p>
          <a:p>
            <a:pPr marL="171428" indent="-171428">
              <a:buFont typeface="Arial"/>
              <a:buChar char="•"/>
            </a:pPr>
            <a:endParaRPr lang="en-US" sz="1100" dirty="0" smtClean="0"/>
          </a:p>
          <a:p>
            <a:pPr marL="171428" indent="-171428">
              <a:buFont typeface="Arial"/>
              <a:buChar char="•"/>
            </a:pPr>
            <a:r>
              <a:rPr lang="en-US" sz="1100" dirty="0" smtClean="0"/>
              <a:t>With many types of transactions, parts of the business generate continual updates– those updates are applied to a record over time to more accurately reflect past or current state. Bitemporal will enable the business to see the changes overtime that have occurred against the data with precision and repeatability(Stock Trade or HR transaction)</a:t>
            </a:r>
          </a:p>
          <a:p>
            <a:pPr marL="171428" indent="-171428">
              <a:buFont typeface="Arial"/>
              <a:buChar char="•"/>
            </a:pPr>
            <a:endParaRPr lang="en-US" sz="1100" dirty="0" smtClean="0"/>
          </a:p>
          <a:p>
            <a:pPr marL="171428" lvl="1" indent="-171428">
              <a:buFont typeface="Arial"/>
              <a:buChar char="•"/>
            </a:pPr>
            <a:r>
              <a:rPr lang="en-US" sz="1100" dirty="0" smtClean="0"/>
              <a:t>And finally, Bitemporal functionality can help the business make better decisions by providing a more accurate picture of the past when a particular decision was made, thereby  providing more insight into future planning (</a:t>
            </a:r>
            <a:r>
              <a:rPr lang="en-US" sz="1100" dirty="0" err="1" smtClean="0"/>
              <a:t>Backtesting</a:t>
            </a:r>
            <a:r>
              <a:rPr lang="en-US" sz="1100" dirty="0" smtClean="0"/>
              <a:t>)</a:t>
            </a:r>
          </a:p>
          <a:p>
            <a:pPr marL="171428" lvl="1" indent="-171428">
              <a:buFont typeface="Arial"/>
              <a:buChar char="•"/>
            </a:pPr>
            <a:endParaRPr lang="en-US" sz="1100" dirty="0" smtClean="0"/>
          </a:p>
          <a:p>
            <a:pPr marL="0" lvl="1"/>
            <a:endParaRPr lang="en-US" sz="1100" dirty="0" smtClean="0"/>
          </a:p>
          <a:p>
            <a:pPr marL="342856" indent="-342856">
              <a:buFont typeface="Arial"/>
              <a:buChar char="•"/>
            </a:pPr>
            <a:endParaRPr lang="en-US" sz="800" b="1" dirty="0" smtClean="0"/>
          </a:p>
          <a:p>
            <a:endParaRPr lang="en-US" sz="1000" dirty="0" smtClean="0"/>
          </a:p>
          <a:p>
            <a:endParaRPr lang="en-US" sz="1000" dirty="0" smtClean="0"/>
          </a:p>
          <a:p>
            <a:endParaRPr lang="en-US" dirty="0" smtClean="0"/>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414485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normAutofit fontScale="70000" lnSpcReduction="20000"/>
          </a:bodyPr>
          <a:lstStyle/>
          <a:p>
            <a:r>
              <a:rPr lang="en-GB" dirty="0" smtClean="0"/>
              <a:t>To understand Bitemporal it is useful to firstly understand the common types of temporality</a:t>
            </a:r>
          </a:p>
          <a:p>
            <a:endParaRPr lang="en-GB" baseline="0" dirty="0" smtClean="0"/>
          </a:p>
          <a:p>
            <a:r>
              <a:rPr lang="en-GB" baseline="0" dirty="0" smtClean="0"/>
              <a:t>Now this is a dry subject so I thought I would make this something we can all understand the love of shoes if you are a lady, and the impact of those shoes on your credit balance if you are financing the shoe purchase.</a:t>
            </a:r>
          </a:p>
          <a:p>
            <a:endParaRPr lang="en-GB" baseline="0" dirty="0" smtClean="0"/>
          </a:p>
          <a:p>
            <a:r>
              <a:rPr lang="en-GB" b="1" baseline="0" dirty="0" err="1" smtClean="0"/>
              <a:t>NonTemporal</a:t>
            </a:r>
            <a:endParaRPr lang="en-GB" b="1" baseline="0" dirty="0" smtClean="0"/>
          </a:p>
          <a:p>
            <a:r>
              <a:rPr lang="en-GB" baseline="0" dirty="0" smtClean="0"/>
              <a:t>Allows us to only see what the state is “now”, in this example at 4.30 in the afternoon I look at my credit balance and I see I have no credit, because my wife bought some Jimmy </a:t>
            </a:r>
            <a:r>
              <a:rPr lang="en-GB" baseline="0" dirty="0" err="1" smtClean="0"/>
              <a:t>chu’s</a:t>
            </a:r>
            <a:endParaRPr lang="en-GB" baseline="0" dirty="0" smtClean="0"/>
          </a:p>
          <a:p>
            <a:endParaRPr lang="en-GB" baseline="0" dirty="0" smtClean="0"/>
          </a:p>
          <a:p>
            <a:r>
              <a:rPr lang="en-GB" b="1" baseline="0" dirty="0" smtClean="0"/>
              <a:t>Unitemporal</a:t>
            </a:r>
          </a:p>
          <a:p>
            <a:r>
              <a:rPr lang="en-GB" baseline="0" dirty="0" smtClean="0"/>
              <a:t>This is more useful it allows us to see WHEN an event occurred, I can now ask a more involved question “what was my credit at 12.30?” the answer is non, your wife waxed the lot at 12:00!</a:t>
            </a:r>
          </a:p>
          <a:p>
            <a:endParaRPr lang="en-GB" baseline="0" dirty="0" smtClean="0"/>
          </a:p>
          <a:p>
            <a:r>
              <a:rPr lang="en-GB" b="1" dirty="0" smtClean="0"/>
              <a:t>Bitemporal</a:t>
            </a:r>
          </a:p>
          <a:p>
            <a:r>
              <a:rPr lang="en-GB" dirty="0" smtClean="0"/>
              <a:t>Bitemporal</a:t>
            </a:r>
            <a:r>
              <a:rPr lang="en-GB" baseline="0" dirty="0" smtClean="0"/>
              <a:t> gives us an additional dimension, it allows us to determine “what we knew” at a given time. In this example we see there is actually a lag between the purchase of the shoes, and the debiting of the money from my account.</a:t>
            </a:r>
          </a:p>
          <a:p>
            <a:endParaRPr lang="en-GB" baseline="0" dirty="0" smtClean="0"/>
          </a:p>
          <a:p>
            <a:r>
              <a:rPr lang="en-GB" baseline="0" dirty="0" smtClean="0"/>
              <a:t>Now we can ask “what was my credit as 12.30, as I knew  it 12.30”</a:t>
            </a:r>
          </a:p>
          <a:p>
            <a:endParaRPr lang="en-GB" baseline="0" dirty="0" smtClean="0"/>
          </a:p>
          <a:p>
            <a:r>
              <a:rPr lang="en-GB" baseline="0" dirty="0" smtClean="0"/>
              <a:t>The answer is we thought we had credit, as the debit had not hit our account yet, but in fact, I had no credit.</a:t>
            </a:r>
          </a:p>
          <a:p>
            <a:endParaRPr lang="en-GB" baseline="0" dirty="0" smtClean="0"/>
          </a:p>
          <a:p>
            <a:r>
              <a:rPr lang="en-GB" baseline="0" dirty="0" smtClean="0"/>
              <a:t>This means that I can now defend myself for also buying that “</a:t>
            </a:r>
            <a:r>
              <a:rPr lang="en-GB" baseline="0" dirty="0" err="1" smtClean="0"/>
              <a:t>manbag</a:t>
            </a:r>
            <a:r>
              <a:rPr lang="en-GB" baseline="0" dirty="0" smtClean="0"/>
              <a:t>” I had my eyes on at 12.30 </a:t>
            </a:r>
            <a:r>
              <a:rPr lang="en-GB" baseline="0" dirty="0" smtClean="0">
                <a:sym typeface="Wingdings" panose="05000000000000000000" pitchFamily="2" charset="2"/>
              </a:rPr>
              <a:t></a:t>
            </a:r>
          </a:p>
          <a:p>
            <a:endParaRPr lang="en-GB" baseline="0" dirty="0" smtClean="0"/>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203931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11</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12</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16</a:t>
            </a:fld>
            <a:endParaRPr lang="en-US" dirty="0"/>
          </a:p>
        </p:txBody>
      </p:sp>
    </p:spTree>
    <p:extLst>
      <p:ext uri="{BB962C8B-B14F-4D97-AF65-F5344CB8AC3E}">
        <p14:creationId xmlns:p14="http://schemas.microsoft.com/office/powerpoint/2010/main" val="2233134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3" name="Picture 12"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4" name="Rectangle 13"/>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 name="Title 1"/>
          <p:cNvSpPr>
            <a:spLocks noGrp="1"/>
          </p:cNvSpPr>
          <p:nvPr userDrawn="1">
            <p:ph type="ctrTitle" hasCustomPrompt="1"/>
          </p:nvPr>
        </p:nvSpPr>
        <p:spPr>
          <a:xfrm>
            <a:off x="530042" y="2944299"/>
            <a:ext cx="11320205" cy="1039490"/>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10" name="TextBox 9"/>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
        <p:nvSpPr>
          <p:cNvPr id="28" name="Text Placeholder 27"/>
          <p:cNvSpPr>
            <a:spLocks noGrp="1"/>
          </p:cNvSpPr>
          <p:nvPr userDrawn="1">
            <p:ph type="body" sz="quarter" idx="10" hasCustomPrompt="1"/>
          </p:nvPr>
        </p:nvSpPr>
        <p:spPr>
          <a:xfrm>
            <a:off x="534349" y="3979334"/>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pic>
        <p:nvPicPr>
          <p:cNvPr id="25" name="Picture 24"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Tree>
    <p:extLst>
      <p:ext uri="{BB962C8B-B14F-4D97-AF65-F5344CB8AC3E}">
        <p14:creationId xmlns:p14="http://schemas.microsoft.com/office/powerpoint/2010/main" val="2311727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4" name="Picture 13"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4281142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pic>
        <p:nvPicPr>
          <p:cNvPr id="47" name="Picture 46"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Tree>
    <p:extLst>
      <p:ext uri="{BB962C8B-B14F-4D97-AF65-F5344CB8AC3E}">
        <p14:creationId xmlns:p14="http://schemas.microsoft.com/office/powerpoint/2010/main" val="30087649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pic>
        <p:nvPicPr>
          <p:cNvPr id="13" name="Picture 12"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2344385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97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328836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lw-2014">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17383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mlw-2014">
    <p:spTree>
      <p:nvGrpSpPr>
        <p:cNvPr id="1" name=""/>
        <p:cNvGrpSpPr/>
        <p:nvPr/>
      </p:nvGrpSpPr>
      <p:grpSpPr>
        <a:xfrm>
          <a:off x="0" y="0"/>
          <a:ext cx="0" cy="0"/>
          <a:chOff x="0" y="0"/>
          <a:chExt cx="0" cy="0"/>
        </a:xfrm>
      </p:grpSpPr>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mlw-2014">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19215096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Content">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a:outerShdw blurRad="50800" dist="38100" dir="5400000" algn="t" rotWithShape="0">
              <a:prstClr val="black">
                <a:alpha val="40000"/>
              </a:prstClr>
            </a:outerShdw>
          </a:effectLst>
        </p:spPr>
      </p:pic>
      <p:sp>
        <p:nvSpPr>
          <p:cNvPr id="10" name="Content Placeholder 2"/>
          <p:cNvSpPr>
            <a:spLocks noGrp="1"/>
          </p:cNvSpPr>
          <p:nvPr>
            <p:ph idx="1" hasCustomPrompt="1"/>
          </p:nvPr>
        </p:nvSpPr>
        <p:spPr>
          <a:xfrm>
            <a:off x="558655" y="1003300"/>
            <a:ext cx="11087245" cy="4787900"/>
          </a:xfr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Tree>
    <p:extLst>
      <p:ext uri="{BB962C8B-B14F-4D97-AF65-F5344CB8AC3E}">
        <p14:creationId xmlns:p14="http://schemas.microsoft.com/office/powerpoint/2010/main" val="1051592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pic>
        <p:nvPicPr>
          <p:cNvPr id="18" name="Picture 17"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27" name="Rectangle 26"/>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2944299"/>
            <a:ext cx="11320205" cy="577835"/>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25" name="Text Placeholder 27"/>
          <p:cNvSpPr>
            <a:spLocks noGrp="1"/>
          </p:cNvSpPr>
          <p:nvPr>
            <p:ph type="body" sz="quarter" idx="10" hasCustomPrompt="1"/>
          </p:nvPr>
        </p:nvSpPr>
        <p:spPr>
          <a:xfrm>
            <a:off x="534349" y="4047068"/>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sp>
        <p:nvSpPr>
          <p:cNvPr id="28" name="Rectangle 5"/>
          <p:cNvSpPr>
            <a:spLocks noGrp="1" noChangeArrowheads="1"/>
          </p:cNvSpPr>
          <p:nvPr>
            <p:ph type="subTitle" idx="1" hasCustomPrompt="1"/>
          </p:nvPr>
        </p:nvSpPr>
        <p:spPr>
          <a:xfrm>
            <a:off x="531866" y="3620309"/>
            <a:ext cx="11331080"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
        <p:nvSpPr>
          <p:cNvPr id="24" name="TextBox 23"/>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636411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mp; Conten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1016000"/>
            <a:ext cx="5453780" cy="5214471"/>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pic>
        <p:nvPicPr>
          <p:cNvPr id="7" name="Picture 6"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1" name="Title 1"/>
          <p:cNvSpPr>
            <a:spLocks noGrp="1"/>
          </p:cNvSpPr>
          <p:nvPr>
            <p:ph type="ctrTitle" hasCustomPrompt="1"/>
          </p:nvPr>
        </p:nvSpPr>
        <p:spPr>
          <a:xfrm>
            <a:off x="558656" y="10160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2" name="Content Placeholder 2"/>
          <p:cNvSpPr>
            <a:spLocks noGrp="1"/>
          </p:cNvSpPr>
          <p:nvPr>
            <p:ph idx="10" hasCustomPrompt="1"/>
          </p:nvPr>
        </p:nvSpPr>
        <p:spPr>
          <a:xfrm>
            <a:off x="558656" y="1803399"/>
            <a:ext cx="5014660" cy="442707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3" name="Picture 12"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6099385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mp; Content">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pic>
        <p:nvPicPr>
          <p:cNvPr id="10" name="Picture 9"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4" name="Title 1"/>
          <p:cNvSpPr>
            <a:spLocks noGrp="1"/>
          </p:cNvSpPr>
          <p:nvPr>
            <p:ph type="ctrTitle" hasCustomPrompt="1"/>
          </p:nvPr>
        </p:nvSpPr>
        <p:spPr>
          <a:xfrm>
            <a:off x="558656" y="10160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803399"/>
            <a:ext cx="11215532" cy="148590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6" name="Picture 15"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3865281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pic>
        <p:nvPicPr>
          <p:cNvPr id="25" name="Picture 24"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5" name="Rectangle 14"/>
          <p:cNvSpPr/>
          <p:nvPr userDrawn="1"/>
        </p:nvSpPr>
        <p:spPr>
          <a:xfrm>
            <a:off x="-33864" y="982133"/>
            <a:ext cx="12343658" cy="4741334"/>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1894453"/>
            <a:ext cx="11320205" cy="577835"/>
          </a:xfrm>
          <a:noFill/>
        </p:spPr>
        <p:txBody>
          <a:bodyPr lIns="0" tIns="0" rIns="0" bIns="0" anchor="ctr" anchorCtr="0">
            <a:noAutofit/>
          </a:bodyPr>
          <a:lstStyle>
            <a:lvl1pPr>
              <a:lnSpc>
                <a:spcPts val="5127"/>
              </a:lnSpc>
              <a:spcBef>
                <a:spcPts val="0"/>
              </a:spcBef>
              <a:spcAft>
                <a:spcPts val="0"/>
              </a:spcAft>
              <a:defRPr sz="4000" b="0">
                <a:solidFill>
                  <a:schemeClr val="tx1"/>
                </a:solidFill>
              </a:defRPr>
            </a:lvl1pPr>
          </a:lstStyle>
          <a:p>
            <a:r>
              <a:rPr lang="en-US" dirty="0" smtClean="0"/>
              <a:t>Introducing MarkLogic 7</a:t>
            </a:r>
            <a:endParaRPr lang="en-US" dirty="0"/>
          </a:p>
        </p:txBody>
      </p:sp>
      <p:sp>
        <p:nvSpPr>
          <p:cNvPr id="28" name="Rectangle 5"/>
          <p:cNvSpPr>
            <a:spLocks noGrp="1" noChangeArrowheads="1"/>
          </p:cNvSpPr>
          <p:nvPr>
            <p:ph type="subTitle" idx="1" hasCustomPrompt="1"/>
          </p:nvPr>
        </p:nvSpPr>
        <p:spPr>
          <a:xfrm>
            <a:off x="531866" y="2587396"/>
            <a:ext cx="11331080" cy="375947"/>
          </a:xfrm>
          <a:prstGeom prst="rect">
            <a:avLst/>
          </a:prstGeom>
        </p:spPr>
        <p:txBody>
          <a:bodyPr lIns="0" tIns="0" rIns="0" bIns="0" anchor="t" anchorCtr="0">
            <a:noAutofit/>
          </a:bodyPr>
          <a:lstStyle>
            <a:lvl1pPr marL="0" indent="0">
              <a:buFont typeface="Wingdings" pitchFamily="2" charset="2"/>
              <a:buNone/>
              <a:defRPr sz="20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1234120"/>
            <a:ext cx="2382520" cy="477520"/>
          </a:xfrm>
          <a:prstGeom prst="rect">
            <a:avLst/>
          </a:prstGeom>
        </p:spPr>
      </p:pic>
      <p:sp>
        <p:nvSpPr>
          <p:cNvPr id="33" name="Picture Placeholder 6"/>
          <p:cNvSpPr>
            <a:spLocks noGrp="1"/>
          </p:cNvSpPr>
          <p:nvPr>
            <p:ph type="pic" sz="quarter" idx="14" hasCustomPrompt="1"/>
          </p:nvPr>
        </p:nvSpPr>
        <p:spPr>
          <a:xfrm>
            <a:off x="524930"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24856"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24869"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59954"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59880"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59893"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4994990" y="3234807"/>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4994916" y="4588940"/>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4994929" y="4842940"/>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30026" y="3234810"/>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29952" y="4588943"/>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29965" y="4842943"/>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27" name="TextBox 26"/>
          <p:cNvSpPr txBox="1"/>
          <p:nvPr userDrawn="1"/>
        </p:nvSpPr>
        <p:spPr>
          <a:xfrm>
            <a:off x="7871953" y="5423302"/>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54919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21" name="Picture 20"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8" name="Title 1"/>
          <p:cNvSpPr>
            <a:spLocks noGrp="1"/>
          </p:cNvSpPr>
          <p:nvPr>
            <p:ph type="ctrTitle" hasCustomPrompt="1"/>
          </p:nvPr>
        </p:nvSpPr>
        <p:spPr>
          <a:xfrm>
            <a:off x="530042" y="2944299"/>
            <a:ext cx="11320205" cy="577835"/>
          </a:xfrm>
          <a:noFill/>
          <a:effectLst/>
        </p:spPr>
        <p:txBody>
          <a:bodyPr lIns="0" tIns="0" rIns="0" bIns="0" anchor="ctr" anchorCtr="0">
            <a:noAutofit/>
          </a:bodyPr>
          <a:lstStyle>
            <a:lvl1pPr>
              <a:lnSpc>
                <a:spcPts val="5127"/>
              </a:lnSpc>
              <a:spcBef>
                <a:spcPts val="0"/>
              </a:spcBef>
              <a:spcAft>
                <a:spcPts val="0"/>
              </a:spcAft>
              <a:defRPr sz="4600" b="0" baseline="0">
                <a:solidFill>
                  <a:schemeClr val="bg1"/>
                </a:solidFill>
                <a:latin typeface="+mj-lt"/>
              </a:defRPr>
            </a:lvl1pPr>
          </a:lstStyle>
          <a:p>
            <a:r>
              <a:rPr lang="en-US" dirty="0" smtClean="0"/>
              <a:t>Introducing XYZ </a:t>
            </a:r>
            <a:endParaRPr lang="en-US" dirty="0"/>
          </a:p>
        </p:txBody>
      </p:sp>
      <p:sp>
        <p:nvSpPr>
          <p:cNvPr id="19" name="Rectangle 5"/>
          <p:cNvSpPr>
            <a:spLocks noGrp="1" noChangeArrowheads="1"/>
          </p:cNvSpPr>
          <p:nvPr>
            <p:ph type="subTitle" idx="1" hasCustomPrompt="1"/>
          </p:nvPr>
        </p:nvSpPr>
        <p:spPr>
          <a:xfrm>
            <a:off x="531866" y="3620309"/>
            <a:ext cx="11331080" cy="409824"/>
          </a:xfrm>
          <a:prstGeom prst="rect">
            <a:avLst/>
          </a:prstGeom>
          <a:effectLst/>
        </p:spPr>
        <p:txBody>
          <a:bodyPr lIns="0" tIns="0" rIns="0" bIns="0" anchor="t" anchorCtr="0">
            <a:noAutofit/>
          </a:bodyPr>
          <a:lstStyle>
            <a:lvl1pPr marL="0" indent="0">
              <a:buFont typeface="Wingdings" pitchFamily="2" charset="2"/>
              <a:buNone/>
              <a:defRPr sz="2600" baseline="0">
                <a:solidFill>
                  <a:schemeClr val="bg1"/>
                </a:solidFill>
                <a:latin typeface="+mj-lt"/>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pic>
        <p:nvPicPr>
          <p:cNvPr id="19" name="Picture 18"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530042" y="32363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58655" y="1803400"/>
            <a:ext cx="11087245" cy="39878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15" name="Picture 14"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4047696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9"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51" name="Picture 50"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22" name="Picture 21"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23" name="TextBox 22"/>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Content Placeholder 2"/>
          <p:cNvSpPr>
            <a:spLocks noGrp="1"/>
          </p:cNvSpPr>
          <p:nvPr>
            <p:ph idx="1" hasCustomPrompt="1"/>
          </p:nvPr>
        </p:nvSpPr>
        <p:spPr>
          <a:xfrm>
            <a:off x="558655" y="2146300"/>
            <a:ext cx="11087245" cy="36830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Text Placeholder 2"/>
          <p:cNvSpPr>
            <a:spLocks noGrp="1"/>
          </p:cNvSpPr>
          <p:nvPr>
            <p:ph type="body" sz="quarter" idx="10" hasCustomPrompt="1"/>
          </p:nvPr>
        </p:nvSpPr>
        <p:spPr>
          <a:xfrm>
            <a:off x="558800" y="1536700"/>
            <a:ext cx="11099800" cy="419100"/>
          </a:xfrm>
        </p:spPr>
        <p:txBody>
          <a:bodyPr lIns="0" tIns="0" rIns="0" bIns="0"/>
          <a:lstStyle>
            <a:lvl1pPr marL="0" indent="0">
              <a:buNone/>
              <a:defRPr sz="3000" strike="noStrike" cap="none" normalizeH="0" baseline="0">
                <a:solidFill>
                  <a:schemeClr val="tx1">
                    <a:lumMod val="50000"/>
                    <a:lumOff val="50000"/>
                  </a:schemeClr>
                </a:solidFill>
              </a:defRPr>
            </a:lvl1pPr>
          </a:lstStyle>
          <a:p>
            <a:pPr lvl="0"/>
            <a:r>
              <a:rPr lang="en-US"/>
              <a:t>Add Subtitle</a:t>
            </a:r>
          </a:p>
        </p:txBody>
      </p:sp>
    </p:spTree>
    <p:extLst>
      <p:ext uri="{BB962C8B-B14F-4D97-AF65-F5344CB8AC3E}">
        <p14:creationId xmlns:p14="http://schemas.microsoft.com/office/powerpoint/2010/main" val="2681003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58657" y="1816100"/>
            <a:ext cx="11074543" cy="4000500"/>
          </a:xfrm>
          <a:noFill/>
        </p:spPr>
        <p:txBody>
          <a:bodyPr lIns="0" tIns="0" rIns="0" bIns="0">
            <a:noAutofit/>
          </a:bodyPr>
          <a:lstStyle>
            <a:lvl1pPr>
              <a:buNone/>
              <a:defRPr sz="2300">
                <a:latin typeface="+mn-lt"/>
              </a:defRPr>
            </a:lvl1pPr>
          </a:lstStyle>
          <a:p>
            <a:r>
              <a:rPr lang="en-US" smtClean="0"/>
              <a:t>Click icon to add picture</a:t>
            </a:r>
            <a:endParaRPr dirty="0"/>
          </a:p>
        </p:txBody>
      </p:sp>
      <p:pic>
        <p:nvPicPr>
          <p:cNvPr id="76" name="Picture 75"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7" name="TextBox 16"/>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6092521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31" name="Content Placeholder 2"/>
          <p:cNvSpPr>
            <a:spLocks noGrp="1"/>
          </p:cNvSpPr>
          <p:nvPr>
            <p:ph sz="half" idx="1" hasCustomPrompt="1"/>
          </p:nvPr>
        </p:nvSpPr>
        <p:spPr>
          <a:xfrm>
            <a:off x="558800" y="1803401"/>
            <a:ext cx="5257800"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3" name="Content Placeholder 3"/>
          <p:cNvSpPr>
            <a:spLocks noGrp="1"/>
          </p:cNvSpPr>
          <p:nvPr>
            <p:ph sz="half" idx="2" hasCustomPrompt="1"/>
          </p:nvPr>
        </p:nvSpPr>
        <p:spPr>
          <a:xfrm>
            <a:off x="6375400" y="1803401"/>
            <a:ext cx="5270499"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53" name="Picture 52"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7"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Tahoma"/>
                <a:ea typeface="+mj-ea"/>
                <a:cs typeface="Tahoma"/>
              </a:defRPr>
            </a:lvl1pPr>
          </a:lstStyle>
          <a:p>
            <a:r>
              <a:rPr lang="en-US" dirty="0" smtClean="0"/>
              <a:t>Add Slide Title</a:t>
            </a:r>
            <a:endParaRPr dirty="0"/>
          </a:p>
        </p:txBody>
      </p:sp>
      <p:pic>
        <p:nvPicPr>
          <p:cNvPr id="18" name="Picture 17"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9" name="TextBox 18"/>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1485832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6" y="1917702"/>
            <a:ext cx="11054586" cy="4089400"/>
          </a:xfrm>
          <a:prstGeom prst="rect">
            <a:avLst/>
          </a:prstGeom>
        </p:spPr>
        <p:txBody>
          <a:bodyPr vert="horz" lIns="117208" tIns="58604" rIns="117208" bIns="586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609441" y="630383"/>
            <a:ext cx="11037658" cy="967840"/>
          </a:xfrm>
          <a:prstGeom prst="rect">
            <a:avLst/>
          </a:prstGeom>
          <a:noFill/>
        </p:spPr>
        <p:txBody>
          <a:bodyPr vert="horz" lIns="117208" tIns="58604" rIns="117208" bIns="58604" rtlCol="0" anchor="t" anchorCtr="0">
            <a:noAutofit/>
          </a:bodyPr>
          <a:lstStyle/>
          <a:p>
            <a:r>
              <a:rPr lang="en-US" smtClean="0"/>
              <a:t>Click to edit Master title style</a:t>
            </a:r>
            <a:endParaRPr dirty="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732" r:id="rId2"/>
    <p:sldLayoutId id="2147483743" r:id="rId3"/>
    <p:sldLayoutId id="2147483742" r:id="rId4"/>
    <p:sldLayoutId id="2147483740" r:id="rId5"/>
    <p:sldLayoutId id="2147483694" r:id="rId6"/>
    <p:sldLayoutId id="2147483722" r:id="rId7"/>
    <p:sldLayoutId id="2147483676" r:id="rId8"/>
    <p:sldLayoutId id="2147483757" r:id="rId9"/>
    <p:sldLayoutId id="2147483739" r:id="rId10"/>
    <p:sldLayoutId id="2147483714" r:id="rId11"/>
    <p:sldLayoutId id="2147483731" r:id="rId12"/>
    <p:sldLayoutId id="2147483723" r:id="rId13"/>
    <p:sldLayoutId id="2147483744" r:id="rId14"/>
    <p:sldLayoutId id="2147483749" r:id="rId15"/>
    <p:sldLayoutId id="2147483754" r:id="rId16"/>
    <p:sldLayoutId id="2147483755" r:id="rId17"/>
    <p:sldLayoutId id="2147483756" r:id="rId18"/>
    <p:sldLayoutId id="2147483750" r:id="rId19"/>
    <p:sldLayoutId id="2147483751" r:id="rId20"/>
    <p:sldLayoutId id="2147483752" r:id="rId21"/>
  </p:sldLayoutIdLst>
  <p:timing>
    <p:tnLst>
      <p:par>
        <p:cTn id="1" dur="indefinite" restart="never" nodeType="tmRoot"/>
      </p:par>
    </p:tnLst>
  </p:timing>
  <p:txStyles>
    <p:titleStyle>
      <a:lvl1pPr algn="l" defTabSz="1172078" rtl="0" eaLnBrk="1" latinLnBrk="0" hangingPunct="1">
        <a:lnSpc>
          <a:spcPts val="5800"/>
        </a:lnSpc>
        <a:spcBef>
          <a:spcPct val="0"/>
        </a:spcBef>
        <a:buNone/>
        <a:defRPr sz="5400" kern="1200" baseline="0">
          <a:solidFill>
            <a:schemeClr val="tx1"/>
          </a:solidFill>
          <a:latin typeface="+mj-lt"/>
          <a:ea typeface="+mj-ea"/>
          <a:cs typeface="Tahoma"/>
        </a:defRPr>
      </a:lvl1pPr>
    </p:titleStyle>
    <p:bodyStyle>
      <a:lvl1pPr marL="768096" indent="-581969" algn="l" defTabSz="1172078" rtl="0" eaLnBrk="1" latinLnBrk="0" hangingPunct="1">
        <a:spcBef>
          <a:spcPts val="0"/>
        </a:spcBef>
        <a:buClr>
          <a:schemeClr val="tx2"/>
        </a:buClr>
        <a:buSzPct val="90000"/>
        <a:buFont typeface="Wingdings" charset="2"/>
        <a:buChar char="§"/>
        <a:defRPr sz="3100" kern="1200">
          <a:solidFill>
            <a:schemeClr val="tx1">
              <a:lumMod val="85000"/>
              <a:lumOff val="15000"/>
            </a:schemeClr>
          </a:solidFill>
          <a:latin typeface="+mj-lt"/>
          <a:ea typeface="+mn-ea"/>
          <a:cs typeface="Tahoma"/>
        </a:defRPr>
      </a:lvl1pPr>
      <a:lvl2pPr marL="1172078" indent="-586039" algn="l" defTabSz="1172078" rtl="0" eaLnBrk="1" latinLnBrk="0" hangingPunct="1">
        <a:spcBef>
          <a:spcPts val="769"/>
        </a:spcBef>
        <a:buClr>
          <a:schemeClr val="tx2"/>
        </a:buClr>
        <a:buSzPct val="90000"/>
        <a:buFont typeface="Lucida Grande"/>
        <a:buChar char="–"/>
        <a:defRPr sz="2800" kern="1200">
          <a:solidFill>
            <a:schemeClr val="tx1">
              <a:lumMod val="85000"/>
              <a:lumOff val="15000"/>
            </a:schemeClr>
          </a:solidFill>
          <a:latin typeface="+mj-lt"/>
          <a:ea typeface="+mn-ea"/>
          <a:cs typeface="Tahoma"/>
        </a:defRPr>
      </a:lvl2pPr>
      <a:lvl3pPr marL="1615677" indent="-443599" algn="l" defTabSz="1172078" rtl="0" eaLnBrk="1" latinLnBrk="0" hangingPunct="1">
        <a:spcBef>
          <a:spcPts val="769"/>
        </a:spcBef>
        <a:buClr>
          <a:schemeClr val="tx2"/>
        </a:buClr>
        <a:buSzPct val="90000"/>
        <a:buFont typeface="Lucida Grande"/>
        <a:buChar char="–"/>
        <a:defRPr sz="2600" kern="1200">
          <a:solidFill>
            <a:schemeClr val="tx1">
              <a:lumMod val="85000"/>
              <a:lumOff val="15000"/>
            </a:schemeClr>
          </a:solidFill>
          <a:latin typeface="+mj-lt"/>
          <a:ea typeface="+mn-ea"/>
          <a:cs typeface="Tahoma"/>
        </a:defRPr>
      </a:lvl3pPr>
      <a:lvl4pPr marL="2051136" indent="-435460"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4pPr>
      <a:lvl5pPr marL="2486596" indent="-425286"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617" y="2716256"/>
            <a:ext cx="11320205" cy="577835"/>
          </a:xfrm>
        </p:spPr>
        <p:txBody>
          <a:bodyPr/>
          <a:lstStyle/>
          <a:p>
            <a:r>
              <a:rPr lang="en-US" dirty="0" err="1" smtClean="0"/>
              <a:t>Bitemporal</a:t>
            </a:r>
            <a:r>
              <a:rPr lang="en-US" dirty="0" smtClean="0"/>
              <a:t> </a:t>
            </a:r>
            <a:r>
              <a:rPr lang="en-US" dirty="0" smtClean="0"/>
              <a:t>Hands on Session</a:t>
            </a:r>
            <a:endParaRPr lang="en-US" dirty="0"/>
          </a:p>
        </p:txBody>
      </p:sp>
      <p:sp>
        <p:nvSpPr>
          <p:cNvPr id="7" name="Text Placeholder 6"/>
          <p:cNvSpPr>
            <a:spLocks noGrp="1"/>
          </p:cNvSpPr>
          <p:nvPr>
            <p:ph type="body" sz="quarter" idx="16"/>
          </p:nvPr>
        </p:nvSpPr>
        <p:spPr/>
        <p:txBody>
          <a:bodyPr/>
          <a:lstStyle/>
          <a:p>
            <a:endParaRPr lang="en-US"/>
          </a:p>
        </p:txBody>
      </p:sp>
      <p:sp>
        <p:nvSpPr>
          <p:cNvPr id="10" name="Text Placeholder 9"/>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342902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Query Bitemporal Doc?</a:t>
            </a:r>
            <a:endParaRPr lang="en-US" dirty="0"/>
          </a:p>
        </p:txBody>
      </p:sp>
      <p:pic>
        <p:nvPicPr>
          <p:cNvPr id="3076" name="Picture 4" descr="http://docs.marklogic.com/media/apidoc/8.0/guide/temporal/searching/searchin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30" y="3114554"/>
            <a:ext cx="5303238" cy="8667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docs.marklogic.com/media/apidoc/8.0/guide/temporal/searching/searching-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836" y="1733549"/>
            <a:ext cx="4578470" cy="407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9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Organization of documents</a:t>
            </a:r>
            <a:endParaRPr lang="en-US" dirty="0"/>
          </a:p>
        </p:txBody>
      </p:sp>
      <p:sp>
        <p:nvSpPr>
          <p:cNvPr id="3" name="Content Placeholder 2"/>
          <p:cNvSpPr>
            <a:spLocks noGrp="1"/>
          </p:cNvSpPr>
          <p:nvPr>
            <p:ph idx="1"/>
          </p:nvPr>
        </p:nvSpPr>
        <p:spPr>
          <a:xfrm>
            <a:off x="558655" y="1803400"/>
            <a:ext cx="10795145" cy="3987800"/>
          </a:xfrm>
        </p:spPr>
        <p:txBody>
          <a:bodyPr/>
          <a:lstStyle/>
          <a:p>
            <a:r>
              <a:rPr lang="en-US" sz="2400" dirty="0" smtClean="0"/>
              <a:t>Bitemporal documents organization</a:t>
            </a:r>
          </a:p>
          <a:p>
            <a:pPr lvl="1"/>
            <a:r>
              <a:rPr lang="en-US" sz="2400" dirty="0" smtClean="0"/>
              <a:t>Temporal collection</a:t>
            </a:r>
          </a:p>
          <a:p>
            <a:pPr lvl="1"/>
            <a:r>
              <a:rPr lang="en-US" sz="2400" dirty="0" smtClean="0"/>
              <a:t>Uri collection</a:t>
            </a:r>
          </a:p>
          <a:p>
            <a:pPr lvl="1"/>
            <a:r>
              <a:rPr lang="en-US" sz="2400" i="1" dirty="0" smtClean="0"/>
              <a:t>Latest collection</a:t>
            </a:r>
          </a:p>
          <a:p>
            <a:pPr lvl="1"/>
            <a:r>
              <a:rPr lang="en-US" sz="2400" i="1" dirty="0" smtClean="0"/>
              <a:t>Other collections</a:t>
            </a:r>
          </a:p>
          <a:p>
            <a:endParaRPr lang="en-US" sz="2400" dirty="0" smtClean="0"/>
          </a:p>
          <a:p>
            <a:r>
              <a:rPr lang="en-US" sz="2400" dirty="0" smtClean="0"/>
              <a:t>Consider organizing non-temporal documents in its own collection</a:t>
            </a:r>
          </a:p>
        </p:txBody>
      </p:sp>
      <p:sp>
        <p:nvSpPr>
          <p:cNvPr id="74" name="TextBox 73"/>
          <p:cNvSpPr txBox="1"/>
          <p:nvPr/>
        </p:nvSpPr>
        <p:spPr>
          <a:xfrm>
            <a:off x="10464800" y="6121400"/>
            <a:ext cx="914400" cy="914400"/>
          </a:xfrm>
          <a:prstGeom prst="rect">
            <a:avLst/>
          </a:prstGeom>
          <a:noFill/>
        </p:spPr>
        <p:txBody>
          <a:bodyPr vert="horz" wrap="none" lIns="0" tIns="0" rIns="0" bIns="0" rtlCol="0" anchor="ctr" anchorCtr="0">
            <a:noAutofit/>
          </a:bodyPr>
          <a:lstStyle/>
          <a:p>
            <a:endParaRPr lang="en-US" dirty="0"/>
          </a:p>
        </p:txBody>
      </p:sp>
      <p:sp>
        <p:nvSpPr>
          <p:cNvPr id="6" name="TextBox 5"/>
          <p:cNvSpPr txBox="1"/>
          <p:nvPr/>
        </p:nvSpPr>
        <p:spPr>
          <a:xfrm>
            <a:off x="2654300" y="-152400"/>
            <a:ext cx="914400" cy="914400"/>
          </a:xfrm>
          <a:prstGeom prst="rect">
            <a:avLst/>
          </a:prstGeom>
          <a:noFill/>
        </p:spPr>
        <p:txBody>
          <a:bodyPr vert="horz" wrap="none" lIns="0" tIns="0" rIns="0" bIns="0" rtlCol="0" anchor="ctr" anchorCtr="0">
            <a:noAutofit/>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859" y="1583128"/>
            <a:ext cx="4335780" cy="2926080"/>
          </a:xfrm>
          <a:prstGeom prst="rect">
            <a:avLst/>
          </a:prstGeom>
        </p:spPr>
      </p:pic>
    </p:spTree>
    <p:extLst>
      <p:ext uri="{BB962C8B-B14F-4D97-AF65-F5344CB8AC3E}">
        <p14:creationId xmlns:p14="http://schemas.microsoft.com/office/powerpoint/2010/main" val="194415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childTnLst>
                                    <p:set>
                                      <p:cBhvr override="childStyle">
                                        <p:cTn id="6" dur="indefinite"/>
                                        <p:tgtEl>
                                          <p:spTgt spid="3">
                                            <p:txEl>
                                              <p:pRg st="3" end="3"/>
                                            </p:txEl>
                                          </p:spTgt>
                                        </p:tgtEl>
                                        <p:attrNameLst>
                                          <p:attrName>style.fontWeight</p:attrName>
                                        </p:attrNameLst>
                                      </p:cBhvr>
                                      <p:to>
                                        <p:strVal val="bold"/>
                                      </p:to>
                                    </p:set>
                                  </p:childTnLst>
                                </p:cTn>
                              </p:par>
                              <p:par>
                                <p:cTn id="7" presetID="15" presetClass="emph" presetSubtype="0" nodeType="withEffect">
                                  <p:stCondLst>
                                    <p:cond delay="0"/>
                                  </p:stCondLst>
                                  <p:childTnLst>
                                    <p:set>
                                      <p:cBhvr override="childStyle">
                                        <p:cTn id="8"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p:txBody>
          <a:bodyPr/>
          <a:lstStyle/>
          <a:p>
            <a:pPr marL="91440" indent="0">
              <a:spcBef>
                <a:spcPts val="0"/>
              </a:spcBef>
              <a:spcAft>
                <a:spcPts val="0"/>
              </a:spcAft>
              <a:buNone/>
            </a:pPr>
            <a:r>
              <a:rPr lang="en-US" sz="1800" dirty="0"/>
              <a:t> </a:t>
            </a:r>
            <a:r>
              <a:rPr lang="en-US" sz="1800" dirty="0" err="1"/>
              <a:t>cts.uris</a:t>
            </a:r>
            <a:r>
              <a:rPr lang="en-US" sz="1800" dirty="0"/>
              <a:t>('//', [], </a:t>
            </a:r>
          </a:p>
          <a:p>
            <a:pPr marL="91440" indent="0">
              <a:spcBef>
                <a:spcPts val="0"/>
              </a:spcBef>
              <a:spcAft>
                <a:spcPts val="0"/>
              </a:spcAft>
              <a:buNone/>
            </a:pPr>
            <a:r>
              <a:rPr lang="en-US" sz="1800" dirty="0"/>
              <a:t>  </a:t>
            </a:r>
            <a:r>
              <a:rPr lang="en-US" sz="1800" dirty="0" err="1"/>
              <a:t>cts.andQuery</a:t>
            </a:r>
            <a:r>
              <a:rPr lang="en-US" sz="1800" dirty="0"/>
              <a:t>(</a:t>
            </a:r>
          </a:p>
          <a:p>
            <a:pPr marL="91440" indent="0">
              <a:spcBef>
                <a:spcPts val="0"/>
              </a:spcBef>
              <a:spcAft>
                <a:spcPts val="0"/>
              </a:spcAft>
              <a:buNone/>
            </a:pPr>
            <a:r>
              <a:rPr lang="en-US" sz="1800" dirty="0"/>
              <a:t>    [      </a:t>
            </a:r>
          </a:p>
          <a:p>
            <a:pPr marL="91440" indent="0">
              <a:spcBef>
                <a:spcPts val="0"/>
              </a:spcBef>
              <a:spcAft>
                <a:spcPts val="0"/>
              </a:spcAft>
              <a:buNone/>
            </a:pPr>
            <a:r>
              <a:rPr lang="en-US" sz="1800" dirty="0"/>
              <a:t>      </a:t>
            </a:r>
            <a:r>
              <a:rPr lang="en-US" sz="1800" dirty="0" err="1"/>
              <a:t>cts.orQuery</a:t>
            </a:r>
            <a:r>
              <a:rPr lang="en-US" sz="1800" dirty="0"/>
              <a:t>(['New York', 'San Francisco']),</a:t>
            </a:r>
          </a:p>
          <a:p>
            <a:pPr marL="91440" indent="0">
              <a:spcBef>
                <a:spcPts val="0"/>
              </a:spcBef>
              <a:spcAft>
                <a:spcPts val="0"/>
              </a:spcAft>
              <a:buNone/>
            </a:pPr>
            <a:r>
              <a:rPr lang="en-US" sz="1800" dirty="0"/>
              <a:t>      </a:t>
            </a:r>
            <a:r>
              <a:rPr lang="en-US" sz="1800" dirty="0" err="1"/>
              <a:t>cts.collectionQuery</a:t>
            </a:r>
            <a:r>
              <a:rPr lang="en-US" sz="1800" dirty="0"/>
              <a:t>(["latest</a:t>
            </a:r>
            <a:r>
              <a:rPr lang="en-US" sz="1800" dirty="0" smtClean="0"/>
              <a:t>", </a:t>
            </a:r>
            <a:r>
              <a:rPr lang="en-US" sz="1800" dirty="0"/>
              <a:t>'</a:t>
            </a:r>
            <a:r>
              <a:rPr lang="en-US" sz="1800" dirty="0" err="1"/>
              <a:t>nontemporalcollection</a:t>
            </a:r>
            <a:r>
              <a:rPr lang="en-US" sz="1800" dirty="0"/>
              <a:t>'])</a:t>
            </a:r>
          </a:p>
          <a:p>
            <a:pPr marL="91440" indent="0">
              <a:spcBef>
                <a:spcPts val="0"/>
              </a:spcBef>
              <a:spcAft>
                <a:spcPts val="0"/>
              </a:spcAft>
              <a:buNone/>
            </a:pPr>
            <a:r>
              <a:rPr lang="en-US" sz="1800" dirty="0"/>
              <a:t>    ]</a:t>
            </a:r>
          </a:p>
          <a:p>
            <a:pPr marL="91440" indent="0">
              <a:spcBef>
                <a:spcPts val="0"/>
              </a:spcBef>
              <a:spcAft>
                <a:spcPts val="0"/>
              </a:spcAft>
              <a:buNone/>
            </a:pPr>
            <a:r>
              <a:rPr lang="en-US" sz="1800" dirty="0"/>
              <a:t>  )</a:t>
            </a:r>
          </a:p>
          <a:p>
            <a:pPr marL="91440" indent="0">
              <a:spcBef>
                <a:spcPts val="0"/>
              </a:spcBef>
              <a:spcAft>
                <a:spcPts val="0"/>
              </a:spcAft>
              <a:buNone/>
            </a:pPr>
            <a:r>
              <a:rPr lang="en-US" sz="1800" dirty="0"/>
              <a:t>) </a:t>
            </a:r>
            <a:endParaRPr lang="en-US" sz="1800" dirty="0" smtClean="0"/>
          </a:p>
        </p:txBody>
      </p:sp>
      <p:sp>
        <p:nvSpPr>
          <p:cNvPr id="4" name="Title 3"/>
          <p:cNvSpPr>
            <a:spLocks noGrp="1"/>
          </p:cNvSpPr>
          <p:nvPr>
            <p:ph type="ctrTitle"/>
          </p:nvPr>
        </p:nvSpPr>
        <p:spPr/>
        <p:txBody>
          <a:bodyPr/>
          <a:lstStyle/>
          <a:p>
            <a:r>
              <a:rPr lang="en-US" dirty="0" smtClean="0"/>
              <a:t>Bitemporal and non-bitemporal</a:t>
            </a:r>
            <a:r>
              <a:rPr lang="en-US" dirty="0"/>
              <a:t> </a:t>
            </a:r>
            <a:r>
              <a:rPr lang="en-US" dirty="0" smtClean="0"/>
              <a:t>documents</a:t>
            </a:r>
            <a:endParaRPr lang="en-US" dirty="0"/>
          </a:p>
        </p:txBody>
      </p:sp>
      <p:sp>
        <p:nvSpPr>
          <p:cNvPr id="2" name="Content Placeholder 1"/>
          <p:cNvSpPr>
            <a:spLocks noGrp="1"/>
          </p:cNvSpPr>
          <p:nvPr>
            <p:ph idx="10"/>
          </p:nvPr>
        </p:nvSpPr>
        <p:spPr/>
        <p:txBody>
          <a:bodyPr/>
          <a:lstStyle/>
          <a:p>
            <a:r>
              <a:rPr lang="en-US" sz="2400" dirty="0"/>
              <a:t>Search </a:t>
            </a:r>
            <a:r>
              <a:rPr lang="en-US" sz="2400" dirty="0" smtClean="0"/>
              <a:t>for:</a:t>
            </a:r>
            <a:endParaRPr lang="en-US" sz="2400" dirty="0"/>
          </a:p>
          <a:p>
            <a:pPr lvl="1"/>
            <a:r>
              <a:rPr lang="en-US" sz="2400" dirty="0"/>
              <a:t>‘New York’ </a:t>
            </a:r>
            <a:r>
              <a:rPr lang="en-US" sz="2400" b="1" dirty="0"/>
              <a:t>OR</a:t>
            </a:r>
            <a:r>
              <a:rPr lang="en-US" sz="2400" dirty="0"/>
              <a:t> ‘San Francisco’ </a:t>
            </a:r>
            <a:r>
              <a:rPr lang="en-US" sz="2400" b="1" dirty="0"/>
              <a:t>AND</a:t>
            </a:r>
          </a:p>
          <a:p>
            <a:pPr lvl="1"/>
            <a:r>
              <a:rPr lang="en-US" sz="2400" dirty="0"/>
              <a:t>restrict it to ‘latest’ temporal documents </a:t>
            </a:r>
            <a:r>
              <a:rPr lang="en-US" sz="2400" b="1" dirty="0"/>
              <a:t>OR</a:t>
            </a:r>
            <a:r>
              <a:rPr lang="en-US" sz="2400" dirty="0"/>
              <a:t> documents in ‘</a:t>
            </a:r>
            <a:r>
              <a:rPr lang="en-US" sz="2400" dirty="0" err="1"/>
              <a:t>nontemporal</a:t>
            </a:r>
            <a:r>
              <a:rPr lang="en-US" sz="2400" dirty="0"/>
              <a:t>’ </a:t>
            </a:r>
            <a:r>
              <a:rPr lang="en-US" sz="2400" dirty="0" smtClean="0"/>
              <a:t>collection</a:t>
            </a:r>
            <a:endParaRPr lang="en-US" sz="2400" dirty="0"/>
          </a:p>
        </p:txBody>
      </p:sp>
      <p:sp>
        <p:nvSpPr>
          <p:cNvPr id="74" name="TextBox 73"/>
          <p:cNvSpPr txBox="1"/>
          <p:nvPr/>
        </p:nvSpPr>
        <p:spPr>
          <a:xfrm>
            <a:off x="10464800" y="6121400"/>
            <a:ext cx="914400" cy="914400"/>
          </a:xfrm>
          <a:prstGeom prst="rect">
            <a:avLst/>
          </a:prstGeom>
          <a:noFill/>
        </p:spPr>
        <p:txBody>
          <a:bodyPr vert="horz" wrap="none" lIns="0" tIns="0" rIns="0" bIns="0" rtlCol="0" anchor="ctr" anchorCtr="0">
            <a:noAutofit/>
          </a:bodyPr>
          <a:lstStyle/>
          <a:p>
            <a:endParaRPr lang="en-US" dirty="0"/>
          </a:p>
        </p:txBody>
      </p:sp>
      <p:sp>
        <p:nvSpPr>
          <p:cNvPr id="6" name="TextBox 5"/>
          <p:cNvSpPr txBox="1"/>
          <p:nvPr/>
        </p:nvSpPr>
        <p:spPr>
          <a:xfrm>
            <a:off x="2654300" y="-152400"/>
            <a:ext cx="914400" cy="914400"/>
          </a:xfrm>
          <a:prstGeom prst="rect">
            <a:avLst/>
          </a:prstGeom>
          <a:noFill/>
        </p:spPr>
        <p:txBody>
          <a:bodyPr vert="horz" wrap="none" lIns="0" tIns="0" rIns="0" bIns="0" rtlCol="0" anchor="ctr" anchorCtr="0">
            <a:noAutofit/>
          </a:bodyPr>
          <a:lstStyle/>
          <a:p>
            <a:endParaRPr lang="en-US" dirty="0"/>
          </a:p>
        </p:txBody>
      </p:sp>
      <p:sp>
        <p:nvSpPr>
          <p:cNvPr id="7" name="Content Placeholder 2"/>
          <p:cNvSpPr txBox="1">
            <a:spLocks/>
          </p:cNvSpPr>
          <p:nvPr/>
        </p:nvSpPr>
        <p:spPr>
          <a:xfrm>
            <a:off x="558655" y="1922001"/>
            <a:ext cx="10795145" cy="1340498"/>
          </a:xfrm>
          <a:prstGeom prst="rect">
            <a:avLst/>
          </a:prstGeom>
        </p:spPr>
        <p:txBody>
          <a:bodyPr vert="horz" lIns="0" tIns="0" rIns="0" bIns="0" rtlCol="0">
            <a:noAutofit/>
          </a:bodyPr>
          <a:lstStyle>
            <a:lvl1pPr marL="420624" indent="-329184" algn="l" defTabSz="1172078" rtl="0" eaLnBrk="1" latinLnBrk="0" hangingPunct="1">
              <a:spcBef>
                <a:spcPts val="1200"/>
              </a:spcBef>
              <a:spcAft>
                <a:spcPts val="600"/>
              </a:spcAft>
              <a:buClr>
                <a:schemeClr val="tx2"/>
              </a:buClr>
              <a:buSzPct val="90000"/>
              <a:buFont typeface="Wingdings" charset="2"/>
              <a:buChar char="§"/>
              <a:defRPr sz="2300" kern="1200">
                <a:solidFill>
                  <a:schemeClr val="tx1">
                    <a:lumMod val="85000"/>
                    <a:lumOff val="15000"/>
                  </a:schemeClr>
                </a:solidFill>
                <a:latin typeface="+mn-lt"/>
                <a:ea typeface="+mn-ea"/>
                <a:cs typeface="Tahoma"/>
              </a:defRPr>
            </a:lvl1pPr>
            <a:lvl2pPr marL="722376" indent="-257175" algn="l" defTabSz="1172078" rtl="0" eaLnBrk="1" latinLnBrk="0" hangingPunct="1">
              <a:spcBef>
                <a:spcPts val="600"/>
              </a:spcBef>
              <a:spcAft>
                <a:spcPts val="600"/>
              </a:spcAft>
              <a:buClr>
                <a:schemeClr val="tx2"/>
              </a:buClr>
              <a:buSzPct val="90000"/>
              <a:buFont typeface="Lucida Grande"/>
              <a:buChar char="–"/>
              <a:defRPr sz="2300" kern="1200">
                <a:solidFill>
                  <a:schemeClr val="tx1">
                    <a:lumMod val="85000"/>
                    <a:lumOff val="15000"/>
                  </a:schemeClr>
                </a:solidFill>
                <a:latin typeface="+mn-lt"/>
                <a:ea typeface="+mn-ea"/>
                <a:cs typeface="Tahoma"/>
              </a:defRPr>
            </a:lvl2pPr>
            <a:lvl3pPr marL="1196975" indent="-242888" algn="l" defTabSz="1172078" rtl="0" eaLnBrk="1" latinLnBrk="0" hangingPunct="1">
              <a:spcBef>
                <a:spcPts val="600"/>
              </a:spcBef>
              <a:spcAft>
                <a:spcPts val="600"/>
              </a:spcAft>
              <a:buClr>
                <a:schemeClr val="tx2"/>
              </a:buClr>
              <a:buSzPct val="90000"/>
              <a:buFont typeface="Lucida Grande"/>
              <a:buChar char="–"/>
              <a:defRPr sz="2100" kern="1200">
                <a:solidFill>
                  <a:schemeClr val="tx1">
                    <a:lumMod val="85000"/>
                    <a:lumOff val="15000"/>
                  </a:schemeClr>
                </a:solidFill>
                <a:latin typeface="+mn-lt"/>
                <a:ea typeface="+mn-ea"/>
                <a:cs typeface="Tahoma"/>
              </a:defRPr>
            </a:lvl3pPr>
            <a:lvl4pPr marL="1654175" indent="-222250" algn="l" defTabSz="1172078" rtl="0" eaLnBrk="1" latinLnBrk="0" hangingPunct="1">
              <a:spcBef>
                <a:spcPts val="769"/>
              </a:spcBef>
              <a:buClr>
                <a:schemeClr val="tx2"/>
              </a:buClr>
              <a:buSzPct val="90000"/>
              <a:buFont typeface="Lucida Grande"/>
              <a:buChar char="–"/>
              <a:defRPr sz="1800" kern="1200">
                <a:solidFill>
                  <a:schemeClr val="tx1">
                    <a:lumMod val="85000"/>
                    <a:lumOff val="15000"/>
                  </a:schemeClr>
                </a:solidFill>
                <a:latin typeface="+mn-lt"/>
                <a:ea typeface="+mn-ea"/>
                <a:cs typeface="Tahoma"/>
              </a:defRPr>
            </a:lvl4pPr>
            <a:lvl5pPr marL="2109788" indent="-200025" algn="l" defTabSz="1172078" rtl="0" eaLnBrk="1" latinLnBrk="0" hangingPunct="1">
              <a:spcBef>
                <a:spcPts val="769"/>
              </a:spcBef>
              <a:buClr>
                <a:schemeClr val="tx2"/>
              </a:buClr>
              <a:buSzPct val="90000"/>
              <a:buFont typeface="Lucida Grande"/>
              <a:buChar char="–"/>
              <a:defRPr sz="1800" kern="1200">
                <a:solidFill>
                  <a:schemeClr val="tx1">
                    <a:lumMod val="85000"/>
                    <a:lumOff val="15000"/>
                  </a:schemeClr>
                </a:solidFill>
                <a:latin typeface="+mn-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a:lstStyle>
          <a:p>
            <a:endParaRPr lang="en-US" sz="2400" dirty="0" smtClean="0"/>
          </a:p>
        </p:txBody>
      </p:sp>
    </p:spTree>
    <p:extLst>
      <p:ext uri="{BB962C8B-B14F-4D97-AF65-F5344CB8AC3E}">
        <p14:creationId xmlns:p14="http://schemas.microsoft.com/office/powerpoint/2010/main" val="105417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childTnLst>
                                    <p:set>
                                      <p:cBhvr override="childStyle">
                                        <p:cTn id="6" dur="indefinite"/>
                                        <p:tgtEl>
                                          <p:spTgt spid="9">
                                            <p:txEl>
                                              <p:pRg st="3" end="3"/>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childTnLst>
                                    <p:set>
                                      <p:cBhvr override="childStyle">
                                        <p:cTn id="10" dur="indefinite"/>
                                        <p:tgtEl>
                                          <p:spTgt spid="9">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childTnLst>
                                    <p:set>
                                      <p:cBhvr override="childStyle">
                                        <p:cTn id="14" dur="indefinite"/>
                                        <p:tgtEl>
                                          <p:spTgt spid="9">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 </a:t>
            </a:r>
            <a:r>
              <a:rPr lang="en-US" b="1" dirty="0" smtClean="0"/>
              <a:t>LSQT</a:t>
            </a:r>
            <a:endParaRPr lang="en-US" b="1" dirty="0"/>
          </a:p>
        </p:txBody>
      </p:sp>
      <p:sp>
        <p:nvSpPr>
          <p:cNvPr id="3" name="Content Placeholder 2"/>
          <p:cNvSpPr>
            <a:spLocks noGrp="1"/>
          </p:cNvSpPr>
          <p:nvPr>
            <p:ph idx="1"/>
          </p:nvPr>
        </p:nvSpPr>
        <p:spPr>
          <a:xfrm>
            <a:off x="550791" y="1866688"/>
            <a:ext cx="5271511" cy="3683000"/>
          </a:xfrm>
        </p:spPr>
        <p:txBody>
          <a:bodyPr/>
          <a:lstStyle/>
          <a:p>
            <a:r>
              <a:rPr lang="en-US" sz="2000" dirty="0"/>
              <a:t>LSQT = Last Stable Query Time </a:t>
            </a:r>
          </a:p>
          <a:p>
            <a:r>
              <a:rPr lang="en-US" sz="2000" dirty="0" smtClean="0"/>
              <a:t>You </a:t>
            </a:r>
            <a:r>
              <a:rPr lang="en-US" sz="2000" dirty="0"/>
              <a:t>can manually set the system start time </a:t>
            </a:r>
            <a:endParaRPr lang="en-US" sz="2000" dirty="0" smtClean="0"/>
          </a:p>
          <a:p>
            <a:r>
              <a:rPr lang="en-US" sz="2000" dirty="0" smtClean="0"/>
              <a:t>Maintain </a:t>
            </a:r>
            <a:r>
              <a:rPr lang="en-US" sz="2000" dirty="0"/>
              <a:t>a 'master' system time across multiple clients </a:t>
            </a:r>
            <a:endParaRPr lang="en-US" sz="2000" dirty="0" smtClean="0"/>
          </a:p>
          <a:p>
            <a:r>
              <a:rPr lang="en-US" sz="2000" dirty="0" smtClean="0"/>
              <a:t>A </a:t>
            </a:r>
            <a:r>
              <a:rPr lang="en-US" sz="2000" dirty="0"/>
              <a:t>temporal document with a system start time before the LSQT can only be queried </a:t>
            </a:r>
            <a:endParaRPr lang="en-US" sz="2000" dirty="0" smtClean="0"/>
          </a:p>
          <a:p>
            <a:r>
              <a:rPr lang="en-US" sz="2000" dirty="0" smtClean="0"/>
              <a:t>A temporal </a:t>
            </a:r>
            <a:r>
              <a:rPr lang="en-US" sz="2000" dirty="0"/>
              <a:t>document with a system start time after the LSQT can be updated / ingested, but not </a:t>
            </a:r>
            <a:r>
              <a:rPr lang="en-US" sz="2000" dirty="0" smtClean="0"/>
              <a:t>queried</a:t>
            </a:r>
            <a:endParaRPr lang="en-US" sz="2000" dirty="0"/>
          </a:p>
        </p:txBody>
      </p:sp>
      <p:pic>
        <p:nvPicPr>
          <p:cNvPr id="5122" name="Picture 2" descr="http://docs.marklogic.com/media/apidoc/8.0/guide/temporal/managing/managin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379" y="1732385"/>
            <a:ext cx="5573848"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4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Recap</a:t>
            </a:r>
            <a:endParaRPr lang="en-US" dirty="0"/>
          </a:p>
        </p:txBody>
      </p:sp>
      <p:sp>
        <p:nvSpPr>
          <p:cNvPr id="3" name="Content Placeholder 2"/>
          <p:cNvSpPr>
            <a:spLocks noGrp="1"/>
          </p:cNvSpPr>
          <p:nvPr>
            <p:ph idx="1"/>
          </p:nvPr>
        </p:nvSpPr>
        <p:spPr>
          <a:xfrm>
            <a:off x="558655" y="1894363"/>
            <a:ext cx="11087245" cy="3683000"/>
          </a:xfrm>
        </p:spPr>
        <p:txBody>
          <a:bodyPr/>
          <a:lstStyle/>
          <a:p>
            <a:r>
              <a:rPr lang="en-US" dirty="0" smtClean="0"/>
              <a:t>System </a:t>
            </a:r>
            <a:r>
              <a:rPr lang="en-US" dirty="0"/>
              <a:t>is when info is recorded and valid is when info happened</a:t>
            </a:r>
          </a:p>
          <a:p>
            <a:r>
              <a:rPr lang="en-US" dirty="0" smtClean="0"/>
              <a:t>Two </a:t>
            </a:r>
            <a:r>
              <a:rPr lang="en-US" dirty="0"/>
              <a:t>reasons to use bitemporal: lag </a:t>
            </a:r>
            <a:r>
              <a:rPr lang="en-US" dirty="0" smtClean="0"/>
              <a:t>and correction</a:t>
            </a:r>
            <a:endParaRPr lang="en-US" dirty="0"/>
          </a:p>
          <a:p>
            <a:r>
              <a:rPr lang="en-US" dirty="0" smtClean="0"/>
              <a:t>Mind </a:t>
            </a:r>
            <a:r>
              <a:rPr lang="en-US" dirty="0"/>
              <a:t>map of 2d plane is important to </a:t>
            </a:r>
            <a:r>
              <a:rPr lang="en-US" dirty="0" smtClean="0"/>
              <a:t>understand bitemporal</a:t>
            </a:r>
            <a:endParaRPr lang="en-US" dirty="0"/>
          </a:p>
        </p:txBody>
      </p:sp>
    </p:spTree>
    <p:extLst>
      <p:ext uri="{BB962C8B-B14F-4D97-AF65-F5344CB8AC3E}">
        <p14:creationId xmlns:p14="http://schemas.microsoft.com/office/powerpoint/2010/main" val="9984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042" y="2032700"/>
            <a:ext cx="11320205" cy="577835"/>
          </a:xfrm>
        </p:spPr>
        <p:txBody>
          <a:bodyPr/>
          <a:lstStyle/>
          <a:p>
            <a:r>
              <a:rPr lang="en-US" dirty="0" smtClean="0"/>
              <a:t>Part 2:</a:t>
            </a:r>
            <a:endParaRPr lang="en-US" sz="2400" dirty="0"/>
          </a:p>
        </p:txBody>
      </p:sp>
      <p:cxnSp>
        <p:nvCxnSpPr>
          <p:cNvPr id="6" name="Straight Connector 5"/>
          <p:cNvCxnSpPr/>
          <p:nvPr/>
        </p:nvCxnSpPr>
        <p:spPr>
          <a:xfrm>
            <a:off x="2127380" y="2752531"/>
            <a:ext cx="8322906" cy="0"/>
          </a:xfrm>
          <a:prstGeom prst="line">
            <a:avLst/>
          </a:prstGeom>
          <a:ln w="38100" cap="flat">
            <a:solidFill>
              <a:schemeClr val="bg1"/>
            </a:solidFill>
            <a:tailEnd type="none" w="med" len="sm"/>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7461" y="3147381"/>
            <a:ext cx="9269549" cy="2304661"/>
          </a:xfrm>
          <a:prstGeom prst="rect">
            <a:avLst/>
          </a:prstGeom>
          <a:noFill/>
        </p:spPr>
        <p:txBody>
          <a:bodyPr vert="horz" wrap="square" lIns="0" tIns="0" rIns="0" bIns="0" rtlCol="0" anchor="t" anchorCtr="0">
            <a:noAutofit/>
          </a:bodyPr>
          <a:lstStyle/>
          <a:p>
            <a:r>
              <a:rPr lang="en-US" dirty="0">
                <a:solidFill>
                  <a:schemeClr val="bg1"/>
                </a:solidFill>
              </a:rPr>
              <a:t>Install Node.js:  </a:t>
            </a:r>
            <a:r>
              <a:rPr lang="en-US" u="sng" dirty="0">
                <a:solidFill>
                  <a:schemeClr val="bg1"/>
                </a:solidFill>
              </a:rPr>
              <a:t>https://nodejs.org/download/</a:t>
            </a:r>
            <a:endParaRPr lang="en-US" dirty="0">
              <a:solidFill>
                <a:schemeClr val="bg1"/>
              </a:solidFill>
            </a:endParaRPr>
          </a:p>
          <a:p>
            <a:r>
              <a:rPr lang="en-US" dirty="0">
                <a:solidFill>
                  <a:schemeClr val="bg1"/>
                </a:solidFill>
              </a:rPr>
              <a:t>Getting MarkLogic 8.0-1: </a:t>
            </a:r>
            <a:r>
              <a:rPr lang="en-US" u="sng" dirty="0">
                <a:solidFill>
                  <a:schemeClr val="bg1"/>
                </a:solidFill>
              </a:rPr>
              <a:t>https://developer.marklogic.com/products</a:t>
            </a:r>
            <a:endParaRPr lang="en-US" dirty="0">
              <a:solidFill>
                <a:schemeClr val="bg1"/>
              </a:solidFill>
            </a:endParaRPr>
          </a:p>
          <a:p>
            <a:r>
              <a:rPr lang="en-US" dirty="0">
                <a:solidFill>
                  <a:schemeClr val="bg1"/>
                </a:solidFill>
              </a:rPr>
              <a:t>Clone app or download ZIP: </a:t>
            </a:r>
            <a:r>
              <a:rPr lang="en-US" u="sng" dirty="0">
                <a:solidFill>
                  <a:schemeClr val="bg1"/>
                </a:solidFill>
              </a:rPr>
              <a:t>https://</a:t>
            </a:r>
            <a:r>
              <a:rPr lang="en-US" u="sng" dirty="0" smtClean="0">
                <a:solidFill>
                  <a:schemeClr val="bg1"/>
                </a:solidFill>
              </a:rPr>
              <a:t>github.com/fxue/bitemporal-demo</a:t>
            </a:r>
          </a:p>
          <a:p>
            <a:endParaRPr lang="en-US" dirty="0">
              <a:solidFill>
                <a:schemeClr val="bg1"/>
              </a:solidFill>
            </a:endParaRPr>
          </a:p>
          <a:p>
            <a:pPr>
              <a:buClr>
                <a:schemeClr val="tx2"/>
              </a:buClr>
            </a:pPr>
            <a:r>
              <a:rPr lang="en-US" dirty="0" smtClean="0">
                <a:solidFill>
                  <a:schemeClr val="bg1"/>
                </a:solidFill>
              </a:rPr>
              <a:t>Follow guidelines from </a:t>
            </a:r>
            <a:r>
              <a:rPr lang="en-US" dirty="0" err="1" smtClean="0">
                <a:solidFill>
                  <a:schemeClr val="bg1"/>
                </a:solidFill>
              </a:rPr>
              <a:t>github</a:t>
            </a:r>
            <a:r>
              <a:rPr lang="en-US" dirty="0" smtClean="0">
                <a:solidFill>
                  <a:schemeClr val="bg1"/>
                </a:solidFill>
              </a:rPr>
              <a:t> README for 6 exercises.</a:t>
            </a:r>
            <a:endParaRPr lang="en-US" dirty="0" smtClean="0">
              <a:solidFill>
                <a:schemeClr val="bg1"/>
              </a:solidFill>
            </a:endParaRPr>
          </a:p>
        </p:txBody>
      </p:sp>
    </p:spTree>
    <p:extLst>
      <p:ext uri="{BB962C8B-B14F-4D97-AF65-F5344CB8AC3E}">
        <p14:creationId xmlns:p14="http://schemas.microsoft.com/office/powerpoint/2010/main" val="407059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uestions-3.w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92451" y="2633130"/>
            <a:ext cx="1691744" cy="1575928"/>
          </a:xfrm>
          <a:prstGeom prst="rect">
            <a:avLst/>
          </a:prstGeom>
          <a:effectLst/>
        </p:spPr>
      </p:pic>
    </p:spTree>
    <p:extLst>
      <p:ext uri="{BB962C8B-B14F-4D97-AF65-F5344CB8AC3E}">
        <p14:creationId xmlns:p14="http://schemas.microsoft.com/office/powerpoint/2010/main" val="38536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0042" y="2032700"/>
            <a:ext cx="11320205" cy="577835"/>
          </a:xfrm>
        </p:spPr>
        <p:txBody>
          <a:bodyPr/>
          <a:lstStyle/>
          <a:p>
            <a:r>
              <a:rPr lang="en-US" dirty="0" smtClean="0"/>
              <a:t>Part 1:</a:t>
            </a:r>
            <a:endParaRPr lang="en-US" sz="2400" dirty="0"/>
          </a:p>
        </p:txBody>
      </p:sp>
      <p:cxnSp>
        <p:nvCxnSpPr>
          <p:cNvPr id="6" name="Straight Connector 5"/>
          <p:cNvCxnSpPr/>
          <p:nvPr/>
        </p:nvCxnSpPr>
        <p:spPr>
          <a:xfrm>
            <a:off x="3321698" y="2752531"/>
            <a:ext cx="5439747" cy="0"/>
          </a:xfrm>
          <a:prstGeom prst="line">
            <a:avLst/>
          </a:prstGeom>
          <a:ln w="38100" cap="flat">
            <a:solidFill>
              <a:schemeClr val="bg1"/>
            </a:solidFill>
            <a:tailEnd type="none" w="med" len="sm"/>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29470" y="3228403"/>
            <a:ext cx="7081934" cy="2304661"/>
          </a:xfrm>
          <a:prstGeom prst="rect">
            <a:avLst/>
          </a:prstGeom>
          <a:noFill/>
        </p:spPr>
        <p:txBody>
          <a:bodyPr vert="horz" wrap="square" lIns="0" tIns="0" rIns="0" bIns="0" rtlCol="0" anchor="t" anchorCtr="0">
            <a:noAutofit/>
          </a:bodyPr>
          <a:lstStyle/>
          <a:p>
            <a:pPr marL="342900" indent="-342900">
              <a:buClr>
                <a:schemeClr val="tx2"/>
              </a:buClr>
              <a:buFont typeface="Wingdings" charset="2"/>
              <a:buChar char="§"/>
            </a:pPr>
            <a:r>
              <a:rPr lang="en-US" dirty="0" smtClean="0">
                <a:solidFill>
                  <a:schemeClr val="bg1"/>
                </a:solidFill>
              </a:rPr>
              <a:t>Overview of bitemporal</a:t>
            </a:r>
          </a:p>
          <a:p>
            <a:pPr marL="342900" indent="-342900">
              <a:buClr>
                <a:schemeClr val="tx2"/>
              </a:buClr>
              <a:buFont typeface="Wingdings" charset="2"/>
              <a:buChar char="§"/>
            </a:pPr>
            <a:r>
              <a:rPr lang="en-US" dirty="0" smtClean="0">
                <a:solidFill>
                  <a:schemeClr val="bg1"/>
                </a:solidFill>
              </a:rPr>
              <a:t>Visualization demo</a:t>
            </a:r>
          </a:p>
          <a:p>
            <a:pPr marL="342900" indent="-342900">
              <a:buClr>
                <a:schemeClr val="tx2"/>
              </a:buClr>
              <a:buFont typeface="Wingdings" charset="2"/>
              <a:buChar char="§"/>
            </a:pPr>
            <a:r>
              <a:rPr lang="en-US" dirty="0" smtClean="0">
                <a:solidFill>
                  <a:schemeClr val="bg1"/>
                </a:solidFill>
              </a:rPr>
              <a:t>Advanced topics</a:t>
            </a:r>
          </a:p>
          <a:p>
            <a:pPr marL="342900" indent="-342900">
              <a:buClr>
                <a:schemeClr val="tx2"/>
              </a:buClr>
              <a:buFont typeface="Wingdings" charset="2"/>
              <a:buChar char="§"/>
            </a:pPr>
            <a:endParaRPr lang="en-US" dirty="0" smtClean="0">
              <a:solidFill>
                <a:schemeClr val="bg1"/>
              </a:solidFill>
            </a:endParaRPr>
          </a:p>
          <a:p>
            <a:pPr marL="342900" indent="-342900">
              <a:buClr>
                <a:schemeClr val="tx2"/>
              </a:buClr>
              <a:buFont typeface="Wingdings" charset="2"/>
              <a:buChar char="§"/>
            </a:pPr>
            <a:endParaRPr lang="en-US" dirty="0" smtClean="0">
              <a:solidFill>
                <a:schemeClr val="bg1"/>
              </a:solidFill>
            </a:endParaRPr>
          </a:p>
        </p:txBody>
      </p:sp>
    </p:spTree>
    <p:extLst>
      <p:ext uri="{BB962C8B-B14F-4D97-AF65-F5344CB8AC3E}">
        <p14:creationId xmlns:p14="http://schemas.microsoft.com/office/powerpoint/2010/main" val="164621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48243" y="2242356"/>
            <a:ext cx="7220908" cy="3066761"/>
          </a:xfrm>
          <a:prstGeom prst="roundRect">
            <a:avLst>
              <a:gd name="adj" fmla="val 3163"/>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 name="Title 1"/>
          <p:cNvSpPr>
            <a:spLocks noGrp="1"/>
          </p:cNvSpPr>
          <p:nvPr>
            <p:ph type="ctrTitle"/>
          </p:nvPr>
        </p:nvSpPr>
        <p:spPr>
          <a:xfrm>
            <a:off x="1741714" y="1099979"/>
            <a:ext cx="9904185" cy="519800"/>
          </a:xfrm>
          <a:noFill/>
        </p:spPr>
        <p:txBody>
          <a:bodyPr vert="horz" wrap="square" lIns="0" tIns="0" rIns="0" bIns="0" rtlCol="0" anchor="t" anchorCtr="0">
            <a:spAutoFit/>
          </a:bodyPr>
          <a:lstStyle/>
          <a:p>
            <a:r>
              <a:rPr lang="en-US" sz="4400" dirty="0">
                <a:solidFill>
                  <a:srgbClr val="004EA8"/>
                </a:solidFill>
                <a:latin typeface="Arial" pitchFamily="34" charset="0"/>
                <a:ea typeface="Tahoma" pitchFamily="34" charset="0"/>
                <a:cs typeface="Arial" pitchFamily="34" charset="0"/>
              </a:rPr>
              <a:t>Bitemporal</a:t>
            </a:r>
          </a:p>
        </p:txBody>
      </p:sp>
      <p:grpSp>
        <p:nvGrpSpPr>
          <p:cNvPr id="3" name="Group 2"/>
          <p:cNvGrpSpPr/>
          <p:nvPr/>
        </p:nvGrpSpPr>
        <p:grpSpPr>
          <a:xfrm>
            <a:off x="521569" y="1059705"/>
            <a:ext cx="962984" cy="912064"/>
            <a:chOff x="334267" y="1059705"/>
            <a:chExt cx="1150286" cy="1089462"/>
          </a:xfrm>
        </p:grpSpPr>
        <p:sp>
          <p:nvSpPr>
            <p:cNvPr id="8" name="Rectangle 7"/>
            <p:cNvSpPr/>
            <p:nvPr/>
          </p:nvSpPr>
          <p:spPr>
            <a:xfrm>
              <a:off x="334267" y="1059705"/>
              <a:ext cx="1150286" cy="1089462"/>
            </a:xfrm>
            <a:prstGeom prst="rect">
              <a:avLst/>
            </a:prstGeom>
            <a:solidFill>
              <a:srgbClr val="004EA8"/>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pic>
          <p:nvPicPr>
            <p:cNvPr id="9" name="Picture 19" descr="C:\Users\phughes\Dropbox (MarkLogic Creative)\ML Creative (1)\Images\Icons\September 2014 Icons Project\ML 8\bitemporal-white.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774" y="1237102"/>
              <a:ext cx="749271" cy="73466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2833618" y="2748760"/>
            <a:ext cx="5490844" cy="369332"/>
          </a:xfrm>
          <a:prstGeom prst="rect">
            <a:avLst/>
          </a:prstGeom>
        </p:spPr>
        <p:txBody>
          <a:bodyPr wrap="square">
            <a:spAutoFit/>
          </a:bodyPr>
          <a:lstStyle/>
          <a:p>
            <a:pPr marL="342900" lvl="0" indent="-342900">
              <a:spcAft>
                <a:spcPts val="600"/>
              </a:spcAft>
              <a:buClr>
                <a:schemeClr val="tx1"/>
              </a:buClr>
              <a:buFont typeface="Wingdings" pitchFamily="2" charset="2"/>
              <a:buChar char="§"/>
            </a:pPr>
            <a:endParaRPr lang="en-US" sz="1800" dirty="0">
              <a:solidFill>
                <a:srgbClr val="010101">
                  <a:lumMod val="85000"/>
                  <a:lumOff val="15000"/>
                </a:srgbClr>
              </a:solidFill>
              <a:latin typeface="Arial" pitchFamily="34" charset="0"/>
              <a:cs typeface="Arial" pitchFamily="34" charset="0"/>
            </a:endParaRPr>
          </a:p>
        </p:txBody>
      </p:sp>
      <p:sp>
        <p:nvSpPr>
          <p:cNvPr id="4" name="Rectangle 3"/>
          <p:cNvSpPr/>
          <p:nvPr/>
        </p:nvSpPr>
        <p:spPr>
          <a:xfrm>
            <a:off x="3020008" y="2650715"/>
            <a:ext cx="6403910" cy="2246769"/>
          </a:xfrm>
          <a:prstGeom prst="rect">
            <a:avLst/>
          </a:prstGeom>
        </p:spPr>
        <p:txBody>
          <a:bodyPr wrap="square">
            <a:spAutoFit/>
          </a:bodyPr>
          <a:lstStyle/>
          <a:p>
            <a:pPr marL="91440" indent="0">
              <a:buNone/>
            </a:pPr>
            <a:r>
              <a:rPr lang="en-US" sz="2800" b="1" dirty="0"/>
              <a:t>Valid time </a:t>
            </a:r>
            <a:r>
              <a:rPr lang="en-US" sz="2800" dirty="0"/>
              <a:t>= when it happened</a:t>
            </a:r>
          </a:p>
          <a:p>
            <a:pPr marL="91440" indent="0">
              <a:buNone/>
            </a:pPr>
            <a:r>
              <a:rPr lang="en-US" sz="2800" b="1" dirty="0"/>
              <a:t>System time </a:t>
            </a:r>
            <a:r>
              <a:rPr lang="en-US" sz="2800" dirty="0"/>
              <a:t>= when it was recorded</a:t>
            </a:r>
          </a:p>
          <a:p>
            <a:pPr marL="91440" indent="0">
              <a:buNone/>
            </a:pPr>
            <a:endParaRPr lang="en-US" sz="2800" dirty="0"/>
          </a:p>
          <a:p>
            <a:pPr marL="91440" indent="0">
              <a:buNone/>
            </a:pPr>
            <a:r>
              <a:rPr lang="en-US" sz="2800" dirty="0"/>
              <a:t>When did something happen?</a:t>
            </a:r>
          </a:p>
          <a:p>
            <a:pPr marL="91440" indent="0">
              <a:buNone/>
            </a:pPr>
            <a:r>
              <a:rPr lang="en-US" sz="2800" dirty="0"/>
              <a:t>When did we find out?</a:t>
            </a:r>
          </a:p>
        </p:txBody>
      </p:sp>
    </p:spTree>
    <p:extLst>
      <p:ext uri="{BB962C8B-B14F-4D97-AF65-F5344CB8AC3E}">
        <p14:creationId xmlns:p14="http://schemas.microsoft.com/office/powerpoint/2010/main" val="152994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4364" y="958401"/>
            <a:ext cx="8315433" cy="584640"/>
          </a:xfrm>
        </p:spPr>
        <p:txBody>
          <a:bodyPr/>
          <a:lstStyle/>
          <a:p>
            <a:r>
              <a:rPr lang="en-US" dirty="0"/>
              <a:t>3 Types of Temporality</a:t>
            </a:r>
            <a:endParaRPr lang="en-GB" dirty="0"/>
          </a:p>
        </p:txBody>
      </p:sp>
      <p:grpSp>
        <p:nvGrpSpPr>
          <p:cNvPr id="6" name="Group 5"/>
          <p:cNvGrpSpPr/>
          <p:nvPr/>
        </p:nvGrpSpPr>
        <p:grpSpPr>
          <a:xfrm>
            <a:off x="-32660" y="4419597"/>
            <a:ext cx="11999961" cy="1872346"/>
            <a:chOff x="-32662" y="4419597"/>
            <a:chExt cx="11999961" cy="1872346"/>
          </a:xfrm>
        </p:grpSpPr>
        <p:sp>
          <p:nvSpPr>
            <p:cNvPr id="109" name="Rounded Rectangle 108"/>
            <p:cNvSpPr/>
            <p:nvPr/>
          </p:nvSpPr>
          <p:spPr>
            <a:xfrm>
              <a:off x="7305430" y="4419597"/>
              <a:ext cx="730486" cy="1872346"/>
            </a:xfrm>
            <a:prstGeom prst="roundRect">
              <a:avLst>
                <a:gd name="adj" fmla="val 0"/>
              </a:avLst>
            </a:prstGeom>
            <a:solidFill>
              <a:schemeClr val="bg2">
                <a:lumMod val="50000"/>
                <a:alpha val="30980"/>
              </a:schemeClr>
            </a:solidFill>
            <a:effectLst/>
          </p:spPr>
          <p:txBody>
            <a:bodyPr wrap="square" rtlCol="0" anchor="t">
              <a:noAutofit/>
            </a:bodyPr>
            <a:lstStyle/>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p:txBody>
        </p:sp>
        <p:sp>
          <p:nvSpPr>
            <p:cNvPr id="110" name="Rectangle 109"/>
            <p:cNvSpPr/>
            <p:nvPr/>
          </p:nvSpPr>
          <p:spPr>
            <a:xfrm>
              <a:off x="-32662" y="4934397"/>
              <a:ext cx="4209424" cy="1046440"/>
            </a:xfrm>
            <a:prstGeom prst="rect">
              <a:avLst/>
            </a:prstGeom>
          </p:spPr>
          <p:txBody>
            <a:bodyPr wrap="square">
              <a:spAutoFit/>
            </a:bodyPr>
            <a:lstStyle/>
            <a:p>
              <a:pPr algn="r">
                <a:spcAft>
                  <a:spcPts val="600"/>
                </a:spcAft>
              </a:pPr>
              <a:r>
                <a:rPr lang="en-US" sz="2100" b="1" dirty="0">
                  <a:latin typeface="+mj-lt"/>
                </a:rPr>
                <a:t>Bitemporal</a:t>
              </a:r>
            </a:p>
            <a:p>
              <a:pPr algn="r"/>
              <a:r>
                <a:rPr lang="en-US" sz="1800" i="1" dirty="0">
                  <a:solidFill>
                    <a:schemeClr val="tx1">
                      <a:lumMod val="75000"/>
                      <a:lumOff val="25000"/>
                    </a:schemeClr>
                  </a:solidFill>
                  <a:latin typeface="+mj-lt"/>
                </a:rPr>
                <a:t>What was it </a:t>
              </a:r>
              <a:r>
                <a:rPr lang="en-US" sz="1800" b="1" i="1" dirty="0" smtClean="0">
                  <a:solidFill>
                    <a:schemeClr val="tx1">
                      <a:lumMod val="75000"/>
                      <a:lumOff val="25000"/>
                    </a:schemeClr>
                  </a:solidFill>
                  <a:latin typeface="+mj-lt"/>
                </a:rPr>
                <a:t>then, </a:t>
              </a:r>
              <a:r>
                <a:rPr lang="en-US" sz="1800" i="1" dirty="0" smtClean="0">
                  <a:solidFill>
                    <a:schemeClr val="tx1">
                      <a:lumMod val="75000"/>
                      <a:lumOff val="25000"/>
                    </a:schemeClr>
                  </a:solidFill>
                  <a:latin typeface="+mj-lt"/>
                </a:rPr>
                <a:t>as </a:t>
              </a:r>
              <a:r>
                <a:rPr lang="en-US" sz="1800" i="1" dirty="0">
                  <a:solidFill>
                    <a:schemeClr val="tx1">
                      <a:lumMod val="75000"/>
                      <a:lumOff val="25000"/>
                    </a:schemeClr>
                  </a:solidFill>
                  <a:latin typeface="+mj-lt"/>
                </a:rPr>
                <a:t>we </a:t>
              </a:r>
              <a:br>
                <a:rPr lang="en-US" sz="1800" i="1" dirty="0">
                  <a:solidFill>
                    <a:schemeClr val="tx1">
                      <a:lumMod val="75000"/>
                      <a:lumOff val="25000"/>
                    </a:schemeClr>
                  </a:solidFill>
                  <a:latin typeface="+mj-lt"/>
                </a:rPr>
              </a:br>
              <a:r>
                <a:rPr lang="en-US" sz="1800" i="1" dirty="0" smtClean="0">
                  <a:solidFill>
                    <a:schemeClr val="tx1">
                      <a:lumMod val="75000"/>
                      <a:lumOff val="25000"/>
                    </a:schemeClr>
                  </a:solidFill>
                  <a:latin typeface="+mj-lt"/>
                </a:rPr>
                <a:t>understood </a:t>
              </a:r>
              <a:r>
                <a:rPr lang="en-US" sz="1800" i="1" dirty="0">
                  <a:solidFill>
                    <a:schemeClr val="tx1">
                      <a:lumMod val="75000"/>
                      <a:lumOff val="25000"/>
                    </a:schemeClr>
                  </a:solidFill>
                  <a:latin typeface="+mj-lt"/>
                </a:rPr>
                <a:t>it at a </a:t>
              </a:r>
              <a:r>
                <a:rPr lang="en-US" sz="1800" b="1" i="1" dirty="0" smtClean="0">
                  <a:solidFill>
                    <a:schemeClr val="tx1">
                      <a:lumMod val="75000"/>
                      <a:lumOff val="25000"/>
                    </a:schemeClr>
                  </a:solidFill>
                  <a:latin typeface="+mj-lt"/>
                </a:rPr>
                <a:t>given</a:t>
              </a:r>
              <a:r>
                <a:rPr lang="en-US" sz="1800" i="1" dirty="0">
                  <a:solidFill>
                    <a:schemeClr val="tx1">
                      <a:lumMod val="75000"/>
                      <a:lumOff val="25000"/>
                    </a:schemeClr>
                  </a:solidFill>
                  <a:latin typeface="+mj-lt"/>
                </a:rPr>
                <a:t> </a:t>
              </a:r>
              <a:r>
                <a:rPr lang="en-US" sz="1800" i="1" dirty="0" smtClean="0">
                  <a:solidFill>
                    <a:schemeClr val="tx1">
                      <a:lumMod val="75000"/>
                      <a:lumOff val="25000"/>
                    </a:schemeClr>
                  </a:solidFill>
                  <a:latin typeface="+mj-lt"/>
                </a:rPr>
                <a:t>time</a:t>
              </a:r>
              <a:r>
                <a:rPr lang="en-US" sz="1800" i="1" dirty="0">
                  <a:solidFill>
                    <a:schemeClr val="tx1">
                      <a:lumMod val="75000"/>
                      <a:lumOff val="25000"/>
                    </a:schemeClr>
                  </a:solidFill>
                  <a:latin typeface="+mj-lt"/>
                </a:rPr>
                <a:t>?</a:t>
              </a:r>
            </a:p>
          </p:txBody>
        </p:sp>
        <p:sp>
          <p:nvSpPr>
            <p:cNvPr id="112" name="TextBox 111"/>
            <p:cNvSpPr txBox="1"/>
            <p:nvPr/>
          </p:nvSpPr>
          <p:spPr>
            <a:xfrm>
              <a:off x="10199916" y="4788810"/>
              <a:ext cx="1767383" cy="1275614"/>
            </a:xfrm>
            <a:prstGeom prst="rect">
              <a:avLst/>
            </a:prstGeom>
            <a:noFill/>
          </p:spPr>
          <p:txBody>
            <a:bodyPr vert="horz" wrap="square" lIns="0" tIns="0" rIns="0" bIns="0" rtlCol="0" anchor="ctr" anchorCtr="0">
              <a:noAutofit/>
            </a:bodyPr>
            <a:lstStyle/>
            <a:p>
              <a:r>
                <a:rPr lang="en-US" sz="1600" i="1" dirty="0" smtClean="0">
                  <a:latin typeface="+mj-lt"/>
                </a:rPr>
                <a:t>“Matt thought car had 100k in 2014 before finding out actually was 200k”</a:t>
              </a:r>
              <a:endParaRPr lang="en-GB" sz="1600" i="1" dirty="0">
                <a:latin typeface="+mj-lt"/>
              </a:endParaRPr>
            </a:p>
          </p:txBody>
        </p:sp>
        <p:sp>
          <p:nvSpPr>
            <p:cNvPr id="113" name="Right Arrow 112"/>
            <p:cNvSpPr/>
            <p:nvPr/>
          </p:nvSpPr>
          <p:spPr>
            <a:xfrm rot="5400000">
              <a:off x="8127998" y="4665506"/>
              <a:ext cx="773142" cy="451905"/>
            </a:xfrm>
            <a:prstGeom prst="rightArrow">
              <a:avLst/>
            </a:prstGeom>
            <a:solidFill>
              <a:srgbClr val="FFC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dirty="0">
                <a:solidFill>
                  <a:schemeClr val="tx1"/>
                </a:solidFill>
                <a:latin typeface="+mj-lt"/>
              </a:endParaRPr>
            </a:p>
          </p:txBody>
        </p:sp>
        <p:cxnSp>
          <p:nvCxnSpPr>
            <p:cNvPr id="114" name="Straight Connector 113"/>
            <p:cNvCxnSpPr/>
            <p:nvPr/>
          </p:nvCxnSpPr>
          <p:spPr>
            <a:xfrm>
              <a:off x="4786806" y="5359948"/>
              <a:ext cx="5257544" cy="2241"/>
            </a:xfrm>
            <a:prstGeom prst="line">
              <a:avLst/>
            </a:prstGeom>
            <a:ln>
              <a:solidFill>
                <a:schemeClr val="tx1"/>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6726340" y="4735776"/>
              <a:ext cx="1111488" cy="376039"/>
              <a:chOff x="4670811" y="3974706"/>
              <a:chExt cx="833833" cy="282029"/>
            </a:xfrm>
          </p:grpSpPr>
          <p:grpSp>
            <p:nvGrpSpPr>
              <p:cNvPr id="116" name="Group 115"/>
              <p:cNvGrpSpPr/>
              <p:nvPr/>
            </p:nvGrpSpPr>
            <p:grpSpPr>
              <a:xfrm>
                <a:off x="5248255" y="3974706"/>
                <a:ext cx="256389" cy="282029"/>
                <a:chOff x="7391810" y="-3298290"/>
                <a:chExt cx="806069" cy="806072"/>
              </a:xfrm>
            </p:grpSpPr>
            <p:sp>
              <p:nvSpPr>
                <p:cNvPr id="118" name="Oval 117"/>
                <p:cNvSpPr/>
                <p:nvPr/>
              </p:nvSpPr>
              <p:spPr>
                <a:xfrm>
                  <a:off x="7453619" y="-3139132"/>
                  <a:ext cx="684431" cy="47610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latin typeface="+mj-lt"/>
                  </a:endParaRPr>
                </a:p>
              </p:txBody>
            </p:sp>
            <p:pic>
              <p:nvPicPr>
                <p:cNvPr id="119" name="Picture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810" y="-3298290"/>
                  <a:ext cx="806069" cy="806072"/>
                </a:xfrm>
                <a:prstGeom prst="rect">
                  <a:avLst/>
                </a:prstGeom>
              </p:spPr>
            </p:pic>
          </p:grpSp>
          <p:cxnSp>
            <p:nvCxnSpPr>
              <p:cNvPr id="117" name="Straight Arrow Connector 116"/>
              <p:cNvCxnSpPr/>
              <p:nvPr/>
            </p:nvCxnSpPr>
            <p:spPr>
              <a:xfrm flipH="1" flipV="1">
                <a:off x="4670811" y="4108766"/>
                <a:ext cx="608705" cy="20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0" name="Right Arrow 119"/>
            <p:cNvSpPr/>
            <p:nvPr/>
          </p:nvSpPr>
          <p:spPr>
            <a:xfrm rot="5400000">
              <a:off x="6132002" y="4701712"/>
              <a:ext cx="773141" cy="451905"/>
            </a:xfrm>
            <a:prstGeom prst="rightArrow">
              <a:avLst/>
            </a:prstGeom>
            <a:solidFill>
              <a:srgbClr val="039BD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dirty="0">
                <a:solidFill>
                  <a:schemeClr val="tx1"/>
                </a:solidFill>
                <a:latin typeface="+mj-lt"/>
              </a:endParaRPr>
            </a:p>
          </p:txBody>
        </p:sp>
        <p:sp>
          <p:nvSpPr>
            <p:cNvPr id="121" name="TextBox 120"/>
            <p:cNvSpPr txBox="1"/>
            <p:nvPr/>
          </p:nvSpPr>
          <p:spPr>
            <a:xfrm>
              <a:off x="4641446" y="4559976"/>
              <a:ext cx="1689740" cy="866641"/>
            </a:xfrm>
            <a:prstGeom prst="rect">
              <a:avLst/>
            </a:prstGeom>
            <a:noFill/>
          </p:spPr>
          <p:txBody>
            <a:bodyPr vert="horz" wrap="square" lIns="0" tIns="0" rIns="0" bIns="0" rtlCol="0" anchor="t" anchorCtr="0">
              <a:noAutofit/>
            </a:bodyPr>
            <a:lstStyle/>
            <a:p>
              <a:pPr algn="r"/>
              <a:r>
                <a:rPr lang="en-US" sz="1600" b="1" dirty="0" smtClean="0"/>
                <a:t>Matt was told car has 100k miles</a:t>
              </a:r>
              <a:endParaRPr lang="en-GB" sz="1600" b="1" dirty="0"/>
            </a:p>
          </p:txBody>
        </p:sp>
        <p:sp>
          <p:nvSpPr>
            <p:cNvPr id="122" name="TextBox 121"/>
            <p:cNvSpPr txBox="1"/>
            <p:nvPr/>
          </p:nvSpPr>
          <p:spPr>
            <a:xfrm>
              <a:off x="8915433" y="4463306"/>
              <a:ext cx="1284483" cy="729180"/>
            </a:xfrm>
            <a:prstGeom prst="rect">
              <a:avLst/>
            </a:prstGeom>
            <a:noFill/>
          </p:spPr>
          <p:txBody>
            <a:bodyPr vert="horz" wrap="square" lIns="0" tIns="0" rIns="0" bIns="0" rtlCol="0" anchor="ctr" anchorCtr="0">
              <a:noAutofit/>
            </a:bodyPr>
            <a:lstStyle/>
            <a:p>
              <a:r>
                <a:rPr lang="en-US" sz="1600" b="1" dirty="0" smtClean="0">
                  <a:latin typeface="+mj-lt"/>
                </a:rPr>
                <a:t>Matt realized car has 200k miles</a:t>
              </a:r>
              <a:endParaRPr lang="en-GB" sz="1600" b="1" dirty="0">
                <a:latin typeface="+mj-lt"/>
              </a:endParaRPr>
            </a:p>
          </p:txBody>
        </p:sp>
        <p:sp>
          <p:nvSpPr>
            <p:cNvPr id="127" name="TextBox 126"/>
            <p:cNvSpPr txBox="1"/>
            <p:nvPr/>
          </p:nvSpPr>
          <p:spPr>
            <a:xfrm>
              <a:off x="7294391" y="6048884"/>
              <a:ext cx="730486" cy="138445"/>
            </a:xfrm>
            <a:prstGeom prst="rect">
              <a:avLst/>
            </a:prstGeom>
            <a:noFill/>
          </p:spPr>
          <p:txBody>
            <a:bodyPr vert="horz" wrap="square" lIns="0" tIns="0" rIns="0" bIns="0" rtlCol="0" anchor="ctr" anchorCtr="0">
              <a:noAutofit/>
            </a:bodyPr>
            <a:lstStyle/>
            <a:p>
              <a:pPr algn="ctr"/>
              <a:r>
                <a:rPr lang="en-US" sz="1800" b="1" dirty="0" smtClean="0">
                  <a:solidFill>
                    <a:schemeClr val="bg1"/>
                  </a:solidFill>
                  <a:latin typeface="+mj-lt"/>
                </a:rPr>
                <a:t>Past</a:t>
              </a:r>
              <a:endParaRPr lang="en-GB" sz="1800" b="1" dirty="0">
                <a:solidFill>
                  <a:schemeClr val="bg1"/>
                </a:solidFill>
                <a:latin typeface="+mj-lt"/>
              </a:endParaRPr>
            </a:p>
          </p:txBody>
        </p:sp>
        <p:cxnSp>
          <p:nvCxnSpPr>
            <p:cNvPr id="58" name="Straight Connector 57"/>
            <p:cNvCxnSpPr/>
            <p:nvPr/>
          </p:nvCxnSpPr>
          <p:spPr>
            <a:xfrm>
              <a:off x="740224" y="5343898"/>
              <a:ext cx="3601437"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345883" y="5383073"/>
              <a:ext cx="645984" cy="310839"/>
            </a:xfrm>
            <a:prstGeom prst="rect">
              <a:avLst/>
            </a:prstGeom>
            <a:noFill/>
          </p:spPr>
          <p:txBody>
            <a:bodyPr vert="horz" wrap="square" lIns="0" tIns="0" rIns="0" bIns="0" rtlCol="0" anchor="ctr" anchorCtr="0">
              <a:noAutofit/>
            </a:bodyPr>
            <a:lstStyle/>
            <a:p>
              <a:r>
                <a:rPr lang="en-AU" sz="1400" dirty="0" smtClean="0">
                  <a:latin typeface="+mj-lt"/>
                </a:rPr>
                <a:t>2014</a:t>
              </a:r>
              <a:endParaRPr lang="en-GB" sz="1400" dirty="0">
                <a:latin typeface="+mj-lt"/>
              </a:endParaRPr>
            </a:p>
          </p:txBody>
        </p:sp>
        <p:sp>
          <p:nvSpPr>
            <p:cNvPr id="63" name="TextBox 62"/>
            <p:cNvSpPr txBox="1"/>
            <p:nvPr/>
          </p:nvSpPr>
          <p:spPr>
            <a:xfrm>
              <a:off x="8363829" y="5391572"/>
              <a:ext cx="645984" cy="310839"/>
            </a:xfrm>
            <a:prstGeom prst="rect">
              <a:avLst/>
            </a:prstGeom>
            <a:noFill/>
          </p:spPr>
          <p:txBody>
            <a:bodyPr vert="horz" wrap="square" lIns="0" tIns="0" rIns="0" bIns="0" rtlCol="0" anchor="ctr" anchorCtr="0">
              <a:noAutofit/>
            </a:bodyPr>
            <a:lstStyle/>
            <a:p>
              <a:pPr algn="ctr"/>
              <a:r>
                <a:rPr lang="en-AU" sz="1400" dirty="0" smtClean="0">
                  <a:latin typeface="+mj-lt"/>
                </a:rPr>
                <a:t>2015</a:t>
              </a:r>
              <a:endParaRPr lang="en-GB" sz="1400" dirty="0">
                <a:latin typeface="+mj-lt"/>
              </a:endParaRPr>
            </a:p>
          </p:txBody>
        </p:sp>
      </p:grpSp>
      <p:grpSp>
        <p:nvGrpSpPr>
          <p:cNvPr id="2" name="Group 1"/>
          <p:cNvGrpSpPr/>
          <p:nvPr/>
        </p:nvGrpSpPr>
        <p:grpSpPr>
          <a:xfrm>
            <a:off x="318218" y="2676986"/>
            <a:ext cx="11805292" cy="1634680"/>
            <a:chOff x="318217" y="2676986"/>
            <a:chExt cx="11805292" cy="1634680"/>
          </a:xfrm>
        </p:grpSpPr>
        <p:sp>
          <p:nvSpPr>
            <p:cNvPr id="56" name="Rounded Rectangle 55"/>
            <p:cNvSpPr/>
            <p:nvPr/>
          </p:nvSpPr>
          <p:spPr>
            <a:xfrm>
              <a:off x="9279785" y="2676986"/>
              <a:ext cx="730488" cy="1568448"/>
            </a:xfrm>
            <a:prstGeom prst="roundRect">
              <a:avLst>
                <a:gd name="adj" fmla="val 0"/>
              </a:avLst>
            </a:prstGeom>
            <a:solidFill>
              <a:schemeClr val="bg2">
                <a:lumMod val="50000"/>
                <a:alpha val="30980"/>
              </a:schemeClr>
            </a:solidFill>
            <a:effectLst/>
          </p:spPr>
          <p:txBody>
            <a:bodyPr wrap="square" rtlCol="0" anchor="t">
              <a:noAutofit/>
            </a:bodyPr>
            <a:lstStyle/>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a:p>
              <a:pPr algn="ctr"/>
              <a:endParaRPr lang="en-US" sz="1800" dirty="0">
                <a:latin typeface="+mj-lt"/>
                <a:ea typeface="Tahoma" panose="020B0604030504040204" pitchFamily="34" charset="0"/>
                <a:cs typeface="Tahoma" panose="020B0604030504040204" pitchFamily="34" charset="0"/>
              </a:endParaRPr>
            </a:p>
          </p:txBody>
        </p:sp>
        <p:sp>
          <p:nvSpPr>
            <p:cNvPr id="54" name="Rectangle 53"/>
            <p:cNvSpPr/>
            <p:nvPr/>
          </p:nvSpPr>
          <p:spPr>
            <a:xfrm>
              <a:off x="318217" y="3265226"/>
              <a:ext cx="3858542" cy="1046440"/>
            </a:xfrm>
            <a:prstGeom prst="rect">
              <a:avLst/>
            </a:prstGeom>
          </p:spPr>
          <p:txBody>
            <a:bodyPr wrap="square">
              <a:spAutoFit/>
            </a:bodyPr>
            <a:lstStyle/>
            <a:p>
              <a:pPr algn="r">
                <a:spcAft>
                  <a:spcPts val="600"/>
                </a:spcAft>
              </a:pPr>
              <a:r>
                <a:rPr lang="en-US" sz="2100" b="1" dirty="0">
                  <a:latin typeface="+mj-lt"/>
                </a:rPr>
                <a:t>Unitemporal</a:t>
              </a:r>
            </a:p>
            <a:p>
              <a:pPr algn="r">
                <a:spcAft>
                  <a:spcPts val="600"/>
                </a:spcAft>
              </a:pPr>
              <a:r>
                <a:rPr lang="en-US" sz="1800" i="1" dirty="0">
                  <a:solidFill>
                    <a:schemeClr val="tx1">
                      <a:lumMod val="75000"/>
                      <a:lumOff val="25000"/>
                    </a:schemeClr>
                  </a:solidFill>
                  <a:latin typeface="+mj-lt"/>
                </a:rPr>
                <a:t>What was it </a:t>
              </a:r>
              <a:r>
                <a:rPr lang="en-US" sz="1800" b="1" i="1" dirty="0">
                  <a:solidFill>
                    <a:schemeClr val="tx1">
                      <a:lumMod val="75000"/>
                      <a:lumOff val="25000"/>
                    </a:schemeClr>
                  </a:solidFill>
                  <a:latin typeface="+mj-lt"/>
                </a:rPr>
                <a:t>then</a:t>
              </a:r>
              <a:r>
                <a:rPr lang="en-US" sz="1800" i="1" dirty="0">
                  <a:solidFill>
                    <a:schemeClr val="tx1">
                      <a:lumMod val="75000"/>
                      <a:lumOff val="25000"/>
                    </a:schemeClr>
                  </a:solidFill>
                  <a:latin typeface="+mj-lt"/>
                </a:rPr>
                <a:t>, </a:t>
              </a:r>
              <a:r>
                <a:rPr lang="en-US" sz="1800" i="1" dirty="0" smtClean="0">
                  <a:solidFill>
                    <a:schemeClr val="tx1">
                      <a:lumMod val="75000"/>
                      <a:lumOff val="25000"/>
                    </a:schemeClr>
                  </a:solidFill>
                  <a:latin typeface="+mj-lt"/>
                </a:rPr>
                <a:t/>
              </a:r>
              <a:br>
                <a:rPr lang="en-US" sz="1800" i="1" dirty="0" smtClean="0">
                  <a:solidFill>
                    <a:schemeClr val="tx1">
                      <a:lumMod val="75000"/>
                      <a:lumOff val="25000"/>
                    </a:schemeClr>
                  </a:solidFill>
                  <a:latin typeface="+mj-lt"/>
                </a:rPr>
              </a:br>
              <a:r>
                <a:rPr lang="en-US" sz="1800" i="1" dirty="0" smtClean="0">
                  <a:solidFill>
                    <a:schemeClr val="tx1">
                      <a:lumMod val="75000"/>
                      <a:lumOff val="25000"/>
                    </a:schemeClr>
                  </a:solidFill>
                  <a:latin typeface="+mj-lt"/>
                </a:rPr>
                <a:t>as </a:t>
              </a:r>
              <a:r>
                <a:rPr lang="en-US" sz="1800" i="1" dirty="0">
                  <a:solidFill>
                    <a:schemeClr val="tx1">
                      <a:lumMod val="75000"/>
                      <a:lumOff val="25000"/>
                    </a:schemeClr>
                  </a:solidFill>
                  <a:latin typeface="+mj-lt"/>
                </a:rPr>
                <a:t>we understand it </a:t>
              </a:r>
              <a:r>
                <a:rPr lang="en-US" sz="1800" b="1" i="1" dirty="0">
                  <a:solidFill>
                    <a:schemeClr val="tx1">
                      <a:lumMod val="75000"/>
                      <a:lumOff val="25000"/>
                    </a:schemeClr>
                  </a:solidFill>
                  <a:latin typeface="+mj-lt"/>
                </a:rPr>
                <a:t>now</a:t>
              </a:r>
              <a:r>
                <a:rPr lang="en-US" sz="1800" i="1" dirty="0">
                  <a:solidFill>
                    <a:schemeClr val="tx1">
                      <a:lumMod val="75000"/>
                      <a:lumOff val="25000"/>
                    </a:schemeClr>
                  </a:solidFill>
                  <a:latin typeface="+mj-lt"/>
                </a:rPr>
                <a:t>?</a:t>
              </a:r>
            </a:p>
          </p:txBody>
        </p:sp>
        <p:sp>
          <p:nvSpPr>
            <p:cNvPr id="31" name="TextBox 30"/>
            <p:cNvSpPr txBox="1"/>
            <p:nvPr/>
          </p:nvSpPr>
          <p:spPr>
            <a:xfrm>
              <a:off x="10044352" y="3171441"/>
              <a:ext cx="2079157" cy="894231"/>
            </a:xfrm>
            <a:prstGeom prst="rect">
              <a:avLst/>
            </a:prstGeom>
            <a:noFill/>
          </p:spPr>
          <p:txBody>
            <a:bodyPr vert="horz" wrap="square" lIns="0" tIns="0" rIns="0" bIns="0" rtlCol="0" anchor="ctr" anchorCtr="0">
              <a:noAutofit/>
            </a:bodyPr>
            <a:lstStyle/>
            <a:p>
              <a:r>
                <a:rPr lang="en-US" sz="1600" i="1" dirty="0" smtClean="0">
                  <a:latin typeface="+mj-lt"/>
                </a:rPr>
                <a:t>“Car had 200k miles in 2014”</a:t>
              </a:r>
              <a:endParaRPr lang="en-GB" sz="1600" i="1" dirty="0">
                <a:latin typeface="+mj-lt"/>
              </a:endParaRPr>
            </a:p>
          </p:txBody>
        </p:sp>
        <p:cxnSp>
          <p:nvCxnSpPr>
            <p:cNvPr id="64" name="Straight Connector 63"/>
            <p:cNvCxnSpPr/>
            <p:nvPr/>
          </p:nvCxnSpPr>
          <p:spPr>
            <a:xfrm>
              <a:off x="4779927" y="3664279"/>
              <a:ext cx="5257544" cy="2241"/>
            </a:xfrm>
            <a:prstGeom prst="line">
              <a:avLst/>
            </a:prstGeom>
            <a:ln>
              <a:solidFill>
                <a:schemeClr val="tx1"/>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9440494" y="2950577"/>
              <a:ext cx="341763" cy="376039"/>
              <a:chOff x="7391810" y="-3298290"/>
              <a:chExt cx="806069" cy="806072"/>
            </a:xfrm>
          </p:grpSpPr>
          <p:sp>
            <p:nvSpPr>
              <p:cNvPr id="76" name="Oval 75"/>
              <p:cNvSpPr/>
              <p:nvPr/>
            </p:nvSpPr>
            <p:spPr>
              <a:xfrm>
                <a:off x="7453619" y="-3139132"/>
                <a:ext cx="684431" cy="47610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latin typeface="+mj-lt"/>
                </a:endParaRP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810" y="-3298290"/>
                <a:ext cx="806069" cy="806072"/>
              </a:xfrm>
              <a:prstGeom prst="rect">
                <a:avLst/>
              </a:prstGeom>
            </p:spPr>
          </p:pic>
        </p:grpSp>
        <p:sp>
          <p:nvSpPr>
            <p:cNvPr id="90" name="Right Arrow 89"/>
            <p:cNvSpPr/>
            <p:nvPr/>
          </p:nvSpPr>
          <p:spPr>
            <a:xfrm rot="5400000">
              <a:off x="6131985" y="3016268"/>
              <a:ext cx="773144" cy="451905"/>
            </a:xfrm>
            <a:prstGeom prst="rightArrow">
              <a:avLst/>
            </a:prstGeom>
            <a:solidFill>
              <a:srgbClr val="039BD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dirty="0">
                <a:solidFill>
                  <a:schemeClr val="tx1"/>
                </a:solidFill>
                <a:latin typeface="+mj-lt"/>
              </a:endParaRPr>
            </a:p>
          </p:txBody>
        </p:sp>
        <p:sp>
          <p:nvSpPr>
            <p:cNvPr id="91" name="TextBox 90"/>
            <p:cNvSpPr txBox="1"/>
            <p:nvPr/>
          </p:nvSpPr>
          <p:spPr>
            <a:xfrm>
              <a:off x="4876630" y="2739125"/>
              <a:ext cx="1464096" cy="683875"/>
            </a:xfrm>
            <a:prstGeom prst="rect">
              <a:avLst/>
            </a:prstGeom>
            <a:noFill/>
          </p:spPr>
          <p:txBody>
            <a:bodyPr vert="horz" wrap="square" lIns="0" tIns="0" rIns="0" bIns="0" rtlCol="0" anchor="ctr" anchorCtr="0">
              <a:noAutofit/>
            </a:bodyPr>
            <a:lstStyle/>
            <a:p>
              <a:pPr algn="r"/>
              <a:r>
                <a:rPr lang="en-GB" sz="1600" b="1" dirty="0" smtClean="0">
                  <a:latin typeface="+mj-lt"/>
                </a:rPr>
                <a:t>Car actually  had 200k miles</a:t>
              </a:r>
              <a:endParaRPr lang="en-GB" sz="1600" b="1" dirty="0">
                <a:latin typeface="+mj-lt"/>
              </a:endParaRPr>
            </a:p>
          </p:txBody>
        </p:sp>
        <p:cxnSp>
          <p:nvCxnSpPr>
            <p:cNvPr id="93" name="Straight Arrow Connector 92"/>
            <p:cNvCxnSpPr/>
            <p:nvPr/>
          </p:nvCxnSpPr>
          <p:spPr>
            <a:xfrm flipH="1">
              <a:off x="6776166" y="3147165"/>
              <a:ext cx="266444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40224" y="3680132"/>
              <a:ext cx="3601437" cy="1"/>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28501" y="3680133"/>
              <a:ext cx="645984" cy="310839"/>
            </a:xfrm>
            <a:prstGeom prst="rect">
              <a:avLst/>
            </a:prstGeom>
            <a:noFill/>
          </p:spPr>
          <p:txBody>
            <a:bodyPr vert="horz" wrap="square" lIns="0" tIns="0" rIns="0" bIns="0" rtlCol="0" anchor="ctr" anchorCtr="0">
              <a:noAutofit/>
            </a:bodyPr>
            <a:lstStyle/>
            <a:p>
              <a:r>
                <a:rPr lang="en-GB" sz="1400" dirty="0" smtClean="0">
                  <a:latin typeface="+mj-lt"/>
                </a:rPr>
                <a:t>2014</a:t>
              </a:r>
            </a:p>
          </p:txBody>
        </p:sp>
        <p:sp>
          <p:nvSpPr>
            <p:cNvPr id="67" name="TextBox 66"/>
            <p:cNvSpPr txBox="1"/>
            <p:nvPr/>
          </p:nvSpPr>
          <p:spPr>
            <a:xfrm>
              <a:off x="9322763" y="3688630"/>
              <a:ext cx="645984" cy="310839"/>
            </a:xfrm>
            <a:prstGeom prst="rect">
              <a:avLst/>
            </a:prstGeom>
            <a:noFill/>
          </p:spPr>
          <p:txBody>
            <a:bodyPr vert="horz" wrap="square" lIns="0" tIns="0" rIns="0" bIns="0" rtlCol="0" anchor="ctr" anchorCtr="0">
              <a:noAutofit/>
            </a:bodyPr>
            <a:lstStyle/>
            <a:p>
              <a:pPr algn="ctr"/>
              <a:r>
                <a:rPr lang="en-AU" sz="1400" dirty="0" smtClean="0">
                  <a:latin typeface="+mj-lt"/>
                </a:rPr>
                <a:t>2015</a:t>
              </a:r>
              <a:endParaRPr lang="en-GB" sz="1400" dirty="0">
                <a:latin typeface="+mj-lt"/>
              </a:endParaRPr>
            </a:p>
          </p:txBody>
        </p:sp>
      </p:grpSp>
      <p:grpSp>
        <p:nvGrpSpPr>
          <p:cNvPr id="11" name="Group 10"/>
          <p:cNvGrpSpPr/>
          <p:nvPr/>
        </p:nvGrpSpPr>
        <p:grpSpPr>
          <a:xfrm>
            <a:off x="318221" y="875095"/>
            <a:ext cx="11684726" cy="1801895"/>
            <a:chOff x="318220" y="875093"/>
            <a:chExt cx="11684726" cy="1801895"/>
          </a:xfrm>
        </p:grpSpPr>
        <p:grpSp>
          <p:nvGrpSpPr>
            <p:cNvPr id="7" name="Group 6"/>
            <p:cNvGrpSpPr/>
            <p:nvPr/>
          </p:nvGrpSpPr>
          <p:grpSpPr>
            <a:xfrm>
              <a:off x="816424" y="875093"/>
              <a:ext cx="11186522" cy="1801895"/>
              <a:chOff x="816424" y="875093"/>
              <a:chExt cx="11186522" cy="1801895"/>
            </a:xfrm>
          </p:grpSpPr>
          <p:sp>
            <p:nvSpPr>
              <p:cNvPr id="52" name="Rounded Rectangle 51"/>
              <p:cNvSpPr/>
              <p:nvPr/>
            </p:nvSpPr>
            <p:spPr>
              <a:xfrm>
                <a:off x="9280009" y="875093"/>
                <a:ext cx="730488" cy="1801895"/>
              </a:xfrm>
              <a:prstGeom prst="roundRect">
                <a:avLst>
                  <a:gd name="adj" fmla="val 0"/>
                </a:avLst>
              </a:prstGeom>
              <a:solidFill>
                <a:schemeClr val="bg2">
                  <a:lumMod val="50000"/>
                  <a:alpha val="30980"/>
                </a:schemeClr>
              </a:solidFill>
              <a:effectLst/>
            </p:spPr>
            <p:txBody>
              <a:bodyPr wrap="square" rtlCol="0" anchor="t">
                <a:noAutofit/>
              </a:bodyPr>
              <a:lstStyle/>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a:p>
                <a:pPr algn="ctr"/>
                <a:endParaRPr lang="en-US" sz="1800" dirty="0">
                  <a:solidFill>
                    <a:schemeClr val="bg1"/>
                  </a:solidFill>
                  <a:latin typeface="+mj-lt"/>
                  <a:ea typeface="Tahoma" panose="020B0604030504040204" pitchFamily="34" charset="0"/>
                  <a:cs typeface="Tahoma" panose="020B0604030504040204" pitchFamily="34" charset="0"/>
                </a:endParaRPr>
              </a:p>
            </p:txBody>
          </p:sp>
          <p:sp>
            <p:nvSpPr>
              <p:cNvPr id="53" name="TextBox 52"/>
              <p:cNvSpPr txBox="1"/>
              <p:nvPr/>
            </p:nvSpPr>
            <p:spPr>
              <a:xfrm>
                <a:off x="9280009" y="931285"/>
                <a:ext cx="730488" cy="200432"/>
              </a:xfrm>
              <a:prstGeom prst="rect">
                <a:avLst/>
              </a:prstGeom>
              <a:noFill/>
            </p:spPr>
            <p:txBody>
              <a:bodyPr vert="horz" wrap="square" lIns="0" tIns="0" rIns="0" bIns="0" rtlCol="0" anchor="ctr" anchorCtr="0">
                <a:noAutofit/>
              </a:bodyPr>
              <a:lstStyle/>
              <a:p>
                <a:pPr algn="ctr"/>
                <a:r>
                  <a:rPr lang="en-US" sz="1800" b="1" dirty="0">
                    <a:solidFill>
                      <a:schemeClr val="bg1"/>
                    </a:solidFill>
                    <a:latin typeface="+mj-lt"/>
                  </a:rPr>
                  <a:t>Now</a:t>
                </a:r>
                <a:endParaRPr lang="en-GB" sz="1800" b="1" dirty="0">
                  <a:solidFill>
                    <a:schemeClr val="bg1"/>
                  </a:solidFill>
                  <a:latin typeface="+mj-lt"/>
                </a:endParaRPr>
              </a:p>
            </p:txBody>
          </p:sp>
          <p:sp>
            <p:nvSpPr>
              <p:cNvPr id="8" name="TextBox 7"/>
              <p:cNvSpPr txBox="1"/>
              <p:nvPr/>
            </p:nvSpPr>
            <p:spPr>
              <a:xfrm>
                <a:off x="6275617" y="1318525"/>
                <a:ext cx="664416" cy="812261"/>
              </a:xfrm>
              <a:prstGeom prst="rect">
                <a:avLst/>
              </a:prstGeom>
              <a:noFill/>
              <a:effectLst/>
            </p:spPr>
            <p:txBody>
              <a:bodyPr vert="horz" wrap="square" lIns="0" tIns="0" rIns="0" bIns="0" rtlCol="0" anchor="ctr" anchorCtr="0">
                <a:noAutofit/>
              </a:bodyPr>
              <a:lstStyle/>
              <a:p>
                <a:r>
                  <a:rPr lang="en-US" sz="6000" b="1" dirty="0">
                    <a:solidFill>
                      <a:srgbClr val="039BDF"/>
                    </a:solidFill>
                    <a:latin typeface="+mj-lt"/>
                  </a:rPr>
                  <a:t>?</a:t>
                </a:r>
                <a:endParaRPr lang="en-GB" sz="6000" b="1" dirty="0">
                  <a:solidFill>
                    <a:srgbClr val="039BDF"/>
                  </a:solidFill>
                  <a:latin typeface="+mj-lt"/>
                </a:endParaRPr>
              </a:p>
            </p:txBody>
          </p:sp>
          <p:sp>
            <p:nvSpPr>
              <p:cNvPr id="21" name="Oval 20"/>
              <p:cNvSpPr/>
              <p:nvPr/>
            </p:nvSpPr>
            <p:spPr>
              <a:xfrm>
                <a:off x="9489047" y="1523992"/>
                <a:ext cx="290190" cy="222108"/>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latin typeface="+mj-lt"/>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841" y="1449746"/>
                <a:ext cx="341763" cy="376039"/>
              </a:xfrm>
              <a:prstGeom prst="rect">
                <a:avLst/>
              </a:prstGeom>
            </p:spPr>
          </p:pic>
          <p:cxnSp>
            <p:nvCxnSpPr>
              <p:cNvPr id="62" name="Straight Connector 61"/>
              <p:cNvCxnSpPr/>
              <p:nvPr/>
            </p:nvCxnSpPr>
            <p:spPr>
              <a:xfrm>
                <a:off x="4743642" y="2187750"/>
                <a:ext cx="5257544" cy="2241"/>
              </a:xfrm>
              <a:prstGeom prst="line">
                <a:avLst/>
              </a:prstGeom>
              <a:ln>
                <a:solidFill>
                  <a:schemeClr val="tx1"/>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10044352" y="1731005"/>
                <a:ext cx="1958594" cy="725997"/>
              </a:xfrm>
              <a:prstGeom prst="rect">
                <a:avLst/>
              </a:prstGeom>
              <a:noFill/>
            </p:spPr>
            <p:txBody>
              <a:bodyPr vert="horz" wrap="square" lIns="0" tIns="0" rIns="0" bIns="0" rtlCol="0" anchor="ctr" anchorCtr="0">
                <a:noAutofit/>
              </a:bodyPr>
              <a:lstStyle/>
              <a:p>
                <a:r>
                  <a:rPr lang="en-US" sz="1600" i="1" dirty="0" smtClean="0">
                    <a:latin typeface="+mj-lt"/>
                  </a:rPr>
                  <a:t>“Car </a:t>
                </a:r>
                <a:r>
                  <a:rPr lang="en-US" sz="1600" i="1" dirty="0" smtClean="0">
                    <a:latin typeface="+mj-lt"/>
                  </a:rPr>
                  <a:t>has 220k miles”</a:t>
                </a:r>
                <a:endParaRPr lang="en-GB" sz="1600" i="1" dirty="0">
                  <a:latin typeface="+mj-lt"/>
                </a:endParaRPr>
              </a:p>
            </p:txBody>
          </p:sp>
          <p:cxnSp>
            <p:nvCxnSpPr>
              <p:cNvPr id="3" name="Straight Connector 2"/>
              <p:cNvCxnSpPr/>
              <p:nvPr/>
            </p:nvCxnSpPr>
            <p:spPr>
              <a:xfrm>
                <a:off x="816424" y="2193070"/>
                <a:ext cx="3525236" cy="1"/>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313727" y="2193071"/>
                <a:ext cx="645984" cy="310839"/>
              </a:xfrm>
              <a:prstGeom prst="rect">
                <a:avLst/>
              </a:prstGeom>
              <a:noFill/>
            </p:spPr>
            <p:txBody>
              <a:bodyPr vert="horz" wrap="square" lIns="0" tIns="0" rIns="0" bIns="0" rtlCol="0" anchor="ctr" anchorCtr="0">
                <a:noAutofit/>
              </a:bodyPr>
              <a:lstStyle/>
              <a:p>
                <a:r>
                  <a:rPr lang="en-AU" sz="1400" dirty="0" smtClean="0">
                    <a:latin typeface="+mj-lt"/>
                  </a:rPr>
                  <a:t>2014</a:t>
                </a:r>
                <a:endParaRPr lang="en-GB" sz="1400" dirty="0">
                  <a:latin typeface="+mj-lt"/>
                </a:endParaRPr>
              </a:p>
            </p:txBody>
          </p:sp>
          <p:sp>
            <p:nvSpPr>
              <p:cNvPr id="71" name="TextBox 70"/>
              <p:cNvSpPr txBox="1"/>
              <p:nvPr/>
            </p:nvSpPr>
            <p:spPr>
              <a:xfrm>
                <a:off x="9318876" y="2201570"/>
                <a:ext cx="645984" cy="310839"/>
              </a:xfrm>
              <a:prstGeom prst="rect">
                <a:avLst/>
              </a:prstGeom>
              <a:noFill/>
            </p:spPr>
            <p:txBody>
              <a:bodyPr vert="horz" wrap="square" lIns="0" tIns="0" rIns="0" bIns="0" rtlCol="0" anchor="ctr" anchorCtr="0">
                <a:noAutofit/>
              </a:bodyPr>
              <a:lstStyle/>
              <a:p>
                <a:pPr algn="ctr"/>
                <a:r>
                  <a:rPr lang="en-AU" sz="1400" dirty="0" smtClean="0">
                    <a:latin typeface="+mj-lt"/>
                  </a:rPr>
                  <a:t>2015</a:t>
                </a:r>
                <a:endParaRPr lang="en-GB" sz="1400" dirty="0">
                  <a:latin typeface="+mj-lt"/>
                </a:endParaRPr>
              </a:p>
            </p:txBody>
          </p:sp>
        </p:grpSp>
        <p:sp>
          <p:nvSpPr>
            <p:cNvPr id="75" name="Rectangle 74"/>
            <p:cNvSpPr/>
            <p:nvPr/>
          </p:nvSpPr>
          <p:spPr>
            <a:xfrm>
              <a:off x="318220" y="1754084"/>
              <a:ext cx="3858542" cy="769441"/>
            </a:xfrm>
            <a:prstGeom prst="rect">
              <a:avLst/>
            </a:prstGeom>
          </p:spPr>
          <p:txBody>
            <a:bodyPr wrap="square">
              <a:spAutoFit/>
            </a:bodyPr>
            <a:lstStyle/>
            <a:p>
              <a:pPr algn="r">
                <a:spcAft>
                  <a:spcPts val="600"/>
                </a:spcAft>
              </a:pPr>
              <a:r>
                <a:rPr lang="en-US" sz="2100" b="1" dirty="0" smtClean="0">
                  <a:latin typeface="+mj-lt"/>
                </a:rPr>
                <a:t>Non Temporal</a:t>
              </a:r>
              <a:endParaRPr lang="en-US" sz="2100" b="1" dirty="0">
                <a:latin typeface="+mj-lt"/>
              </a:endParaRPr>
            </a:p>
            <a:p>
              <a:pPr algn="r">
                <a:spcAft>
                  <a:spcPts val="600"/>
                </a:spcAft>
              </a:pPr>
              <a:r>
                <a:rPr lang="en-US" sz="1800" i="1" dirty="0">
                  <a:solidFill>
                    <a:schemeClr val="tx1">
                      <a:lumMod val="75000"/>
                      <a:lumOff val="25000"/>
                    </a:schemeClr>
                  </a:solidFill>
                  <a:latin typeface="+mj-lt"/>
                </a:rPr>
                <a:t>What </a:t>
              </a:r>
              <a:r>
                <a:rPr lang="en-US" sz="1800" i="1" dirty="0" smtClean="0">
                  <a:solidFill>
                    <a:schemeClr val="tx1">
                      <a:lumMod val="75000"/>
                      <a:lumOff val="25000"/>
                    </a:schemeClr>
                  </a:solidFill>
                  <a:latin typeface="+mj-lt"/>
                </a:rPr>
                <a:t>is</a:t>
              </a:r>
              <a:r>
                <a:rPr lang="en-US" sz="1800" i="1" dirty="0" smtClean="0">
                  <a:solidFill>
                    <a:schemeClr val="tx1">
                      <a:lumMod val="75000"/>
                      <a:lumOff val="25000"/>
                    </a:schemeClr>
                  </a:solidFill>
                  <a:latin typeface="+mj-lt"/>
                </a:rPr>
                <a:t> </a:t>
              </a:r>
              <a:r>
                <a:rPr lang="en-US" sz="1800" i="1" dirty="0">
                  <a:solidFill>
                    <a:schemeClr val="tx1">
                      <a:lumMod val="75000"/>
                      <a:lumOff val="25000"/>
                    </a:schemeClr>
                  </a:solidFill>
                  <a:latin typeface="+mj-lt"/>
                </a:rPr>
                <a:t>it </a:t>
              </a:r>
              <a:r>
                <a:rPr lang="en-US" sz="1800" b="1" i="1" dirty="0" smtClean="0">
                  <a:solidFill>
                    <a:schemeClr val="tx1">
                      <a:lumMod val="75000"/>
                      <a:lumOff val="25000"/>
                    </a:schemeClr>
                  </a:solidFill>
                  <a:latin typeface="+mj-lt"/>
                </a:rPr>
                <a:t>now?</a:t>
              </a:r>
              <a:endParaRPr lang="en-US" sz="1800" i="1" dirty="0">
                <a:solidFill>
                  <a:schemeClr val="tx1">
                    <a:lumMod val="75000"/>
                    <a:lumOff val="25000"/>
                  </a:schemeClr>
                </a:solidFill>
                <a:latin typeface="+mj-lt"/>
              </a:endParaRPr>
            </a:p>
          </p:txBody>
        </p:sp>
      </p:grpSp>
    </p:spTree>
    <p:extLst>
      <p:ext uri="{BB962C8B-B14F-4D97-AF65-F5344CB8AC3E}">
        <p14:creationId xmlns:p14="http://schemas.microsoft.com/office/powerpoint/2010/main" val="136241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656" y="1143000"/>
            <a:ext cx="11087245" cy="4686300"/>
          </a:xfrm>
        </p:spPr>
        <p:txBody>
          <a:bodyPr/>
          <a:lstStyle/>
          <a:p>
            <a:r>
              <a:rPr lang="en-US" sz="2400" b="1" dirty="0" err="1"/>
              <a:t>Unitemporal</a:t>
            </a:r>
            <a:r>
              <a:rPr lang="en-US" sz="2400" dirty="0"/>
              <a:t> = {valid </a:t>
            </a:r>
            <a:r>
              <a:rPr lang="en-US" sz="2400" dirty="0" smtClean="0"/>
              <a:t>time}</a:t>
            </a:r>
          </a:p>
          <a:p>
            <a:pPr lvl="1"/>
            <a:r>
              <a:rPr lang="en-US" sz="2400" dirty="0" smtClean="0"/>
              <a:t>What happened when?</a:t>
            </a:r>
            <a:br>
              <a:rPr lang="en-US" sz="2400" dirty="0" smtClean="0"/>
            </a:br>
            <a:endParaRPr lang="en-US" sz="2400" dirty="0" smtClean="0"/>
          </a:p>
          <a:p>
            <a:r>
              <a:rPr lang="en-US" sz="2400" b="1" dirty="0"/>
              <a:t>Bitemporal</a:t>
            </a:r>
            <a:r>
              <a:rPr lang="en-US" sz="2400" dirty="0"/>
              <a:t> = {valid time, system </a:t>
            </a:r>
            <a:r>
              <a:rPr lang="en-US" sz="2400" dirty="0" smtClean="0"/>
              <a:t>time}</a:t>
            </a:r>
          </a:p>
          <a:p>
            <a:pPr lvl="1"/>
            <a:r>
              <a:rPr lang="en-US" sz="2400" dirty="0" smtClean="0"/>
              <a:t>What happened when?</a:t>
            </a:r>
          </a:p>
          <a:p>
            <a:pPr lvl="1"/>
            <a:r>
              <a:rPr lang="en-US" sz="2400" dirty="0" smtClean="0"/>
              <a:t>When did we find out?</a:t>
            </a:r>
          </a:p>
          <a:p>
            <a:pPr lvl="1"/>
            <a:r>
              <a:rPr lang="en-US" sz="2400" dirty="0" smtClean="0"/>
              <a:t>No historical info will be lost with correction</a:t>
            </a:r>
            <a:r>
              <a:rPr lang="en-US" sz="2400" dirty="0"/>
              <a:t/>
            </a:r>
            <a:br>
              <a:rPr lang="en-US" sz="2400" dirty="0"/>
            </a:br>
            <a:endParaRPr lang="en-US" sz="2400" dirty="0"/>
          </a:p>
        </p:txBody>
      </p:sp>
    </p:spTree>
    <p:extLst>
      <p:ext uri="{BB962C8B-B14F-4D97-AF65-F5344CB8AC3E}">
        <p14:creationId xmlns:p14="http://schemas.microsoft.com/office/powerpoint/2010/main" val="204542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a:t>
            </a:r>
            <a:r>
              <a:rPr lang="en-US" dirty="0" err="1" smtClean="0"/>
              <a:t>Unitemporal</a:t>
            </a:r>
            <a:r>
              <a:rPr lang="en-US" dirty="0" smtClean="0"/>
              <a:t>? Or Bitemporal?</a:t>
            </a:r>
            <a:endParaRPr lang="en-US" dirty="0"/>
          </a:p>
        </p:txBody>
      </p:sp>
      <p:sp>
        <p:nvSpPr>
          <p:cNvPr id="3" name="Content Placeholder 2"/>
          <p:cNvSpPr>
            <a:spLocks noGrp="1"/>
          </p:cNvSpPr>
          <p:nvPr>
            <p:ph idx="1"/>
          </p:nvPr>
        </p:nvSpPr>
        <p:spPr>
          <a:xfrm>
            <a:off x="625151" y="1981200"/>
            <a:ext cx="11157380" cy="3886200"/>
          </a:xfrm>
        </p:spPr>
        <p:txBody>
          <a:bodyPr/>
          <a:lstStyle/>
          <a:p>
            <a:r>
              <a:rPr lang="en-US" sz="2400" b="1" dirty="0" err="1"/>
              <a:t>Unitemporal</a:t>
            </a:r>
            <a:r>
              <a:rPr lang="en-US" sz="2400" dirty="0"/>
              <a:t> = {valid time</a:t>
            </a:r>
            <a:r>
              <a:rPr lang="en-US" sz="2400" dirty="0" smtClean="0"/>
              <a:t>}</a:t>
            </a:r>
            <a:endParaRPr lang="en-US" sz="2400" dirty="0"/>
          </a:p>
          <a:p>
            <a:r>
              <a:rPr lang="en-US" sz="2400" b="1" dirty="0"/>
              <a:t>Bitemporal</a:t>
            </a:r>
            <a:r>
              <a:rPr lang="en-US" sz="2400" dirty="0"/>
              <a:t> = {valid time, system time</a:t>
            </a:r>
            <a:r>
              <a:rPr lang="en-US" sz="2400" dirty="0" smtClean="0"/>
              <a:t>}</a:t>
            </a:r>
          </a:p>
          <a:p>
            <a:endParaRPr lang="en-US" sz="2400" dirty="0"/>
          </a:p>
          <a:p>
            <a:pPr marL="91440" indent="0">
              <a:buNone/>
            </a:pPr>
            <a:r>
              <a:rPr lang="en-US" sz="2400" dirty="0" smtClean="0"/>
              <a:t>#1.</a:t>
            </a:r>
            <a:r>
              <a:rPr lang="en-US" sz="2400" dirty="0"/>
              <a:t> </a:t>
            </a:r>
            <a:r>
              <a:rPr lang="en-US" sz="2400" b="1" dirty="0"/>
              <a:t>A long time ago</a:t>
            </a:r>
            <a:r>
              <a:rPr lang="en-US" sz="2400" dirty="0"/>
              <a:t>, in a galaxy far </a:t>
            </a:r>
            <a:r>
              <a:rPr lang="en-US" sz="2400" dirty="0" err="1"/>
              <a:t>far</a:t>
            </a:r>
            <a:r>
              <a:rPr lang="en-US" sz="2400" dirty="0"/>
              <a:t> away, it is a period of civil </a:t>
            </a:r>
            <a:r>
              <a:rPr lang="en-US" sz="2400" dirty="0" smtClean="0"/>
              <a:t>war.</a:t>
            </a:r>
          </a:p>
          <a:p>
            <a:pPr marL="91440" indent="0">
              <a:buNone/>
            </a:pPr>
            <a:r>
              <a:rPr lang="en-US" sz="2400" dirty="0" smtClean="0"/>
              <a:t>#2. </a:t>
            </a:r>
            <a:r>
              <a:rPr lang="en-US" sz="2400" dirty="0"/>
              <a:t>As </a:t>
            </a:r>
            <a:r>
              <a:rPr lang="en-US" sz="2400" dirty="0" err="1"/>
              <a:t>Gregor</a:t>
            </a:r>
            <a:r>
              <a:rPr lang="en-US" sz="2400" dirty="0"/>
              <a:t> </a:t>
            </a:r>
            <a:r>
              <a:rPr lang="en-US" sz="2400" dirty="0" smtClean="0"/>
              <a:t>awoke </a:t>
            </a:r>
            <a:r>
              <a:rPr lang="en-US" sz="2400" b="1" dirty="0"/>
              <a:t>one morning </a:t>
            </a:r>
            <a:r>
              <a:rPr lang="en-US" sz="2400" dirty="0" smtClean="0"/>
              <a:t>he </a:t>
            </a:r>
            <a:r>
              <a:rPr lang="en-US" sz="2400" dirty="0"/>
              <a:t>found himself transformed </a:t>
            </a:r>
            <a:r>
              <a:rPr lang="en-US" sz="2400" dirty="0" smtClean="0"/>
              <a:t>into </a:t>
            </a:r>
            <a:r>
              <a:rPr lang="en-US" sz="2400" dirty="0"/>
              <a:t>a </a:t>
            </a:r>
            <a:r>
              <a:rPr lang="en-US" sz="2400" dirty="0" smtClean="0"/>
              <a:t>monstrous vermin </a:t>
            </a:r>
            <a:r>
              <a:rPr lang="en-US" sz="2400" b="1" dirty="0"/>
              <a:t>the night prior</a:t>
            </a:r>
          </a:p>
          <a:p>
            <a:endParaRPr lang="en-US" dirty="0"/>
          </a:p>
        </p:txBody>
      </p:sp>
    </p:spTree>
    <p:extLst>
      <p:ext uri="{BB962C8B-B14F-4D97-AF65-F5344CB8AC3E}">
        <p14:creationId xmlns:p14="http://schemas.microsoft.com/office/powerpoint/2010/main" val="370382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462644" y="4238001"/>
            <a:ext cx="5056206" cy="1978088"/>
          </a:xfrm>
          <a:prstGeom prst="roundRect">
            <a:avLst>
              <a:gd name="adj" fmla="val 3163"/>
            </a:avLst>
          </a:prstGeom>
          <a:solidFill>
            <a:schemeClr val="bg1"/>
          </a:solidFill>
          <a:ln w="12700" cmpd="sng">
            <a:solidFill>
              <a:schemeClr val="tx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182880" tIns="91440" rIns="182880" bIns="91440" rtlCol="0" anchor="t" anchorCtr="0"/>
          <a:lstStyle/>
          <a:p>
            <a:pPr algn="ctr"/>
            <a:endParaRPr lang="en-US" sz="1600">
              <a:solidFill>
                <a:schemeClr val="tx1"/>
              </a:solidFill>
            </a:endParaRPr>
          </a:p>
        </p:txBody>
      </p:sp>
      <p:sp>
        <p:nvSpPr>
          <p:cNvPr id="2" name="Title 1"/>
          <p:cNvSpPr>
            <a:spLocks noGrp="1"/>
          </p:cNvSpPr>
          <p:nvPr>
            <p:ph type="ctrTitle"/>
          </p:nvPr>
        </p:nvSpPr>
        <p:spPr/>
        <p:txBody>
          <a:bodyPr/>
          <a:lstStyle/>
          <a:p>
            <a:r>
              <a:rPr lang="en-US" dirty="0" smtClean="0"/>
              <a:t>Why </a:t>
            </a:r>
            <a:r>
              <a:rPr lang="en-US" b="1" dirty="0" smtClean="0"/>
              <a:t>Bi</a:t>
            </a:r>
            <a:r>
              <a:rPr lang="en-US" dirty="0" smtClean="0"/>
              <a:t>temporal?</a:t>
            </a:r>
            <a:endParaRPr lang="en-US" dirty="0"/>
          </a:p>
        </p:txBody>
      </p:sp>
      <p:sp>
        <p:nvSpPr>
          <p:cNvPr id="3" name="Content Placeholder 2"/>
          <p:cNvSpPr>
            <a:spLocks noGrp="1"/>
          </p:cNvSpPr>
          <p:nvPr>
            <p:ph idx="1"/>
          </p:nvPr>
        </p:nvSpPr>
        <p:spPr>
          <a:xfrm>
            <a:off x="558656" y="1752600"/>
            <a:ext cx="11087245" cy="4076700"/>
          </a:xfrm>
        </p:spPr>
        <p:txBody>
          <a:bodyPr/>
          <a:lstStyle/>
          <a:p>
            <a:r>
              <a:rPr lang="en-US" sz="2400" b="1" dirty="0" smtClean="0"/>
              <a:t>Lag</a:t>
            </a:r>
          </a:p>
          <a:p>
            <a:pPr lvl="1"/>
            <a:r>
              <a:rPr lang="en-US" sz="2400" dirty="0" smtClean="0"/>
              <a:t>It takes time for event to be recorded   </a:t>
            </a:r>
          </a:p>
          <a:p>
            <a:r>
              <a:rPr lang="en-US" sz="2400" b="1" dirty="0" smtClean="0"/>
              <a:t>Correction</a:t>
            </a:r>
          </a:p>
          <a:p>
            <a:pPr lvl="1"/>
            <a:r>
              <a:rPr lang="en-US" sz="2400" dirty="0" smtClean="0"/>
              <a:t>Things recorded in the past could be corrected  </a:t>
            </a:r>
          </a:p>
        </p:txBody>
      </p:sp>
      <p:sp>
        <p:nvSpPr>
          <p:cNvPr id="5" name="Rectangle 4"/>
          <p:cNvSpPr/>
          <p:nvPr/>
        </p:nvSpPr>
        <p:spPr>
          <a:xfrm>
            <a:off x="3962670" y="4900118"/>
            <a:ext cx="5383398" cy="523220"/>
          </a:xfrm>
          <a:prstGeom prst="rect">
            <a:avLst/>
          </a:prstGeom>
        </p:spPr>
        <p:txBody>
          <a:bodyPr wrap="square">
            <a:spAutoFit/>
          </a:bodyPr>
          <a:lstStyle/>
          <a:p>
            <a:r>
              <a:rPr lang="en-US" sz="2800" dirty="0" smtClean="0"/>
              <a:t>valid time ≠ system time</a:t>
            </a:r>
          </a:p>
        </p:txBody>
      </p:sp>
    </p:spTree>
    <p:extLst>
      <p:ext uri="{BB962C8B-B14F-4D97-AF65-F5344CB8AC3E}">
        <p14:creationId xmlns:p14="http://schemas.microsoft.com/office/powerpoint/2010/main" val="118431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Bitemporal</a:t>
            </a:r>
            <a:endParaRPr lang="en-US" dirty="0"/>
          </a:p>
        </p:txBody>
      </p:sp>
      <p:sp>
        <p:nvSpPr>
          <p:cNvPr id="3" name="Content Placeholder 2"/>
          <p:cNvSpPr>
            <a:spLocks noGrp="1"/>
          </p:cNvSpPr>
          <p:nvPr>
            <p:ph idx="1"/>
          </p:nvPr>
        </p:nvSpPr>
        <p:spPr>
          <a:xfrm>
            <a:off x="558656" y="1752600"/>
            <a:ext cx="11087245" cy="4076700"/>
          </a:xfrm>
        </p:spPr>
        <p:txBody>
          <a:bodyPr/>
          <a:lstStyle/>
          <a:p>
            <a:r>
              <a:rPr lang="en-US" dirty="0" smtClean="0"/>
              <a:t>All historical changes will NOT be lost</a:t>
            </a:r>
          </a:p>
          <a:p>
            <a:r>
              <a:rPr lang="en-US" dirty="0" smtClean="0"/>
              <a:t>A temporal delete does not actually delete</a:t>
            </a:r>
          </a:p>
          <a:p>
            <a:r>
              <a:rPr lang="en-US" dirty="0" smtClean="0"/>
              <a:t>Should record event, not state</a:t>
            </a:r>
          </a:p>
          <a:p>
            <a:pPr marL="9144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720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DEMO!</a:t>
            </a:r>
            <a:endParaRPr lang="en-US" sz="5400" dirty="0"/>
          </a:p>
        </p:txBody>
      </p:sp>
    </p:spTree>
    <p:extLst>
      <p:ext uri="{BB962C8B-B14F-4D97-AF65-F5344CB8AC3E}">
        <p14:creationId xmlns:p14="http://schemas.microsoft.com/office/powerpoint/2010/main" val="378958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Custom 59">
      <a:dk1>
        <a:srgbClr val="010101"/>
      </a:dk1>
      <a:lt1>
        <a:sysClr val="window" lastClr="FFFFFF"/>
      </a:lt1>
      <a:dk2>
        <a:srgbClr val="D92231"/>
      </a:dk2>
      <a:lt2>
        <a:srgbClr val="FFFFFF"/>
      </a:lt2>
      <a:accent1>
        <a:srgbClr val="004EA8"/>
      </a:accent1>
      <a:accent2>
        <a:srgbClr val="44499C"/>
      </a:accent2>
      <a:accent3>
        <a:srgbClr val="168DC9"/>
      </a:accent3>
      <a:accent4>
        <a:srgbClr val="149172"/>
      </a:accent4>
      <a:accent5>
        <a:srgbClr val="0295A8"/>
      </a:accent5>
      <a:accent6>
        <a:srgbClr val="00649D"/>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40197</TotalTime>
  <Words>1111</Words>
  <Application>Microsoft Office PowerPoint</Application>
  <PresentationFormat>Custom</PresentationFormat>
  <Paragraphs>170</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vt:lpstr>
      <vt:lpstr>Bitemporal Hands on Session</vt:lpstr>
      <vt:lpstr>Part 1:</vt:lpstr>
      <vt:lpstr>Bitemporal</vt:lpstr>
      <vt:lpstr>3 Types of Temporality</vt:lpstr>
      <vt:lpstr>PowerPoint Presentation</vt:lpstr>
      <vt:lpstr>Quiz: Unitemporal? Or Bitemporal?</vt:lpstr>
      <vt:lpstr>Why Bitemporal?</vt:lpstr>
      <vt:lpstr>Bitemporal</vt:lpstr>
      <vt:lpstr>DEMO!</vt:lpstr>
      <vt:lpstr>How to Query Bitemporal Doc?</vt:lpstr>
      <vt:lpstr>Organization of documents</vt:lpstr>
      <vt:lpstr>Bitemporal and non-bitemporal documents</vt:lpstr>
      <vt:lpstr>Advanced Topic: LSQT</vt:lpstr>
      <vt:lpstr>Recap</vt:lpstr>
      <vt:lpstr>Part 2:</vt:lpstr>
      <vt:lpstr>PowerPoint Presentation</vt:lpstr>
    </vt:vector>
  </TitlesOfParts>
  <Company>MarkLogic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MarkLogic</dc:title>
  <dc:creator>Ganesh Vaideeswaran</dc:creator>
  <cp:lastModifiedBy>Fei Xue</cp:lastModifiedBy>
  <cp:revision>314</cp:revision>
  <cp:lastPrinted>2014-12-11T15:43:08Z</cp:lastPrinted>
  <dcterms:created xsi:type="dcterms:W3CDTF">2015-03-12T03:50:29Z</dcterms:created>
  <dcterms:modified xsi:type="dcterms:W3CDTF">2015-04-09T23:05:58Z</dcterms:modified>
</cp:coreProperties>
</file>