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5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9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D7FFD10-0F39-4692-ADE1-0F9F201C09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8AE91E9-2165-453A-8457-D006BB13A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8349-C789-9EF5-D88D-E6C0E32C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32C56-CF99-FFDB-130E-7DC175656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Ashley Deibler</a:t>
            </a:r>
          </a:p>
        </p:txBody>
      </p:sp>
    </p:spTree>
    <p:extLst>
      <p:ext uri="{BB962C8B-B14F-4D97-AF65-F5344CB8AC3E}">
        <p14:creationId xmlns:p14="http://schemas.microsoft.com/office/powerpoint/2010/main" val="32326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B2ED-0F94-E0FF-8A86-77A8C85F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775063"/>
          </a:xfrm>
        </p:spPr>
        <p:txBody>
          <a:bodyPr/>
          <a:lstStyle/>
          <a:p>
            <a:r>
              <a:rPr lang="en-US" dirty="0"/>
              <a:t>PMF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610E-CF3D-59B5-025F-611AC2BC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872343"/>
            <a:ext cx="3931920" cy="3842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PMF displaying probability that a home is built before or after the year 2000.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34A32A-093D-478D-7369-11C84491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2" y="1149781"/>
            <a:ext cx="6024789" cy="455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09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E58F9-F948-DE43-DA78-2BAE2A89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6BE4-8A5D-8224-9ED3-3CB1A909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775063"/>
          </a:xfrm>
        </p:spPr>
        <p:txBody>
          <a:bodyPr/>
          <a:lstStyle/>
          <a:p>
            <a:r>
              <a:rPr lang="en-US" dirty="0"/>
              <a:t>CDF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315D0-B1E7-9642-BA0B-BE05FB2C2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872343"/>
            <a:ext cx="3931920" cy="3842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CDF of listing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CDF Prob = 0.946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CDF Value(0.5) = 374,990.0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57780F-0EF5-19AF-1220-41FD14B71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55435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81FF-84DF-FCDC-6CEB-80F001A2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Plots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C26FF2-858B-BDD0-42E3-9402FD8E4E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1" y="1889760"/>
            <a:ext cx="5349410" cy="389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569FAB-9AD8-6EEA-D50F-C9399BD40D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0" y="1926046"/>
            <a:ext cx="5019349" cy="389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D9C74A-E438-5FCC-6489-69266934F2EB}"/>
              </a:ext>
            </a:extLst>
          </p:cNvPr>
          <p:cNvSpPr txBox="1">
            <a:spLocks/>
          </p:cNvSpPr>
          <p:nvPr/>
        </p:nvSpPr>
        <p:spPr>
          <a:xfrm>
            <a:off x="1143000" y="5787571"/>
            <a:ext cx="455659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Listing Price (millions) vs. Square Feet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CCCF4-8342-538D-77FF-A77233AA835C}"/>
              </a:ext>
            </a:extLst>
          </p:cNvPr>
          <p:cNvSpPr txBox="1">
            <a:spLocks/>
          </p:cNvSpPr>
          <p:nvPr/>
        </p:nvSpPr>
        <p:spPr>
          <a:xfrm>
            <a:off x="7523441" y="5783942"/>
            <a:ext cx="295728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Bathrooms vs. Bedrooms</a:t>
            </a:r>
          </a:p>
        </p:txBody>
      </p:sp>
    </p:spTree>
    <p:extLst>
      <p:ext uri="{BB962C8B-B14F-4D97-AF65-F5344CB8AC3E}">
        <p14:creationId xmlns:p14="http://schemas.microsoft.com/office/powerpoint/2010/main" val="55503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1621-230F-4EFF-421F-3C91F8F9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52A-CE30-FA00-C2F2-0116E5E0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H0 = Listing Price and Square Footage are dependent on each other. </a:t>
            </a:r>
          </a:p>
          <a:p>
            <a:r>
              <a:rPr lang="en-US" dirty="0"/>
              <a:t>H1 = Listing Price and Square Footage are independent of each other.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Test Statistic = 1,833,971.99</a:t>
            </a:r>
          </a:p>
          <a:p>
            <a:r>
              <a:rPr lang="en-US" dirty="0"/>
              <a:t>Critical Statistic = 504.39</a:t>
            </a:r>
          </a:p>
          <a:p>
            <a:r>
              <a:rPr lang="en-US" dirty="0"/>
              <a:t>p – value = 0.00</a:t>
            </a:r>
          </a:p>
          <a:p>
            <a:endParaRPr lang="en-US" dirty="0"/>
          </a:p>
          <a:p>
            <a:r>
              <a:rPr lang="en-US" dirty="0"/>
              <a:t>Because the p-value is smaller than the designated alpha value of 0.01, and the calculated test statistic is larger than the critical statistic, we can </a:t>
            </a:r>
            <a:r>
              <a:rPr lang="en-US" u="sng" dirty="0"/>
              <a:t>reject</a:t>
            </a:r>
            <a:r>
              <a:rPr lang="en-US" dirty="0"/>
              <a:t> the null hypothesis. At this significance level, it can be concluded that listing price and square footage are independent of each other. </a:t>
            </a:r>
          </a:p>
        </p:txBody>
      </p:sp>
    </p:spTree>
    <p:extLst>
      <p:ext uri="{BB962C8B-B14F-4D97-AF65-F5344CB8AC3E}">
        <p14:creationId xmlns:p14="http://schemas.microsoft.com/office/powerpoint/2010/main" val="3370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B226-005E-371E-790B-DB211954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F287-5232-B6FB-EB9B-1476DDCC8E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Price = 4.3e+05 + 16.2(x)</a:t>
            </a:r>
          </a:p>
          <a:p>
            <a:pPr lvl="1"/>
            <a:r>
              <a:rPr lang="en-US" dirty="0"/>
              <a:t>X = </a:t>
            </a:r>
            <a:r>
              <a:rPr lang="en-US" dirty="0" err="1"/>
              <a:t>sqft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R2 = 0.03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Almost zero correlation. Therefore, square footage and listing price are not correlated. 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C0D2FE-D14B-0C50-4366-5F3A199AA9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4" y="2057400"/>
            <a:ext cx="5293895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2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E9C-DC49-46D4-1401-CE16795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326D-3B97-9DBC-8C4A-F4A2C115F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square footage the largest influencer in determining listing price for </a:t>
            </a:r>
            <a:r>
              <a:rPr lang="en-US"/>
              <a:t>real estate?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BD41-1094-BFC7-F18D-830EEECA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4341-D4CE-B91E-F84A-7FE845D4C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5BC02-C266-4AED-3388-E380323CD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List Price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Square Feet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Number of Bedrooms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Year Built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Number of Bathrooms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608E5-F4A9-2036-2A80-532190278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Meaning of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22083-7E10-2EFD-CA59-A1E9E1BA5F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Price in USD of homes listed for sale.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square feet the property consists of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bedrooms within the home</a:t>
            </a:r>
          </a:p>
          <a:p>
            <a:pPr>
              <a:lnSpc>
                <a:spcPct val="170000"/>
              </a:lnSpc>
            </a:pPr>
            <a:r>
              <a:rPr lang="en-US" dirty="0"/>
              <a:t>The year the home was built</a:t>
            </a:r>
          </a:p>
          <a:p>
            <a:pPr>
              <a:lnSpc>
                <a:spcPct val="170000"/>
              </a:lnSpc>
            </a:pPr>
            <a:r>
              <a:rPr lang="en-US" dirty="0"/>
              <a:t>Number of bathrooms in the home (half and full). </a:t>
            </a:r>
          </a:p>
        </p:txBody>
      </p:sp>
    </p:spTree>
    <p:extLst>
      <p:ext uri="{BB962C8B-B14F-4D97-AF65-F5344CB8AC3E}">
        <p14:creationId xmlns:p14="http://schemas.microsoft.com/office/powerpoint/2010/main" val="28700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49A9-32B0-0E82-7D5A-9347D604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for Listing Prices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FFEB01-DBCA-53D8-5915-7DAA9FF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22" y="1965960"/>
            <a:ext cx="7046555" cy="447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7309-94FC-61AC-5523-333AF8B1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for Square Feet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4DCE8E-B2C8-C393-AE6E-2CB6DDFC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5" y="1836765"/>
            <a:ext cx="7066710" cy="44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9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E38-146A-0EEA-C464-980974FA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Bedrooms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D14E2F-DEEF-08FF-069F-D8B01BDE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77" y="1775340"/>
            <a:ext cx="7019645" cy="44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D689-AA4B-1999-1BBF-61AD8370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Year Built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3DA71E-C3AB-6D38-2033-6BF087D9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78" y="1711451"/>
            <a:ext cx="7091643" cy="454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F74B-F0AC-8B01-AA69-96436C5F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of Bathrooms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8FDB10-A991-C77E-12EB-02637233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13" y="1618531"/>
            <a:ext cx="7263373" cy="462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2DD6-5EB7-FAC6-8127-3192F5FA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Characteristics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CAA3-AC8C-653B-971F-7AE3DF1FA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2939526" cy="1775013"/>
          </a:xfrm>
        </p:spPr>
        <p:txBody>
          <a:bodyPr>
            <a:normAutofit/>
          </a:bodyPr>
          <a:lstStyle/>
          <a:p>
            <a:r>
              <a:rPr lang="en-US" dirty="0"/>
              <a:t>List Price:</a:t>
            </a:r>
          </a:p>
          <a:p>
            <a:pPr lvl="1"/>
            <a:r>
              <a:rPr lang="en-US" dirty="0"/>
              <a:t>Mean: $510,668.58</a:t>
            </a:r>
          </a:p>
          <a:p>
            <a:pPr lvl="1"/>
            <a:r>
              <a:rPr lang="en-US" dirty="0"/>
              <a:t>Mode: $250,000.00</a:t>
            </a:r>
          </a:p>
          <a:p>
            <a:pPr lvl="1"/>
            <a:r>
              <a:rPr lang="en-US" dirty="0"/>
              <a:t>Spread: $1,318,409.27</a:t>
            </a:r>
          </a:p>
          <a:p>
            <a:pPr lvl="1"/>
            <a:r>
              <a:rPr lang="en-US" dirty="0"/>
              <a:t>Tails: Right skew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3E3ED7-A987-37AE-2B3C-1493950CAF01}"/>
              </a:ext>
            </a:extLst>
          </p:cNvPr>
          <p:cNvSpPr txBox="1">
            <a:spLocks/>
          </p:cNvSpPr>
          <p:nvPr/>
        </p:nvSpPr>
        <p:spPr>
          <a:xfrm>
            <a:off x="1143000" y="4069080"/>
            <a:ext cx="3204882" cy="177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 Feet:</a:t>
            </a:r>
          </a:p>
          <a:p>
            <a:pPr lvl="1"/>
            <a:r>
              <a:rPr lang="en-US" dirty="0"/>
              <a:t>Mean: 1,560 sq. feet</a:t>
            </a:r>
          </a:p>
          <a:p>
            <a:pPr lvl="1"/>
            <a:r>
              <a:rPr lang="en-US" dirty="0"/>
              <a:t>Mode: 2,060 sq. feet</a:t>
            </a:r>
          </a:p>
          <a:p>
            <a:pPr lvl="1"/>
            <a:r>
              <a:rPr lang="en-US" dirty="0"/>
              <a:t>Spread: 3,220 sq. feet</a:t>
            </a:r>
          </a:p>
          <a:p>
            <a:pPr lvl="1"/>
            <a:r>
              <a:rPr lang="en-US" dirty="0"/>
              <a:t>Tails: Right skew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ED4499-7C37-F843-53BB-CCB911F4C5FF}"/>
              </a:ext>
            </a:extLst>
          </p:cNvPr>
          <p:cNvSpPr txBox="1">
            <a:spLocks/>
          </p:cNvSpPr>
          <p:nvPr/>
        </p:nvSpPr>
        <p:spPr>
          <a:xfrm>
            <a:off x="4347882" y="2057399"/>
            <a:ext cx="3204882" cy="177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Bedrooms:</a:t>
            </a:r>
          </a:p>
          <a:p>
            <a:pPr lvl="1"/>
            <a:r>
              <a:rPr lang="en-US" dirty="0"/>
              <a:t>Mean: 3.5 bedrooms</a:t>
            </a:r>
          </a:p>
          <a:p>
            <a:pPr lvl="1"/>
            <a:r>
              <a:rPr lang="en-US" dirty="0"/>
              <a:t>Mode: 3.0 bedrooms</a:t>
            </a:r>
          </a:p>
          <a:p>
            <a:pPr lvl="1"/>
            <a:r>
              <a:rPr lang="en-US" dirty="0"/>
              <a:t>Spread: 0.9 bedrooms</a:t>
            </a:r>
          </a:p>
          <a:p>
            <a:pPr lvl="1"/>
            <a:r>
              <a:rPr lang="en-US" dirty="0"/>
              <a:t>Tails: Uniform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C9D7ED-4410-50FC-F8EE-A6EE8D8D44F1}"/>
              </a:ext>
            </a:extLst>
          </p:cNvPr>
          <p:cNvSpPr txBox="1">
            <a:spLocks/>
          </p:cNvSpPr>
          <p:nvPr/>
        </p:nvSpPr>
        <p:spPr>
          <a:xfrm>
            <a:off x="4347882" y="4069080"/>
            <a:ext cx="3204882" cy="177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 Built:</a:t>
            </a:r>
          </a:p>
          <a:p>
            <a:pPr lvl="1"/>
            <a:r>
              <a:rPr lang="en-US" dirty="0"/>
              <a:t>Mean: 1999</a:t>
            </a:r>
          </a:p>
          <a:p>
            <a:pPr lvl="1"/>
            <a:r>
              <a:rPr lang="en-US" dirty="0"/>
              <a:t>Mode: 2024</a:t>
            </a:r>
          </a:p>
          <a:p>
            <a:pPr lvl="1"/>
            <a:r>
              <a:rPr lang="en-US" dirty="0"/>
              <a:t>Spread: 25.4 years</a:t>
            </a:r>
          </a:p>
          <a:p>
            <a:pPr lvl="1"/>
            <a:r>
              <a:rPr lang="en-US" dirty="0"/>
              <a:t>Tails: Left skew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024C72-3ECB-5DC3-E506-057E21F86F37}"/>
              </a:ext>
            </a:extLst>
          </p:cNvPr>
          <p:cNvSpPr txBox="1">
            <a:spLocks/>
          </p:cNvSpPr>
          <p:nvPr/>
        </p:nvSpPr>
        <p:spPr>
          <a:xfrm>
            <a:off x="7437120" y="2057399"/>
            <a:ext cx="3204882" cy="1775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Bathrooms:</a:t>
            </a:r>
          </a:p>
          <a:p>
            <a:pPr lvl="1"/>
            <a:r>
              <a:rPr lang="en-US" dirty="0"/>
              <a:t>Mean:2.3 bathrooms</a:t>
            </a:r>
          </a:p>
          <a:p>
            <a:pPr lvl="1"/>
            <a:r>
              <a:rPr lang="en-US" dirty="0"/>
              <a:t>Mode: 2 bathrooms</a:t>
            </a:r>
          </a:p>
          <a:p>
            <a:pPr lvl="1"/>
            <a:r>
              <a:rPr lang="en-US" dirty="0"/>
              <a:t>Spread: 1.3 bathrooms</a:t>
            </a:r>
          </a:p>
          <a:p>
            <a:pPr lvl="1"/>
            <a:r>
              <a:rPr lang="en-US" dirty="0"/>
              <a:t>Tails: Random</a:t>
            </a:r>
          </a:p>
        </p:txBody>
      </p:sp>
    </p:spTree>
    <p:extLst>
      <p:ext uri="{BB962C8B-B14F-4D97-AF65-F5344CB8AC3E}">
        <p14:creationId xmlns:p14="http://schemas.microsoft.com/office/powerpoint/2010/main" val="41405639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2814</TotalTime>
  <Words>372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Basis</vt:lpstr>
      <vt:lpstr>DSC 530 Final Project</vt:lpstr>
      <vt:lpstr>Statistical Question:</vt:lpstr>
      <vt:lpstr>Variables</vt:lpstr>
      <vt:lpstr>Histogram for Listing Prices</vt:lpstr>
      <vt:lpstr>Histogram for Square Feet</vt:lpstr>
      <vt:lpstr>Histogram of Bedrooms</vt:lpstr>
      <vt:lpstr>Histogram of Year Built</vt:lpstr>
      <vt:lpstr>Histogram of Bathrooms</vt:lpstr>
      <vt:lpstr>Descriptive Characteristics for Variables</vt:lpstr>
      <vt:lpstr>PMF</vt:lpstr>
      <vt:lpstr>CDF</vt:lpstr>
      <vt:lpstr>Scatter Plots</vt:lpstr>
      <vt:lpstr>Hypothesis Test </vt:lpstr>
      <vt:lpstr>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Final Project</dc:title>
  <dc:creator>Ashley Deibler</dc:creator>
  <cp:lastModifiedBy>Ashley Deibler</cp:lastModifiedBy>
  <cp:revision>5</cp:revision>
  <dcterms:created xsi:type="dcterms:W3CDTF">2024-03-01T02:26:07Z</dcterms:created>
  <dcterms:modified xsi:type="dcterms:W3CDTF">2024-03-03T02:57:17Z</dcterms:modified>
</cp:coreProperties>
</file>