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0B492-1A1D-42D5-B4CC-F8DD65B2DE56}" v="3" dt="2022-06-16T18:31:0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Grindal" userId="e753ef258e15f192" providerId="LiveId" clId="{8C30B492-1A1D-42D5-B4CC-F8DD65B2DE56}"/>
    <pc:docChg chg="custSel modSld">
      <pc:chgData name="Ashley Grindal" userId="e753ef258e15f192" providerId="LiveId" clId="{8C30B492-1A1D-42D5-B4CC-F8DD65B2DE56}" dt="2022-06-16T18:31:29.568" v="656" actId="20577"/>
      <pc:docMkLst>
        <pc:docMk/>
      </pc:docMkLst>
      <pc:sldChg chg="modSp mod">
        <pc:chgData name="Ashley Grindal" userId="e753ef258e15f192" providerId="LiveId" clId="{8C30B492-1A1D-42D5-B4CC-F8DD65B2DE56}" dt="2022-06-16T18:28:55.700" v="636" actId="20577"/>
        <pc:sldMkLst>
          <pc:docMk/>
          <pc:sldMk cId="3082928682" sldId="257"/>
        </pc:sldMkLst>
        <pc:spChg chg="mod">
          <ac:chgData name="Ashley Grindal" userId="e753ef258e15f192" providerId="LiveId" clId="{8C30B492-1A1D-42D5-B4CC-F8DD65B2DE56}" dt="2022-06-16T18:28:55.700" v="636" actId="20577"/>
          <ac:spMkLst>
            <pc:docMk/>
            <pc:sldMk cId="3082928682" sldId="257"/>
            <ac:spMk id="3" creationId="{E29F655C-717B-166A-7C30-9442ACB51048}"/>
          </ac:spMkLst>
        </pc:spChg>
      </pc:sldChg>
      <pc:sldChg chg="modSp mod">
        <pc:chgData name="Ashley Grindal" userId="e753ef258e15f192" providerId="LiveId" clId="{8C30B492-1A1D-42D5-B4CC-F8DD65B2DE56}" dt="2022-06-15T18:30:38.031" v="381" actId="20577"/>
        <pc:sldMkLst>
          <pc:docMk/>
          <pc:sldMk cId="2166918564" sldId="258"/>
        </pc:sldMkLst>
        <pc:spChg chg="mod">
          <ac:chgData name="Ashley Grindal" userId="e753ef258e15f192" providerId="LiveId" clId="{8C30B492-1A1D-42D5-B4CC-F8DD65B2DE56}" dt="2022-06-15T18:30:38.031" v="381" actId="20577"/>
          <ac:spMkLst>
            <pc:docMk/>
            <pc:sldMk cId="2166918564" sldId="258"/>
            <ac:spMk id="3" creationId="{3096D58D-23C3-08E1-6357-9189B8957D8B}"/>
          </ac:spMkLst>
        </pc:spChg>
      </pc:sldChg>
      <pc:sldChg chg="addSp modSp mod">
        <pc:chgData name="Ashley Grindal" userId="e753ef258e15f192" providerId="LiveId" clId="{8C30B492-1A1D-42D5-B4CC-F8DD65B2DE56}" dt="2022-06-16T18:31:29.568" v="656" actId="20577"/>
        <pc:sldMkLst>
          <pc:docMk/>
          <pc:sldMk cId="4138799854" sldId="259"/>
        </pc:sldMkLst>
        <pc:spChg chg="mod">
          <ac:chgData name="Ashley Grindal" userId="e753ef258e15f192" providerId="LiveId" clId="{8C30B492-1A1D-42D5-B4CC-F8DD65B2DE56}" dt="2022-06-16T18:31:29.568" v="656" actId="20577"/>
          <ac:spMkLst>
            <pc:docMk/>
            <pc:sldMk cId="4138799854" sldId="259"/>
            <ac:spMk id="3" creationId="{E0F02126-7A5F-5483-31AE-43CE4F92D590}"/>
          </ac:spMkLst>
        </pc:spChg>
        <pc:picChg chg="add mod">
          <ac:chgData name="Ashley Grindal" userId="e753ef258e15f192" providerId="LiveId" clId="{8C30B492-1A1D-42D5-B4CC-F8DD65B2DE56}" dt="2022-06-16T18:31:01.361" v="639" actId="1076"/>
          <ac:picMkLst>
            <pc:docMk/>
            <pc:sldMk cId="4138799854" sldId="259"/>
            <ac:picMk id="1026" creationId="{9530FA6D-BE20-AD88-4E36-3771BA70EDED}"/>
          </ac:picMkLst>
        </pc:picChg>
      </pc:sldChg>
      <pc:sldChg chg="modSp mod">
        <pc:chgData name="Ashley Grindal" userId="e753ef258e15f192" providerId="LiveId" clId="{8C30B492-1A1D-42D5-B4CC-F8DD65B2DE56}" dt="2022-06-15T18:34:17.752" v="383" actId="20577"/>
        <pc:sldMkLst>
          <pc:docMk/>
          <pc:sldMk cId="1575611325" sldId="260"/>
        </pc:sldMkLst>
        <pc:spChg chg="mod">
          <ac:chgData name="Ashley Grindal" userId="e753ef258e15f192" providerId="LiveId" clId="{8C30B492-1A1D-42D5-B4CC-F8DD65B2DE56}" dt="2022-06-15T18:34:17.752" v="383" actId="20577"/>
          <ac:spMkLst>
            <pc:docMk/>
            <pc:sldMk cId="1575611325" sldId="260"/>
            <ac:spMk id="3" creationId="{E0F02126-7A5F-5483-31AE-43CE4F92D590}"/>
          </ac:spMkLst>
        </pc:spChg>
      </pc:sldChg>
      <pc:sldChg chg="modSp mod">
        <pc:chgData name="Ashley Grindal" userId="e753ef258e15f192" providerId="LiveId" clId="{8C30B492-1A1D-42D5-B4CC-F8DD65B2DE56}" dt="2022-06-15T18:36:35.609" v="546" actId="20577"/>
        <pc:sldMkLst>
          <pc:docMk/>
          <pc:sldMk cId="2381122876" sldId="262"/>
        </pc:sldMkLst>
        <pc:spChg chg="mod">
          <ac:chgData name="Ashley Grindal" userId="e753ef258e15f192" providerId="LiveId" clId="{8C30B492-1A1D-42D5-B4CC-F8DD65B2DE56}" dt="2022-06-15T18:36:35.609" v="546" actId="20577"/>
          <ac:spMkLst>
            <pc:docMk/>
            <pc:sldMk cId="2381122876" sldId="262"/>
            <ac:spMk id="3" creationId="{EF490A8F-DFD9-D996-1BF8-5DFF427F35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C5C9B-0D82-488B-A190-EF13C6E19FB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D6169-B077-42D9-86EC-40918D00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large the plots are is not important. The audience just needs to see how big mountain is consistently in the top of these important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D6169-B077-42D9-86EC-40918D001E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2806-915A-32FA-C3B8-6A9B9498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5053-6206-47BB-C6B8-69048EAC6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32E6-3379-961A-AFF0-D31E3976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3A3B-81DF-32BA-2935-B1F1B089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581F-4037-9196-BC34-240EBE59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ED1A-2657-0A54-349A-B6B4F192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F62EA-139C-7911-1136-1FFA3790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BF2B-54E7-1A9B-D1F5-C75FB909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8455-A951-2D0B-3C93-AD03EC2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D32D-7C92-A126-F9F3-7BA9388C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EBB59-0C4E-B230-6C27-88975AB7A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C298-2669-9F27-DDB2-BDBE53516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9D77-DFC6-0859-51CB-F073031D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38BB-92E1-5822-C148-2BFFD6CA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441A-B809-C1E6-F063-DBD68FAF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2142-FE32-3E28-C5CC-6E59329E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0E40-C0BD-1F83-012B-968C6E53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318E-9C72-5142-E443-16453299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ECF2-6D82-EDC3-71A2-8989A240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A468-AC67-6C1A-5D20-05B5003D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8C8E-F1ED-2084-6548-7691B587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BE63-1ADD-6612-48E8-E13D9891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A6DC-2B1A-590D-9B3D-62264793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5990-B36B-24AB-4575-34899481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E805-1ED1-B149-5249-504B1674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B4AF-17FE-4BE8-5F1A-C3919618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5A69-6AEB-0580-6CF2-890C94D54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C7F00-AF2C-2C43-15AA-8AE569030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638F-2F71-0E21-4A5E-A24FE285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DDEB-C56B-2B71-9FA8-3C674183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22F51-E486-6D0D-4D83-7A9F79ED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E4C-B117-2FC9-768B-315E7D90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AAE6-B8F2-4C58-8AFA-F2DD58EC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B96FE-AA13-4731-299B-135468D5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F77C4-B3EB-A62B-55A2-C0A2CF5A9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E48ED-0CF3-9AA6-E44E-9A2DDFE1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09210-E689-FDA3-77BE-7EFCB35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63D6-4627-6AA7-CFEA-CC7C9861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C3990-DC01-9279-AC6C-7A4485EA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4021-8340-CEE5-279A-6AEA6374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4C498-F294-3B30-1297-32E44E68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1E350-E9C0-6F85-1614-EF1B0861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B1BBF-9DBA-4C7A-2C3C-81F44C5F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94B00-E7D1-067C-801D-9267FADE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2BF7D-B1FB-A7C4-C96E-F9B8C8C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4536B-AD65-3C68-CE30-0015895D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E4F-7806-CC37-A240-C63499A9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DD2C-E569-3A3E-5CB3-C93B0123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618B-0C4F-F213-C032-7F2E30F5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BC8BB-3407-799F-707B-2891327D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5003-521A-944D-218F-32189888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E31DC-6717-9A1A-1A40-4E79CF0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6D6E-97BB-650B-6C32-F57AAF30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9E4C5-5C8E-8252-52BC-9EE99EC27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F47A-0EA4-F6AE-2651-2C7162490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F75D-E50F-CF12-8781-3F63B05F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C881-87CC-306F-B9F8-F624EDA5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28A3-6CCF-94BB-7476-3EDE834B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0D439-46F5-3EBE-FA3F-D8B222E5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67B5-9066-D401-D66C-C7670327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4E42-00D8-3A6C-6350-5BD45E939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3B14-70BF-4835-8FBE-C91EF0BDE36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9BBE-96A3-B00A-9825-A93ECF14B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E0E5-3801-0B4A-C3CA-2318CE441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7F03-56DC-42A4-A6BE-8BF580B7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F2D732-1E3A-A297-EABB-8FD79C71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Big Mountain Resort Ticket Prices</a:t>
            </a:r>
          </a:p>
        </p:txBody>
      </p:sp>
    </p:spTree>
    <p:extLst>
      <p:ext uri="{BB962C8B-B14F-4D97-AF65-F5344CB8AC3E}">
        <p14:creationId xmlns:p14="http://schemas.microsoft.com/office/powerpoint/2010/main" val="21861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50295-90F0-7903-FC87-820FC930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 Identification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655C-717B-166A-7C30-9442ACB51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Big Mountain Resort recently installed a new chairlift to increase visitor distribution across the mountain</a:t>
            </a:r>
          </a:p>
          <a:p>
            <a:r>
              <a:rPr lang="en-US" sz="2200" dirty="0"/>
              <a:t>The install raised operating costs by $1,540,000 this season</a:t>
            </a:r>
          </a:p>
          <a:p>
            <a:r>
              <a:rPr lang="en-US" sz="2200" dirty="0"/>
              <a:t>Resort has decided to raise ticket prices</a:t>
            </a:r>
          </a:p>
          <a:p>
            <a:r>
              <a:rPr lang="en-US" sz="2200" dirty="0"/>
              <a:t>The resort currently decides ticket prices by adding a premium above the average price of other resorts in their market segment</a:t>
            </a:r>
          </a:p>
          <a:p>
            <a:r>
              <a:rPr lang="en-US" sz="2200" dirty="0"/>
              <a:t>Big Mountain needs to reevaluate their ticket prices to better capitalize on their resort’s facilities</a:t>
            </a:r>
          </a:p>
        </p:txBody>
      </p:sp>
    </p:spTree>
    <p:extLst>
      <p:ext uri="{BB962C8B-B14F-4D97-AF65-F5344CB8AC3E}">
        <p14:creationId xmlns:p14="http://schemas.microsoft.com/office/powerpoint/2010/main" val="30829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4F4DB-B172-C270-D4DB-E680FE3F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Recommendation and Key Findings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D58D-23C3-08E1-6357-9189B895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Big Mountain currently charges $81 for adult tickets. Our model showed that the resort could charge $95.87, a $14.87 increase.</a:t>
            </a:r>
          </a:p>
          <a:p>
            <a:r>
              <a:rPr lang="en-US" sz="2200" dirty="0"/>
              <a:t>Based on an expected 350,000 visitors with an average stay of 5 days, this would bring in an extra $26,022,500 per season.</a:t>
            </a:r>
          </a:p>
          <a:p>
            <a:r>
              <a:rPr lang="en-US" sz="2200" dirty="0"/>
              <a:t>This covers raised operating costs from the new chairlift. </a:t>
            </a:r>
          </a:p>
          <a:p>
            <a:r>
              <a:rPr lang="en-US" sz="2200" dirty="0"/>
              <a:t>More accurately reflects the resort’s standing in its market segment.</a:t>
            </a:r>
          </a:p>
        </p:txBody>
      </p:sp>
    </p:spTree>
    <p:extLst>
      <p:ext uri="{BB962C8B-B14F-4D97-AF65-F5344CB8AC3E}">
        <p14:creationId xmlns:p14="http://schemas.microsoft.com/office/powerpoint/2010/main" val="21669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2126-7A5F-5483-31AE-43CE4F92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444627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Our model showed that the most impactful features to ticket price included vertical drop, snow making acres, total chairs, number of runs and fast quads.</a:t>
            </a:r>
          </a:p>
          <a:p>
            <a:r>
              <a:rPr lang="en-US" sz="2000" dirty="0"/>
              <a:t>Big Mountain ranks very high in the features shown in the plots to the right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38878E2-CFDD-285B-BF71-23B18D97A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25" b="2"/>
          <a:stretch/>
        </p:blipFill>
        <p:spPr bwMode="auto">
          <a:xfrm>
            <a:off x="5239419" y="2598801"/>
            <a:ext cx="337586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7DD67155-F9B6-9CA2-BD61-6AF3F9C0C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r="1225" b="-2"/>
          <a:stretch/>
        </p:blipFill>
        <p:spPr bwMode="auto">
          <a:xfrm>
            <a:off x="8768354" y="2598801"/>
            <a:ext cx="324899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02E02C9F-9B42-4E72-B48D-617935020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83" b="4"/>
          <a:stretch/>
        </p:blipFill>
        <p:spPr bwMode="auto">
          <a:xfrm>
            <a:off x="5267317" y="4728400"/>
            <a:ext cx="334796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5919ECD-5E46-980C-44A7-9EB3E775C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84" b="4"/>
          <a:stretch/>
        </p:blipFill>
        <p:spPr bwMode="auto">
          <a:xfrm>
            <a:off x="8718881" y="4728400"/>
            <a:ext cx="33479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F66A63E-C537-7839-0257-1A0287667F08}"/>
              </a:ext>
            </a:extLst>
          </p:cNvPr>
          <p:cNvSpPr txBox="1">
            <a:spLocks/>
          </p:cNvSpPr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Modeling Results and Analysis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30FA6D-BE20-AD88-4E36-3771BA70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08" y="619602"/>
            <a:ext cx="33610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9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4736-01B4-C2DA-ED1F-89CFFF1D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 Results and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2126-7A5F-5483-31AE-43CE4F92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 dirty="0"/>
              <a:t>When you look at ticket prices, Big Mountain is not ranked as highly as its important features suggest it should</a:t>
            </a:r>
          </a:p>
          <a:p>
            <a:r>
              <a:rPr lang="en-US" sz="2000" dirty="0"/>
              <a:t>This could be from comparing the resorts prices to other resorts in Montana, which have lower ticket prices that could be artificially lowering Big Mountain’s</a:t>
            </a:r>
          </a:p>
          <a:p>
            <a:r>
              <a:rPr lang="en-US" sz="2000" dirty="0"/>
              <a:t>Analysis showed that state does not have an impact on ticket prices</a:t>
            </a:r>
          </a:p>
          <a:p>
            <a:r>
              <a:rPr lang="en-US" sz="2000" dirty="0"/>
              <a:t>The resort should instead capitalize on its features compared to resorts nationwide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99DA8-85C4-7454-198C-B50A4594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50294"/>
            <a:ext cx="4014216" cy="218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55E71-F6DC-18F7-AA93-34E94DA6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098418"/>
            <a:ext cx="3995928" cy="21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1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4736-01B4-C2DA-ED1F-89CFFF1D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Modeling Results and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2126-7A5F-5483-31AE-43CE4F92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resort has been looking at different scenarios for cutting costs or increasing revenue from ticket prices.</a:t>
            </a:r>
          </a:p>
          <a:p>
            <a:r>
              <a:rPr lang="en-US" sz="2200" dirty="0"/>
              <a:t>Of the four scenarios given to us, the second one is recommended.</a:t>
            </a:r>
          </a:p>
          <a:p>
            <a:r>
              <a:rPr lang="en-US" sz="2200" dirty="0"/>
              <a:t>This scenario would add a run, increase vertical drop by 150ft and install an additional chair lift.</a:t>
            </a:r>
          </a:p>
          <a:p>
            <a:r>
              <a:rPr lang="en-US" sz="2200" dirty="0"/>
              <a:t>These changes would increase ticket price by $1.99 each</a:t>
            </a:r>
          </a:p>
          <a:p>
            <a:r>
              <a:rPr lang="en-US" sz="2200" dirty="0"/>
              <a:t>Season revenue increased by $3,482,500</a:t>
            </a:r>
          </a:p>
          <a:p>
            <a:r>
              <a:rPr lang="en-US" sz="2200" dirty="0"/>
              <a:t>Further work: this recommendation should be balanced against the costs associated with the changes above</a:t>
            </a:r>
          </a:p>
        </p:txBody>
      </p:sp>
    </p:spTree>
    <p:extLst>
      <p:ext uri="{BB962C8B-B14F-4D97-AF65-F5344CB8AC3E}">
        <p14:creationId xmlns:p14="http://schemas.microsoft.com/office/powerpoint/2010/main" val="15756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E767D-838E-EFBD-EE76-10CF03F9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0A8F-DFD9-D996-1BF8-5DFF427F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Big Mountain’s current strategy was under valuing their tickets.</a:t>
            </a:r>
          </a:p>
          <a:p>
            <a:r>
              <a:rPr lang="en-US" sz="2200" dirty="0"/>
              <a:t>A price increase of $14.87 a ticket would more accurately reflect their place in the market.</a:t>
            </a:r>
          </a:p>
          <a:p>
            <a:r>
              <a:rPr lang="en-US" sz="2200" dirty="0"/>
              <a:t>The resort now has a model that they can use to look at different scenarios for cutting costs or increasing ticket prices based on resort features.</a:t>
            </a:r>
          </a:p>
        </p:txBody>
      </p:sp>
    </p:spTree>
    <p:extLst>
      <p:ext uri="{BB962C8B-B14F-4D97-AF65-F5344CB8AC3E}">
        <p14:creationId xmlns:p14="http://schemas.microsoft.com/office/powerpoint/2010/main" val="238112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548</TotalTime>
  <Words>446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Mountain Resort Ticket Prices</vt:lpstr>
      <vt:lpstr>Problem Identification</vt:lpstr>
      <vt:lpstr>Recommendation and Key Findings</vt:lpstr>
      <vt:lpstr>PowerPoint Presentation</vt:lpstr>
      <vt:lpstr>Modeling Results and Analysis</vt:lpstr>
      <vt:lpstr>Modeling Results and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Ticket Prices</dc:title>
  <dc:creator>Ashley Grindal</dc:creator>
  <cp:lastModifiedBy>Ashley Grindal</cp:lastModifiedBy>
  <cp:revision>1</cp:revision>
  <dcterms:created xsi:type="dcterms:W3CDTF">2022-06-14T21:32:21Z</dcterms:created>
  <dcterms:modified xsi:type="dcterms:W3CDTF">2022-06-16T18:31:37Z</dcterms:modified>
</cp:coreProperties>
</file>