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Lst>
  <p:sldSz cx="6858000" cy="75898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91"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1"/>
  </p:normalViewPr>
  <p:slideViewPr>
    <p:cSldViewPr snapToGrid="0" snapToObjects="1" showGuides="1">
      <p:cViewPr varScale="1">
        <p:scale>
          <a:sx n="82" d="100"/>
          <a:sy n="82" d="100"/>
        </p:scale>
        <p:origin x="2536" y="168"/>
      </p:cViewPr>
      <p:guideLst>
        <p:guide orient="horz" pos="2391"/>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242134"/>
            <a:ext cx="5829300" cy="2642388"/>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3986423"/>
            <a:ext cx="5143500" cy="183245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76261A-612F-6D4F-9E57-48CB56CD9063}" type="datetimeFigureOut">
              <a:rPr lang="en-US" smtClean="0"/>
              <a:t>6/28/22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E2EE6-A737-5F41-A8B6-07046D790C67}" type="slidenum">
              <a:rPr lang="en-US" smtClean="0"/>
              <a:t>‹#›</a:t>
            </a:fld>
            <a:endParaRPr lang="en-US"/>
          </a:p>
        </p:txBody>
      </p:sp>
    </p:spTree>
    <p:extLst>
      <p:ext uri="{BB962C8B-B14F-4D97-AF65-F5344CB8AC3E}">
        <p14:creationId xmlns:p14="http://schemas.microsoft.com/office/powerpoint/2010/main" val="183190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76261A-612F-6D4F-9E57-48CB56CD9063}" type="datetimeFigureOut">
              <a:rPr lang="en-US" smtClean="0"/>
              <a:t>6/28/22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E2EE6-A737-5F41-A8B6-07046D790C67}" type="slidenum">
              <a:rPr lang="en-US" smtClean="0"/>
              <a:t>‹#›</a:t>
            </a:fld>
            <a:endParaRPr lang="en-US"/>
          </a:p>
        </p:txBody>
      </p:sp>
    </p:spTree>
    <p:extLst>
      <p:ext uri="{BB962C8B-B14F-4D97-AF65-F5344CB8AC3E}">
        <p14:creationId xmlns:p14="http://schemas.microsoft.com/office/powerpoint/2010/main" val="3428422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04089"/>
            <a:ext cx="1478756" cy="643203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04089"/>
            <a:ext cx="4350544" cy="6432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76261A-612F-6D4F-9E57-48CB56CD9063}" type="datetimeFigureOut">
              <a:rPr lang="en-US" smtClean="0"/>
              <a:t>6/28/22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E2EE6-A737-5F41-A8B6-07046D790C67}" type="slidenum">
              <a:rPr lang="en-US" smtClean="0"/>
              <a:t>‹#›</a:t>
            </a:fld>
            <a:endParaRPr lang="en-US"/>
          </a:p>
        </p:txBody>
      </p:sp>
    </p:spTree>
    <p:extLst>
      <p:ext uri="{BB962C8B-B14F-4D97-AF65-F5344CB8AC3E}">
        <p14:creationId xmlns:p14="http://schemas.microsoft.com/office/powerpoint/2010/main" val="730229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76261A-612F-6D4F-9E57-48CB56CD9063}" type="datetimeFigureOut">
              <a:rPr lang="en-US" smtClean="0"/>
              <a:t>6/28/22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E2EE6-A737-5F41-A8B6-07046D790C67}" type="slidenum">
              <a:rPr lang="en-US" smtClean="0"/>
              <a:t>‹#›</a:t>
            </a:fld>
            <a:endParaRPr lang="en-US"/>
          </a:p>
        </p:txBody>
      </p:sp>
    </p:spTree>
    <p:extLst>
      <p:ext uri="{BB962C8B-B14F-4D97-AF65-F5344CB8AC3E}">
        <p14:creationId xmlns:p14="http://schemas.microsoft.com/office/powerpoint/2010/main" val="1802037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1892191"/>
            <a:ext cx="5915025" cy="315716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5079220"/>
            <a:ext cx="5915025" cy="166027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76261A-612F-6D4F-9E57-48CB56CD9063}" type="datetimeFigureOut">
              <a:rPr lang="en-US" smtClean="0"/>
              <a:t>6/28/22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E2EE6-A737-5F41-A8B6-07046D790C67}" type="slidenum">
              <a:rPr lang="en-US" smtClean="0"/>
              <a:t>‹#›</a:t>
            </a:fld>
            <a:endParaRPr lang="en-US"/>
          </a:p>
        </p:txBody>
      </p:sp>
    </p:spTree>
    <p:extLst>
      <p:ext uri="{BB962C8B-B14F-4D97-AF65-F5344CB8AC3E}">
        <p14:creationId xmlns:p14="http://schemas.microsoft.com/office/powerpoint/2010/main" val="2140604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020443"/>
            <a:ext cx="2914650" cy="4815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020443"/>
            <a:ext cx="2914650" cy="4815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76261A-612F-6D4F-9E57-48CB56CD9063}" type="datetimeFigureOut">
              <a:rPr lang="en-US" smtClean="0"/>
              <a:t>6/28/22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6E2EE6-A737-5F41-A8B6-07046D790C67}" type="slidenum">
              <a:rPr lang="en-US" smtClean="0"/>
              <a:t>‹#›</a:t>
            </a:fld>
            <a:endParaRPr lang="en-US"/>
          </a:p>
        </p:txBody>
      </p:sp>
    </p:spTree>
    <p:extLst>
      <p:ext uri="{BB962C8B-B14F-4D97-AF65-F5344CB8AC3E}">
        <p14:creationId xmlns:p14="http://schemas.microsoft.com/office/powerpoint/2010/main" val="2845350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04090"/>
            <a:ext cx="5915025" cy="1467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1860565"/>
            <a:ext cx="2901255" cy="9118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2772399"/>
            <a:ext cx="2901255" cy="40777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1860565"/>
            <a:ext cx="2915543" cy="9118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2772399"/>
            <a:ext cx="2915543" cy="40777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76261A-612F-6D4F-9E57-48CB56CD9063}" type="datetimeFigureOut">
              <a:rPr lang="en-US" smtClean="0"/>
              <a:t>6/28/22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6E2EE6-A737-5F41-A8B6-07046D790C67}" type="slidenum">
              <a:rPr lang="en-US" smtClean="0"/>
              <a:t>‹#›</a:t>
            </a:fld>
            <a:endParaRPr lang="en-US"/>
          </a:p>
        </p:txBody>
      </p:sp>
    </p:spTree>
    <p:extLst>
      <p:ext uri="{BB962C8B-B14F-4D97-AF65-F5344CB8AC3E}">
        <p14:creationId xmlns:p14="http://schemas.microsoft.com/office/powerpoint/2010/main" val="547845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76261A-612F-6D4F-9E57-48CB56CD9063}" type="datetimeFigureOut">
              <a:rPr lang="en-US" smtClean="0"/>
              <a:t>6/28/22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6E2EE6-A737-5F41-A8B6-07046D790C67}" type="slidenum">
              <a:rPr lang="en-US" smtClean="0"/>
              <a:t>‹#›</a:t>
            </a:fld>
            <a:endParaRPr lang="en-US"/>
          </a:p>
        </p:txBody>
      </p:sp>
    </p:spTree>
    <p:extLst>
      <p:ext uri="{BB962C8B-B14F-4D97-AF65-F5344CB8AC3E}">
        <p14:creationId xmlns:p14="http://schemas.microsoft.com/office/powerpoint/2010/main" val="1096882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76261A-612F-6D4F-9E57-48CB56CD9063}" type="datetimeFigureOut">
              <a:rPr lang="en-US" smtClean="0"/>
              <a:t>6/28/22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6E2EE6-A737-5F41-A8B6-07046D790C67}" type="slidenum">
              <a:rPr lang="en-US" smtClean="0"/>
              <a:t>‹#›</a:t>
            </a:fld>
            <a:endParaRPr lang="en-US"/>
          </a:p>
        </p:txBody>
      </p:sp>
    </p:spTree>
    <p:extLst>
      <p:ext uri="{BB962C8B-B14F-4D97-AF65-F5344CB8AC3E}">
        <p14:creationId xmlns:p14="http://schemas.microsoft.com/office/powerpoint/2010/main" val="3537199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505989"/>
            <a:ext cx="2211884" cy="1770962"/>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092798"/>
            <a:ext cx="3471863" cy="539370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276951"/>
            <a:ext cx="2211884" cy="421833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976261A-612F-6D4F-9E57-48CB56CD9063}" type="datetimeFigureOut">
              <a:rPr lang="en-US" smtClean="0"/>
              <a:t>6/28/22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6E2EE6-A737-5F41-A8B6-07046D790C67}" type="slidenum">
              <a:rPr lang="en-US" smtClean="0"/>
              <a:t>‹#›</a:t>
            </a:fld>
            <a:endParaRPr lang="en-US"/>
          </a:p>
        </p:txBody>
      </p:sp>
    </p:spTree>
    <p:extLst>
      <p:ext uri="{BB962C8B-B14F-4D97-AF65-F5344CB8AC3E}">
        <p14:creationId xmlns:p14="http://schemas.microsoft.com/office/powerpoint/2010/main" val="1159092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505989"/>
            <a:ext cx="2211884" cy="1770962"/>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092798"/>
            <a:ext cx="3471863" cy="539370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276951"/>
            <a:ext cx="2211884" cy="421833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976261A-612F-6D4F-9E57-48CB56CD9063}" type="datetimeFigureOut">
              <a:rPr lang="en-US" smtClean="0"/>
              <a:t>6/28/22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6E2EE6-A737-5F41-A8B6-07046D790C67}" type="slidenum">
              <a:rPr lang="en-US" smtClean="0"/>
              <a:t>‹#›</a:t>
            </a:fld>
            <a:endParaRPr lang="en-US"/>
          </a:p>
        </p:txBody>
      </p:sp>
    </p:spTree>
    <p:extLst>
      <p:ext uri="{BB962C8B-B14F-4D97-AF65-F5344CB8AC3E}">
        <p14:creationId xmlns:p14="http://schemas.microsoft.com/office/powerpoint/2010/main" val="553515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04090"/>
            <a:ext cx="5915025" cy="1467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020443"/>
            <a:ext cx="5915025" cy="48156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7034657"/>
            <a:ext cx="1543050" cy="404089"/>
          </a:xfrm>
          <a:prstGeom prst="rect">
            <a:avLst/>
          </a:prstGeom>
        </p:spPr>
        <p:txBody>
          <a:bodyPr vert="horz" lIns="91440" tIns="45720" rIns="91440" bIns="45720" rtlCol="0" anchor="ctr"/>
          <a:lstStyle>
            <a:lvl1pPr algn="l">
              <a:defRPr sz="900">
                <a:solidFill>
                  <a:schemeClr val="tx1">
                    <a:tint val="75000"/>
                  </a:schemeClr>
                </a:solidFill>
              </a:defRPr>
            </a:lvl1pPr>
          </a:lstStyle>
          <a:p>
            <a:fld id="{B976261A-612F-6D4F-9E57-48CB56CD9063}" type="datetimeFigureOut">
              <a:rPr lang="en-US" smtClean="0"/>
              <a:t>6/28/22</a:t>
            </a:fld>
            <a:endParaRPr lang="en-US"/>
          </a:p>
        </p:txBody>
      </p:sp>
      <p:sp>
        <p:nvSpPr>
          <p:cNvPr id="5" name="Footer Placeholder 4"/>
          <p:cNvSpPr>
            <a:spLocks noGrp="1"/>
          </p:cNvSpPr>
          <p:nvPr>
            <p:ph type="ftr" sz="quarter" idx="3"/>
          </p:nvPr>
        </p:nvSpPr>
        <p:spPr>
          <a:xfrm>
            <a:off x="2271713" y="7034657"/>
            <a:ext cx="2314575" cy="404089"/>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7034657"/>
            <a:ext cx="1543050" cy="404089"/>
          </a:xfrm>
          <a:prstGeom prst="rect">
            <a:avLst/>
          </a:prstGeom>
        </p:spPr>
        <p:txBody>
          <a:bodyPr vert="horz" lIns="91440" tIns="45720" rIns="91440" bIns="45720" rtlCol="0" anchor="ctr"/>
          <a:lstStyle>
            <a:lvl1pPr algn="r">
              <a:defRPr sz="900">
                <a:solidFill>
                  <a:schemeClr val="tx1">
                    <a:tint val="75000"/>
                  </a:schemeClr>
                </a:solidFill>
              </a:defRPr>
            </a:lvl1pPr>
          </a:lstStyle>
          <a:p>
            <a:fld id="{266E2EE6-A737-5F41-A8B6-07046D790C67}" type="slidenum">
              <a:rPr lang="en-US" smtClean="0"/>
              <a:t>‹#›</a:t>
            </a:fld>
            <a:endParaRPr lang="en-US"/>
          </a:p>
        </p:txBody>
      </p:sp>
    </p:spTree>
    <p:extLst>
      <p:ext uri="{BB962C8B-B14F-4D97-AF65-F5344CB8AC3E}">
        <p14:creationId xmlns:p14="http://schemas.microsoft.com/office/powerpoint/2010/main" val="396294194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DFA3EB7-3139-3847-9601-B967C8C16E09}"/>
              </a:ext>
            </a:extLst>
          </p:cNvPr>
          <p:cNvGrpSpPr>
            <a:grpSpLocks noChangeAspect="1"/>
          </p:cNvGrpSpPr>
          <p:nvPr/>
        </p:nvGrpSpPr>
        <p:grpSpPr>
          <a:xfrm>
            <a:off x="716288" y="38765"/>
            <a:ext cx="5405542" cy="6045108"/>
            <a:chOff x="4022250" y="760412"/>
            <a:chExt cx="3843020" cy="4044740"/>
          </a:xfrm>
        </p:grpSpPr>
        <p:pic>
          <p:nvPicPr>
            <p:cNvPr id="4" name="image9.png">
              <a:extLst>
                <a:ext uri="{FF2B5EF4-FFF2-40B4-BE49-F238E27FC236}">
                  <a16:creationId xmlns:a16="http://schemas.microsoft.com/office/drawing/2014/main" id="{CF6C1920-36E4-034C-97D3-8CEFE50FCE91}"/>
                </a:ext>
              </a:extLst>
            </p:cNvPr>
            <p:cNvPicPr/>
            <p:nvPr/>
          </p:nvPicPr>
          <p:blipFill>
            <a:blip r:embed="rId2"/>
            <a:srcRect l="8608" t="17112" r="4484" b="42388"/>
            <a:stretch>
              <a:fillRect/>
            </a:stretch>
          </p:blipFill>
          <p:spPr>
            <a:xfrm>
              <a:off x="4022250" y="760412"/>
              <a:ext cx="3843020" cy="1781175"/>
            </a:xfrm>
            <a:prstGeom prst="rect">
              <a:avLst/>
            </a:prstGeom>
            <a:ln/>
          </p:spPr>
        </p:pic>
        <p:pic>
          <p:nvPicPr>
            <p:cNvPr id="5" name="image10.png">
              <a:extLst>
                <a:ext uri="{FF2B5EF4-FFF2-40B4-BE49-F238E27FC236}">
                  <a16:creationId xmlns:a16="http://schemas.microsoft.com/office/drawing/2014/main" id="{4A124D5D-2D66-6647-8817-5705C4D22E91}"/>
                </a:ext>
              </a:extLst>
            </p:cNvPr>
            <p:cNvPicPr/>
            <p:nvPr/>
          </p:nvPicPr>
          <p:blipFill>
            <a:blip r:embed="rId3"/>
            <a:srcRect t="10865" r="4128" b="34302"/>
            <a:stretch>
              <a:fillRect/>
            </a:stretch>
          </p:blipFill>
          <p:spPr>
            <a:xfrm>
              <a:off x="4146344" y="2696317"/>
              <a:ext cx="3686175" cy="2108835"/>
            </a:xfrm>
            <a:prstGeom prst="rect">
              <a:avLst/>
            </a:prstGeom>
            <a:ln/>
          </p:spPr>
        </p:pic>
      </p:grpSp>
      <p:sp>
        <p:nvSpPr>
          <p:cNvPr id="7" name="TextBox 6">
            <a:extLst>
              <a:ext uri="{FF2B5EF4-FFF2-40B4-BE49-F238E27FC236}">
                <a16:creationId xmlns:a16="http://schemas.microsoft.com/office/drawing/2014/main" id="{4C8395C0-BC90-EF47-B7B9-8E36CB356A4D}"/>
              </a:ext>
            </a:extLst>
          </p:cNvPr>
          <p:cNvSpPr txBox="1"/>
          <p:nvPr/>
        </p:nvSpPr>
        <p:spPr>
          <a:xfrm>
            <a:off x="119922" y="6303469"/>
            <a:ext cx="6618157" cy="1169551"/>
          </a:xfrm>
          <a:prstGeom prst="rect">
            <a:avLst/>
          </a:prstGeom>
          <a:noFill/>
        </p:spPr>
        <p:txBody>
          <a:bodyPr wrap="square">
            <a:spAutoFit/>
          </a:bodyPr>
          <a:lstStyle/>
          <a:p>
            <a:r>
              <a:rPr lang="en-US" sz="1400" b="1" dirty="0">
                <a:latin typeface="Times New Roman" panose="02020603050405020304" pitchFamily="18" charset="0"/>
                <a:ea typeface="Times New Roman" panose="02020603050405020304" pitchFamily="18" charset="0"/>
                <a:cs typeface="Times New Roman" panose="02020603050405020304" pitchFamily="18" charset="0"/>
              </a:rPr>
              <a:t>Figure 1</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Forest structural diversity may influence soil microbial diversity through several pathways. A less structurally diverse forest (A) may support lower soil microbial diversity due to lower productivity and belowground carbon allocation, less coarse woody debris, and less complex rooting architecture relative to that of a more structurally diverse stand (B). Shapes indicate different microbial taxa.</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99921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TotalTime>
  <Words>66</Words>
  <Application>Microsoft Macintosh PowerPoint</Application>
  <PresentationFormat>Custom</PresentationFormat>
  <Paragraphs>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Lang, Ashley</dc:creator>
  <cp:lastModifiedBy>Lang, Ashley</cp:lastModifiedBy>
  <cp:revision>2</cp:revision>
  <dcterms:created xsi:type="dcterms:W3CDTF">2022-06-28T16:36:21Z</dcterms:created>
  <dcterms:modified xsi:type="dcterms:W3CDTF">2022-06-28T17:51:00Z</dcterms:modified>
</cp:coreProperties>
</file>