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Montserrat Black"/>
      <p:bold r:id="rId40"/>
      <p:boldItalic r:id="rId41"/>
    </p:embeddedFont>
    <p:embeddedFont>
      <p:font typeface="Jost"/>
      <p:regular r:id="rId42"/>
      <p:bold r:id="rId43"/>
      <p:italic r:id="rId44"/>
      <p:boldItalic r:id="rId45"/>
    </p:embeddedFont>
    <p:embeddedFont>
      <p:font typeface="Montserrat Medium"/>
      <p:regular r:id="rId46"/>
      <p:bold r:id="rId47"/>
      <p:italic r:id="rId48"/>
      <p:boldItalic r:id="rId49"/>
    </p:embeddedFont>
    <p:embeddedFont>
      <p:font typeface="Montserrat Light"/>
      <p:regular r:id="rId50"/>
      <p:bold r:id="rId51"/>
      <p:italic r:id="rId52"/>
      <p:boldItalic r:id="rId53"/>
    </p:embeddedFont>
    <p:embeddedFont>
      <p:font typeface="Tajawal"/>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lack-bold.fntdata"/><Relationship Id="rId42" Type="http://schemas.openxmlformats.org/officeDocument/2006/relationships/font" Target="fonts/Jost-regular.fntdata"/><Relationship Id="rId41" Type="http://schemas.openxmlformats.org/officeDocument/2006/relationships/font" Target="fonts/MontserratBlack-boldItalic.fntdata"/><Relationship Id="rId44" Type="http://schemas.openxmlformats.org/officeDocument/2006/relationships/font" Target="fonts/Jost-italic.fntdata"/><Relationship Id="rId43" Type="http://schemas.openxmlformats.org/officeDocument/2006/relationships/font" Target="fonts/Jost-bold.fntdata"/><Relationship Id="rId46" Type="http://schemas.openxmlformats.org/officeDocument/2006/relationships/font" Target="fonts/MontserratMedium-regular.fntdata"/><Relationship Id="rId45" Type="http://schemas.openxmlformats.org/officeDocument/2006/relationships/font" Target="fonts/Jos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Medium-italic.fntdata"/><Relationship Id="rId47" Type="http://schemas.openxmlformats.org/officeDocument/2006/relationships/font" Target="fonts/MontserratMedium-bold.fntdata"/><Relationship Id="rId49" Type="http://schemas.openxmlformats.org/officeDocument/2006/relationships/font" Target="fonts/Montserrat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Light-bold.fntdata"/><Relationship Id="rId50" Type="http://schemas.openxmlformats.org/officeDocument/2006/relationships/font" Target="fonts/MontserratLight-regular.fntdata"/><Relationship Id="rId53" Type="http://schemas.openxmlformats.org/officeDocument/2006/relationships/font" Target="fonts/MontserratLight-boldItalic.fntdata"/><Relationship Id="rId52" Type="http://schemas.openxmlformats.org/officeDocument/2006/relationships/font" Target="fonts/MontserratLight-italic.fntdata"/><Relationship Id="rId11" Type="http://schemas.openxmlformats.org/officeDocument/2006/relationships/slide" Target="slides/slide6.xml"/><Relationship Id="rId55" Type="http://schemas.openxmlformats.org/officeDocument/2006/relationships/font" Target="fonts/Tajawal-bold.fntdata"/><Relationship Id="rId10" Type="http://schemas.openxmlformats.org/officeDocument/2006/relationships/slide" Target="slides/slide5.xml"/><Relationship Id="rId54" Type="http://schemas.openxmlformats.org/officeDocument/2006/relationships/font" Target="fonts/Tajawal-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b.research.google.com/drive/1eGFtBgceTV-UspnvSebY4qX16gku9aL8#scrollTo=VXA0dV9YkAD_"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1f682941b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1f682941b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UTEK.ipynb - Colaboratory (google.com)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25dcf3a28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25dcf3a28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Winnie and I will be explaining how we arrived at our solution for part 2</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29a1f0f2642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29a1f0f2642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part2, the user inputs relationships, similar to part 1, but now each node traversal also has an associated cost. Now our goal is to find the most cost effective path from a given start node to a given endpoint with the condition that every node </a:t>
            </a:r>
            <a:r>
              <a:rPr lang="en"/>
              <a:t>(or intersection) </a:t>
            </a:r>
            <a:r>
              <a:rPr lang="en"/>
              <a:t>must be visited at least once.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29a1f0f2642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29a1f0f2642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user is trying to travel from node a to node b. The best valid path is a to c, c to d and finally d to b. There is a shorter and significantly cheaper path, which is the one directly connecting a and b, however this path is considered invalid because it doesn’t visit all of the nodes at least once.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29a1f0f2642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29a1f0f2642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use our time effectively for this problem, we split up this problem into well defined parts. So, this is a very high level flow chart of our thought </a:t>
            </a:r>
            <a:r>
              <a:rPr lang="en"/>
              <a:t>process</a:t>
            </a:r>
            <a:r>
              <a:rPr lang="en"/>
              <a:t>. We recognized that the first task is to handle the user input. Similar to part 1, the user input is in the form of a long string with </a:t>
            </a:r>
            <a:r>
              <a:rPr lang="en"/>
              <a:t>unneeded</a:t>
            </a:r>
            <a:r>
              <a:rPr lang="en"/>
              <a:t> characters, so we have to parse this input and extract node connections as well as their associated cost. Then, we concluded that a recursive </a:t>
            </a:r>
            <a:r>
              <a:rPr lang="en"/>
              <a:t>algorithm would be necessary to determine the minimum cost path. We chose to use a recursive algorithm so that we could go through every possible path and use backtracking to determine the valid path with the lowest cost. Finally, the program outputs the minimum cost path as a series of subpaths or node connections along with the cost of this path.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29a1f0f2642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29a1f0f2642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29a1f0f2642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29a1f0f2642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29a1f0f2642_3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29a1f0f2642_3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29a1f0f2642_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29a1f0f2642_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9a1f0f2642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9a1f0f2642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9a1f0f264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9a1f0f264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11f3b086d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11f3b086d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29a1f0f2642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29a1f0f2642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29a1f0f264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29a1f0f264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29a1f0f264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29a1f0f264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29a1f0f264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29a1f0f264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Imagine being called at 2 am by the mayor about an issue faced…the path with the lowest coost for power transfer between intersections was considered but each path between two nodes also have a cooldown period. Give power transfer between nodes  </a:t>
            </a:r>
            <a:r>
              <a:rPr lang="en" sz="1200">
                <a:solidFill>
                  <a:srgbClr val="374151"/>
                </a:solidFill>
                <a:highlight>
                  <a:srgbClr val="F7F7F8"/>
                </a:highlight>
                <a:latin typeface="Roboto"/>
                <a:ea typeface="Roboto"/>
                <a:cs typeface="Roboto"/>
                <a:sym typeface="Roboto"/>
              </a:rPr>
              <a:t>The cooldown period provides a necessary buffer to ensure that the system has enough time to adjust and stabilize after each path and preventing the risk of overloading transmission lines therefore giving it precedence over the cost.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//As shown in the diagram the shortest path reaching all nodes with the lowest cost is connected with the grey path but looking at the time as we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tackle this problem we recognized that it required looking for all possible paths while keeping the cost the lowest and staying inside the max time provided, so we decided to update our code for part 2 to handle the time problem as well and edded cases to it accordingly.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the class Graph as mentioned by Ashley/Winnie before we updated the add_edge function that set up the connection between the nodes and added the time for each path inputted into to it. We tuppled it with the cost to make sure they are in the same position in the matrix created for the cost in the previous part.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added a timer to calculate the time it takes for each possible pathway and compared it with the maxTime provided making sure it is a valid pathway(the path which we have time provided for) and make the recursion call to discover all possibilities for the paths but do remember to check for the case when the start and end node is the same and exchangin the positions at the end to make sure the path going in the opposite direction between two nodes can also be considered.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Tested for our own created test cases and the ones provided to ensure our code was working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considered the case where none if the paths were within the maxTime provided as shown in the example: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29a1f0f264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29a1f0f264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25dcf3a2834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25dcf3a2834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11f3b086d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11f3b086d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11efcb08b7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11efcb08b7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5dcf3a283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5dcf3a283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5dcf3a283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5dcf3a283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613a4585b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613a4585b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613a4585b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613a4585b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2613a4585b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2613a4585b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29a1f0f2642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29a1f0f2642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flipH="1">
            <a:off x="743325" y="1454185"/>
            <a:ext cx="6952800" cy="1339500"/>
          </a:xfrm>
          <a:prstGeom prst="rect">
            <a:avLst/>
          </a:prstGeom>
        </p:spPr>
        <p:txBody>
          <a:bodyPr anchorCtr="0" anchor="t" bIns="0" lIns="91425" spcFirstLastPara="1" rIns="91425" wrap="square" tIns="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flipH="1">
            <a:off x="743375" y="3242315"/>
            <a:ext cx="6952800" cy="4470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flipH="1">
            <a:off x="3452019" y="-348332"/>
            <a:ext cx="1019565" cy="1290805"/>
            <a:chOff x="-4017975" y="-49702"/>
            <a:chExt cx="1162825" cy="1472177"/>
          </a:xfrm>
        </p:grpSpPr>
        <p:sp>
          <p:nvSpPr>
            <p:cNvPr id="12" name="Google Shape;12;p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flipH="1">
            <a:off x="8425338" y="2120543"/>
            <a:ext cx="1938846" cy="1720830"/>
            <a:chOff x="-1873362" y="2120543"/>
            <a:chExt cx="1938846" cy="1720830"/>
          </a:xfrm>
        </p:grpSpPr>
        <p:sp>
          <p:nvSpPr>
            <p:cNvPr id="20" name="Google Shape;20;p2"/>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flipH="1">
            <a:off x="-1155987" y="-912707"/>
            <a:ext cx="1938846" cy="1720830"/>
            <a:chOff x="-1873362" y="2120543"/>
            <a:chExt cx="1938846" cy="1720830"/>
          </a:xfrm>
        </p:grpSpPr>
        <p:sp>
          <p:nvSpPr>
            <p:cNvPr id="40" name="Google Shape;40;p2"/>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flipH="1">
            <a:off x="6857372" y="-188512"/>
            <a:ext cx="1516025" cy="1489525"/>
            <a:chOff x="-3888525" y="-3012325"/>
            <a:chExt cx="1516025" cy="1489525"/>
          </a:xfrm>
        </p:grpSpPr>
        <p:sp>
          <p:nvSpPr>
            <p:cNvPr id="60" name="Google Shape;60;p2"/>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8" name="Shape 338"/>
        <p:cNvGrpSpPr/>
        <p:nvPr/>
      </p:nvGrpSpPr>
      <p:grpSpPr>
        <a:xfrm>
          <a:off x="0" y="0"/>
          <a:ext cx="0" cy="0"/>
          <a:chOff x="0" y="0"/>
          <a:chExt cx="0" cy="0"/>
        </a:xfrm>
      </p:grpSpPr>
      <p:sp>
        <p:nvSpPr>
          <p:cNvPr id="339" name="Google Shape;339;p11"/>
          <p:cNvSpPr txBox="1"/>
          <p:nvPr>
            <p:ph hasCustomPrompt="1" type="title"/>
          </p:nvPr>
        </p:nvSpPr>
        <p:spPr>
          <a:xfrm>
            <a:off x="1267387" y="1365025"/>
            <a:ext cx="6609300" cy="1407900"/>
          </a:xfrm>
          <a:prstGeom prst="rect">
            <a:avLst/>
          </a:prstGeom>
        </p:spPr>
        <p:txBody>
          <a:bodyPr anchorCtr="0" anchor="t" bIns="0" lIns="91425" spcFirstLastPara="1" rIns="91425" wrap="square" tIns="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0" name="Google Shape;340;p11"/>
          <p:cNvSpPr txBox="1"/>
          <p:nvPr>
            <p:ph idx="1" type="subTitle"/>
          </p:nvPr>
        </p:nvSpPr>
        <p:spPr>
          <a:xfrm>
            <a:off x="1267375" y="3255875"/>
            <a:ext cx="6609300" cy="5226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41" name="Google Shape;341;p11"/>
          <p:cNvGrpSpPr/>
          <p:nvPr/>
        </p:nvGrpSpPr>
        <p:grpSpPr>
          <a:xfrm flipH="1">
            <a:off x="6844388" y="3930543"/>
            <a:ext cx="1938846" cy="1720830"/>
            <a:chOff x="-1873362" y="2120543"/>
            <a:chExt cx="1938846" cy="1720830"/>
          </a:xfrm>
        </p:grpSpPr>
        <p:sp>
          <p:nvSpPr>
            <p:cNvPr id="342" name="Google Shape;342;p11"/>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11"/>
          <p:cNvGrpSpPr/>
          <p:nvPr/>
        </p:nvGrpSpPr>
        <p:grpSpPr>
          <a:xfrm flipH="1">
            <a:off x="1408072" y="4117288"/>
            <a:ext cx="1929500" cy="2210100"/>
            <a:chOff x="295725" y="-3462825"/>
            <a:chExt cx="1929500" cy="2210100"/>
          </a:xfrm>
        </p:grpSpPr>
        <p:sp>
          <p:nvSpPr>
            <p:cNvPr id="362" name="Google Shape;362;p11"/>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1"/>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1"/>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1"/>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1"/>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1"/>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1"/>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1"/>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1"/>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1"/>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1"/>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1"/>
          <p:cNvGrpSpPr/>
          <p:nvPr/>
        </p:nvGrpSpPr>
        <p:grpSpPr>
          <a:xfrm flipH="1">
            <a:off x="6292047" y="-450687"/>
            <a:ext cx="1516025" cy="1489525"/>
            <a:chOff x="-3888525" y="-3012325"/>
            <a:chExt cx="1516025" cy="1489525"/>
          </a:xfrm>
        </p:grpSpPr>
        <p:sp>
          <p:nvSpPr>
            <p:cNvPr id="388" name="Google Shape;388;p11"/>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1"/>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1"/>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1"/>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1"/>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1"/>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1"/>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1"/>
          <p:cNvGrpSpPr/>
          <p:nvPr/>
        </p:nvGrpSpPr>
        <p:grpSpPr>
          <a:xfrm flipH="1">
            <a:off x="-128787" y="-450682"/>
            <a:ext cx="1938846" cy="1720830"/>
            <a:chOff x="-1873362" y="2120543"/>
            <a:chExt cx="1938846" cy="1720830"/>
          </a:xfrm>
        </p:grpSpPr>
        <p:sp>
          <p:nvSpPr>
            <p:cNvPr id="400" name="Google Shape;400;p11"/>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1"/>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1"/>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1"/>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1"/>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1"/>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419" name="Shape 41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20" name="Shape 420"/>
        <p:cNvGrpSpPr/>
        <p:nvPr/>
      </p:nvGrpSpPr>
      <p:grpSpPr>
        <a:xfrm>
          <a:off x="0" y="0"/>
          <a:ext cx="0" cy="0"/>
          <a:chOff x="0" y="0"/>
          <a:chExt cx="0" cy="0"/>
        </a:xfrm>
      </p:grpSpPr>
      <p:sp>
        <p:nvSpPr>
          <p:cNvPr id="421" name="Google Shape;421;p13"/>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2" name="Google Shape;422;p13"/>
          <p:cNvSpPr txBox="1"/>
          <p:nvPr>
            <p:ph hasCustomPrompt="1" idx="2" type="title"/>
          </p:nvPr>
        </p:nvSpPr>
        <p:spPr>
          <a:xfrm flipH="1">
            <a:off x="1033550" y="1377577"/>
            <a:ext cx="940500" cy="572700"/>
          </a:xfrm>
          <a:prstGeom prst="rect">
            <a:avLst/>
          </a:prstGeom>
        </p:spPr>
        <p:txBody>
          <a:bodyPr anchorCtr="0" anchor="t" bIns="0" lIns="91425" spcFirstLastPara="1" rIns="91425" wrap="square" tIns="0">
            <a:noAutofit/>
          </a:bodyPr>
          <a:lstStyle>
            <a:lvl1pPr lvl="0" rtl="0">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23" name="Google Shape;423;p13"/>
          <p:cNvSpPr txBox="1"/>
          <p:nvPr>
            <p:ph idx="1" type="subTitle"/>
          </p:nvPr>
        </p:nvSpPr>
        <p:spPr>
          <a:xfrm>
            <a:off x="1033550" y="2480675"/>
            <a:ext cx="2636100" cy="3810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24" name="Google Shape;424;p13"/>
          <p:cNvSpPr txBox="1"/>
          <p:nvPr>
            <p:ph idx="3" type="subTitle"/>
          </p:nvPr>
        </p:nvSpPr>
        <p:spPr>
          <a:xfrm>
            <a:off x="1033550" y="1945416"/>
            <a:ext cx="31929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25" name="Google Shape;425;p13"/>
          <p:cNvSpPr txBox="1"/>
          <p:nvPr>
            <p:ph hasCustomPrompt="1" idx="4" type="title"/>
          </p:nvPr>
        </p:nvSpPr>
        <p:spPr>
          <a:xfrm flipH="1">
            <a:off x="1033525" y="3039450"/>
            <a:ext cx="940500" cy="572700"/>
          </a:xfrm>
          <a:prstGeom prst="rect">
            <a:avLst/>
          </a:prstGeom>
        </p:spPr>
        <p:txBody>
          <a:bodyPr anchorCtr="0" anchor="t" bIns="0" lIns="91425" spcFirstLastPara="1" rIns="91425" wrap="square" tIns="0">
            <a:noAutofit/>
          </a:bodyPr>
          <a:lstStyle>
            <a:lvl1pPr lvl="0" rtl="0">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26" name="Google Shape;426;p13"/>
          <p:cNvSpPr txBox="1"/>
          <p:nvPr>
            <p:ph idx="5" type="subTitle"/>
          </p:nvPr>
        </p:nvSpPr>
        <p:spPr>
          <a:xfrm>
            <a:off x="1033550" y="4167677"/>
            <a:ext cx="2636100" cy="3810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27" name="Google Shape;427;p13"/>
          <p:cNvSpPr txBox="1"/>
          <p:nvPr>
            <p:ph idx="6" type="subTitle"/>
          </p:nvPr>
        </p:nvSpPr>
        <p:spPr>
          <a:xfrm>
            <a:off x="1033550" y="3613450"/>
            <a:ext cx="31929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28" name="Google Shape;428;p13"/>
          <p:cNvSpPr txBox="1"/>
          <p:nvPr>
            <p:ph hasCustomPrompt="1" idx="7" type="title"/>
          </p:nvPr>
        </p:nvSpPr>
        <p:spPr>
          <a:xfrm flipH="1">
            <a:off x="7169950" y="1377578"/>
            <a:ext cx="940500" cy="572700"/>
          </a:xfrm>
          <a:prstGeom prst="rect">
            <a:avLst/>
          </a:prstGeom>
        </p:spPr>
        <p:txBody>
          <a:bodyPr anchorCtr="0" anchor="t" bIns="0" lIns="91425" spcFirstLastPara="1" rIns="91425" wrap="square" tIns="0">
            <a:noAutofit/>
          </a:bodyPr>
          <a:lstStyle>
            <a:lvl1pPr lvl="0" rtl="0" algn="r">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29" name="Google Shape;429;p13"/>
          <p:cNvSpPr txBox="1"/>
          <p:nvPr>
            <p:ph idx="8" type="subTitle"/>
          </p:nvPr>
        </p:nvSpPr>
        <p:spPr>
          <a:xfrm>
            <a:off x="5474325" y="2480675"/>
            <a:ext cx="2636100" cy="3810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30" name="Google Shape;430;p13"/>
          <p:cNvSpPr txBox="1"/>
          <p:nvPr>
            <p:ph idx="9" type="subTitle"/>
          </p:nvPr>
        </p:nvSpPr>
        <p:spPr>
          <a:xfrm>
            <a:off x="4917550" y="1945416"/>
            <a:ext cx="3192900" cy="3384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31" name="Google Shape;431;p13"/>
          <p:cNvSpPr txBox="1"/>
          <p:nvPr>
            <p:ph hasCustomPrompt="1" idx="13" type="title"/>
          </p:nvPr>
        </p:nvSpPr>
        <p:spPr>
          <a:xfrm flipH="1">
            <a:off x="7169950" y="3039450"/>
            <a:ext cx="940500" cy="572700"/>
          </a:xfrm>
          <a:prstGeom prst="rect">
            <a:avLst/>
          </a:prstGeom>
        </p:spPr>
        <p:txBody>
          <a:bodyPr anchorCtr="0" anchor="t" bIns="0" lIns="91425" spcFirstLastPara="1" rIns="91425" wrap="square" tIns="0">
            <a:noAutofit/>
          </a:bodyPr>
          <a:lstStyle>
            <a:lvl1pPr lvl="0" rtl="0" algn="r">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32" name="Google Shape;432;p13"/>
          <p:cNvSpPr txBox="1"/>
          <p:nvPr>
            <p:ph idx="14" type="subTitle"/>
          </p:nvPr>
        </p:nvSpPr>
        <p:spPr>
          <a:xfrm>
            <a:off x="5474325" y="4167677"/>
            <a:ext cx="2636100" cy="3810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33" name="Google Shape;433;p13"/>
          <p:cNvSpPr txBox="1"/>
          <p:nvPr>
            <p:ph idx="15" type="subTitle"/>
          </p:nvPr>
        </p:nvSpPr>
        <p:spPr>
          <a:xfrm>
            <a:off x="4917550" y="3613450"/>
            <a:ext cx="3192900" cy="3384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434" name="Google Shape;434;p13"/>
          <p:cNvGrpSpPr/>
          <p:nvPr/>
        </p:nvGrpSpPr>
        <p:grpSpPr>
          <a:xfrm>
            <a:off x="-969899" y="3989306"/>
            <a:ext cx="1803578" cy="1558580"/>
            <a:chOff x="-969899" y="3989306"/>
            <a:chExt cx="1803578" cy="1558580"/>
          </a:xfrm>
        </p:grpSpPr>
        <p:grpSp>
          <p:nvGrpSpPr>
            <p:cNvPr id="435" name="Google Shape;435;p13"/>
            <p:cNvGrpSpPr/>
            <p:nvPr/>
          </p:nvGrpSpPr>
          <p:grpSpPr>
            <a:xfrm>
              <a:off x="-699845" y="4032775"/>
              <a:ext cx="777174" cy="1001897"/>
              <a:chOff x="-699845" y="4032775"/>
              <a:chExt cx="777174" cy="1001897"/>
            </a:xfrm>
          </p:grpSpPr>
          <p:sp>
            <p:nvSpPr>
              <p:cNvPr id="436" name="Google Shape;436;p13"/>
              <p:cNvSpPr/>
              <p:nvPr/>
            </p:nvSpPr>
            <p:spPr>
              <a:xfrm>
                <a:off x="-699845" y="4054782"/>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p:nvPr/>
            </p:nvSpPr>
            <p:spPr>
              <a:xfrm>
                <a:off x="22507" y="4032775"/>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a:off x="-344653" y="4547149"/>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13"/>
            <p:cNvSpPr/>
            <p:nvPr/>
          </p:nvSpPr>
          <p:spPr>
            <a:xfrm>
              <a:off x="-621306" y="4385709"/>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a:off x="-2920" y="4363854"/>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a:off x="-348577" y="4011249"/>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a:off x="-138934" y="3989307"/>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a:off x="-372053" y="4223325"/>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a:off x="-164361" y="4868277"/>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p:nvPr/>
          </p:nvSpPr>
          <p:spPr>
            <a:xfrm>
              <a:off x="226779" y="4995523"/>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3"/>
            <p:cNvSpPr/>
            <p:nvPr/>
          </p:nvSpPr>
          <p:spPr>
            <a:xfrm>
              <a:off x="474081" y="4841338"/>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3"/>
            <p:cNvSpPr/>
            <p:nvPr/>
          </p:nvSpPr>
          <p:spPr>
            <a:xfrm>
              <a:off x="-185887" y="5498214"/>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p:nvPr/>
          </p:nvSpPr>
          <p:spPr>
            <a:xfrm>
              <a:off x="38925" y="4786012"/>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
            <p:cNvSpPr/>
            <p:nvPr/>
          </p:nvSpPr>
          <p:spPr>
            <a:xfrm>
              <a:off x="-589259" y="4875599"/>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a:off x="-677815" y="5502489"/>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a:off x="-969899" y="4645526"/>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a:off x="289933" y="3989306"/>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
            <p:cNvSpPr/>
            <p:nvPr/>
          </p:nvSpPr>
          <p:spPr>
            <a:xfrm>
              <a:off x="615706" y="4527246"/>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3"/>
            <p:cNvSpPr/>
            <p:nvPr/>
          </p:nvSpPr>
          <p:spPr>
            <a:xfrm>
              <a:off x="682255" y="4585290"/>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3"/>
          <p:cNvGrpSpPr/>
          <p:nvPr/>
        </p:nvGrpSpPr>
        <p:grpSpPr>
          <a:xfrm flipH="1">
            <a:off x="-74415" y="391900"/>
            <a:ext cx="1040638" cy="901375"/>
            <a:chOff x="948060" y="3972813"/>
            <a:chExt cx="1040638" cy="901375"/>
          </a:xfrm>
        </p:grpSpPr>
        <p:grpSp>
          <p:nvGrpSpPr>
            <p:cNvPr id="456" name="Google Shape;456;p13"/>
            <p:cNvGrpSpPr/>
            <p:nvPr/>
          </p:nvGrpSpPr>
          <p:grpSpPr>
            <a:xfrm flipH="1">
              <a:off x="948060" y="3972813"/>
              <a:ext cx="716725" cy="901375"/>
              <a:chOff x="-3888525" y="-2483300"/>
              <a:chExt cx="716725" cy="901375"/>
            </a:xfrm>
          </p:grpSpPr>
          <p:sp>
            <p:nvSpPr>
              <p:cNvPr id="457" name="Google Shape;457;p13"/>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13"/>
            <p:cNvGrpSpPr/>
            <p:nvPr/>
          </p:nvGrpSpPr>
          <p:grpSpPr>
            <a:xfrm flipH="1">
              <a:off x="1664772" y="4493938"/>
              <a:ext cx="323925" cy="323650"/>
              <a:chOff x="1608625" y="299800"/>
              <a:chExt cx="323925" cy="323650"/>
            </a:xfrm>
          </p:grpSpPr>
          <p:sp>
            <p:nvSpPr>
              <p:cNvPr id="460" name="Google Shape;460;p13"/>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3" name="Google Shape;463;p13"/>
          <p:cNvGrpSpPr/>
          <p:nvPr/>
        </p:nvGrpSpPr>
        <p:grpSpPr>
          <a:xfrm>
            <a:off x="8530769" y="1433443"/>
            <a:ext cx="1019565" cy="1290805"/>
            <a:chOff x="-4017975" y="-49702"/>
            <a:chExt cx="1162825" cy="1472177"/>
          </a:xfrm>
        </p:grpSpPr>
        <p:sp>
          <p:nvSpPr>
            <p:cNvPr id="464" name="Google Shape;464;p13"/>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3"/>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71" name="Shape 471"/>
        <p:cNvGrpSpPr/>
        <p:nvPr/>
      </p:nvGrpSpPr>
      <p:grpSpPr>
        <a:xfrm>
          <a:off x="0" y="0"/>
          <a:ext cx="0" cy="0"/>
          <a:chOff x="0" y="0"/>
          <a:chExt cx="0" cy="0"/>
        </a:xfrm>
      </p:grpSpPr>
      <p:sp>
        <p:nvSpPr>
          <p:cNvPr id="472" name="Google Shape;472;p14"/>
          <p:cNvSpPr txBox="1"/>
          <p:nvPr>
            <p:ph type="title"/>
          </p:nvPr>
        </p:nvSpPr>
        <p:spPr>
          <a:xfrm>
            <a:off x="1940550" y="3438075"/>
            <a:ext cx="5262900" cy="363000"/>
          </a:xfrm>
          <a:prstGeom prst="rect">
            <a:avLst/>
          </a:prstGeom>
          <a:noFill/>
        </p:spPr>
        <p:txBody>
          <a:bodyPr anchorCtr="0" anchor="t" bIns="0" lIns="91425" spcFirstLastPara="1" rIns="91425" wrap="square" tIns="0">
            <a:noAutofit/>
          </a:bodyPr>
          <a:lstStyle>
            <a:lvl1pPr lvl="0" rtl="0">
              <a:spcBef>
                <a:spcPts val="0"/>
              </a:spcBef>
              <a:spcAft>
                <a:spcPts val="0"/>
              </a:spcAft>
              <a:buClr>
                <a:schemeClr val="dk2"/>
              </a:buClr>
              <a:buSzPts val="4200"/>
              <a:buNone/>
              <a:defRPr b="1" sz="2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3" name="Google Shape;473;p14"/>
          <p:cNvSpPr txBox="1"/>
          <p:nvPr>
            <p:ph idx="1" type="subTitle"/>
          </p:nvPr>
        </p:nvSpPr>
        <p:spPr>
          <a:xfrm>
            <a:off x="1940550" y="1342425"/>
            <a:ext cx="5262900" cy="15924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100"/>
              <a:buNone/>
              <a:defRPr sz="2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4" name="Google Shape;474;p14"/>
          <p:cNvGrpSpPr/>
          <p:nvPr/>
        </p:nvGrpSpPr>
        <p:grpSpPr>
          <a:xfrm>
            <a:off x="8103363" y="1111063"/>
            <a:ext cx="1040638" cy="901375"/>
            <a:chOff x="8457538" y="810363"/>
            <a:chExt cx="1040638" cy="901375"/>
          </a:xfrm>
        </p:grpSpPr>
        <p:grpSp>
          <p:nvGrpSpPr>
            <p:cNvPr id="475" name="Google Shape;475;p14"/>
            <p:cNvGrpSpPr/>
            <p:nvPr/>
          </p:nvGrpSpPr>
          <p:grpSpPr>
            <a:xfrm>
              <a:off x="8781450" y="810363"/>
              <a:ext cx="716725" cy="901375"/>
              <a:chOff x="-3888525" y="-2483300"/>
              <a:chExt cx="716725" cy="901375"/>
            </a:xfrm>
          </p:grpSpPr>
          <p:sp>
            <p:nvSpPr>
              <p:cNvPr id="476" name="Google Shape;476;p1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14"/>
            <p:cNvGrpSpPr/>
            <p:nvPr/>
          </p:nvGrpSpPr>
          <p:grpSpPr>
            <a:xfrm>
              <a:off x="8457538" y="1331488"/>
              <a:ext cx="323925" cy="323650"/>
              <a:chOff x="1608625" y="299800"/>
              <a:chExt cx="323925" cy="323650"/>
            </a:xfrm>
          </p:grpSpPr>
          <p:sp>
            <p:nvSpPr>
              <p:cNvPr id="479" name="Google Shape;479;p1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2" name="Google Shape;482;p14"/>
          <p:cNvGrpSpPr/>
          <p:nvPr/>
        </p:nvGrpSpPr>
        <p:grpSpPr>
          <a:xfrm>
            <a:off x="214269" y="2098393"/>
            <a:ext cx="1019565" cy="1290805"/>
            <a:chOff x="-4017975" y="-49702"/>
            <a:chExt cx="1162825" cy="1472177"/>
          </a:xfrm>
        </p:grpSpPr>
        <p:sp>
          <p:nvSpPr>
            <p:cNvPr id="483" name="Google Shape;483;p1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490" name="Shape 490"/>
        <p:cNvGrpSpPr/>
        <p:nvPr/>
      </p:nvGrpSpPr>
      <p:grpSpPr>
        <a:xfrm>
          <a:off x="0" y="0"/>
          <a:ext cx="0" cy="0"/>
          <a:chOff x="0" y="0"/>
          <a:chExt cx="0" cy="0"/>
        </a:xfrm>
      </p:grpSpPr>
      <p:sp>
        <p:nvSpPr>
          <p:cNvPr id="491" name="Google Shape;491;p15"/>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92" name="Google Shape;492;p15"/>
          <p:cNvGrpSpPr/>
          <p:nvPr/>
        </p:nvGrpSpPr>
        <p:grpSpPr>
          <a:xfrm>
            <a:off x="8289922" y="1760200"/>
            <a:ext cx="1369850" cy="1342825"/>
            <a:chOff x="-3742350" y="-3012325"/>
            <a:chExt cx="1369850" cy="1342825"/>
          </a:xfrm>
        </p:grpSpPr>
        <p:sp>
          <p:nvSpPr>
            <p:cNvPr id="493" name="Google Shape;493;p15"/>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5"/>
            <p:cNvSpPr/>
            <p:nvPr/>
          </p:nvSpPr>
          <p:spPr>
            <a:xfrm>
              <a:off x="-3470900" y="-26570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
            <p:cNvSpPr/>
            <p:nvPr/>
          </p:nvSpPr>
          <p:spPr>
            <a:xfrm>
              <a:off x="-3720275" y="-2216400"/>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p:nvPr/>
          </p:nvSpPr>
          <p:spPr>
            <a:xfrm>
              <a:off x="-2825862" y="-2936687"/>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
            <p:cNvSpPr/>
            <p:nvPr/>
          </p:nvSpPr>
          <p:spPr>
            <a:xfrm>
              <a:off x="-2758612" y="-2892062"/>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5"/>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5"/>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5"/>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15"/>
          <p:cNvGrpSpPr/>
          <p:nvPr/>
        </p:nvGrpSpPr>
        <p:grpSpPr>
          <a:xfrm>
            <a:off x="-275103" y="120400"/>
            <a:ext cx="1369850" cy="1342825"/>
            <a:chOff x="-3742350" y="-3012325"/>
            <a:chExt cx="1369850" cy="1342825"/>
          </a:xfrm>
        </p:grpSpPr>
        <p:sp>
          <p:nvSpPr>
            <p:cNvPr id="505" name="Google Shape;505;p15"/>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5"/>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5"/>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5"/>
            <p:cNvSpPr/>
            <p:nvPr/>
          </p:nvSpPr>
          <p:spPr>
            <a:xfrm>
              <a:off x="-3470900" y="-26570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5"/>
            <p:cNvSpPr/>
            <p:nvPr/>
          </p:nvSpPr>
          <p:spPr>
            <a:xfrm>
              <a:off x="-3720275" y="-2216400"/>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2825862" y="-2936687"/>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2758612" y="-2892062"/>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15"/>
          <p:cNvGrpSpPr/>
          <p:nvPr/>
        </p:nvGrpSpPr>
        <p:grpSpPr>
          <a:xfrm>
            <a:off x="7444085" y="-614062"/>
            <a:ext cx="1040637" cy="901375"/>
            <a:chOff x="7772485" y="-345137"/>
            <a:chExt cx="1040637" cy="901375"/>
          </a:xfrm>
        </p:grpSpPr>
        <p:grpSp>
          <p:nvGrpSpPr>
            <p:cNvPr id="517" name="Google Shape;517;p15"/>
            <p:cNvGrpSpPr/>
            <p:nvPr/>
          </p:nvGrpSpPr>
          <p:grpSpPr>
            <a:xfrm>
              <a:off x="8096397" y="-345137"/>
              <a:ext cx="716725" cy="901375"/>
              <a:chOff x="-3888525" y="-2483300"/>
              <a:chExt cx="716725" cy="901375"/>
            </a:xfrm>
          </p:grpSpPr>
          <p:sp>
            <p:nvSpPr>
              <p:cNvPr id="518" name="Google Shape;518;p1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15"/>
            <p:cNvGrpSpPr/>
            <p:nvPr/>
          </p:nvGrpSpPr>
          <p:grpSpPr>
            <a:xfrm>
              <a:off x="7772485" y="175988"/>
              <a:ext cx="323925" cy="323650"/>
              <a:chOff x="1608625" y="299800"/>
              <a:chExt cx="323925" cy="323650"/>
            </a:xfrm>
          </p:grpSpPr>
          <p:sp>
            <p:nvSpPr>
              <p:cNvPr id="521" name="Google Shape;521;p1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
    <p:spTree>
      <p:nvGrpSpPr>
        <p:cNvPr id="524" name="Shape 524"/>
        <p:cNvGrpSpPr/>
        <p:nvPr/>
      </p:nvGrpSpPr>
      <p:grpSpPr>
        <a:xfrm>
          <a:off x="0" y="0"/>
          <a:ext cx="0" cy="0"/>
          <a:chOff x="0" y="0"/>
          <a:chExt cx="0" cy="0"/>
        </a:xfrm>
      </p:grpSpPr>
      <p:sp>
        <p:nvSpPr>
          <p:cNvPr id="525" name="Google Shape;525;p16"/>
          <p:cNvSpPr txBox="1"/>
          <p:nvPr>
            <p:ph type="title"/>
          </p:nvPr>
        </p:nvSpPr>
        <p:spPr>
          <a:xfrm>
            <a:off x="782850" y="556250"/>
            <a:ext cx="7578300" cy="4956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26" name="Google Shape;526;p16"/>
          <p:cNvGrpSpPr/>
          <p:nvPr/>
        </p:nvGrpSpPr>
        <p:grpSpPr>
          <a:xfrm>
            <a:off x="7771338" y="4403813"/>
            <a:ext cx="1040638" cy="901375"/>
            <a:chOff x="8457538" y="810363"/>
            <a:chExt cx="1040638" cy="901375"/>
          </a:xfrm>
        </p:grpSpPr>
        <p:grpSp>
          <p:nvGrpSpPr>
            <p:cNvPr id="527" name="Google Shape;527;p16"/>
            <p:cNvGrpSpPr/>
            <p:nvPr/>
          </p:nvGrpSpPr>
          <p:grpSpPr>
            <a:xfrm>
              <a:off x="8781450" y="810363"/>
              <a:ext cx="716725" cy="901375"/>
              <a:chOff x="-3888525" y="-2483300"/>
              <a:chExt cx="716725" cy="901375"/>
            </a:xfrm>
          </p:grpSpPr>
          <p:sp>
            <p:nvSpPr>
              <p:cNvPr id="528" name="Google Shape;528;p1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16"/>
            <p:cNvGrpSpPr/>
            <p:nvPr/>
          </p:nvGrpSpPr>
          <p:grpSpPr>
            <a:xfrm>
              <a:off x="8457538" y="1331488"/>
              <a:ext cx="323925" cy="323650"/>
              <a:chOff x="1608625" y="299800"/>
              <a:chExt cx="323925" cy="323650"/>
            </a:xfrm>
          </p:grpSpPr>
          <p:sp>
            <p:nvSpPr>
              <p:cNvPr id="531" name="Google Shape;531;p16"/>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6"/>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6"/>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4" name="Google Shape;534;p16"/>
          <p:cNvGrpSpPr/>
          <p:nvPr/>
        </p:nvGrpSpPr>
        <p:grpSpPr>
          <a:xfrm>
            <a:off x="7771359" y="4167517"/>
            <a:ext cx="761479" cy="750124"/>
            <a:chOff x="-642191" y="1634242"/>
            <a:chExt cx="761479" cy="750124"/>
          </a:xfrm>
        </p:grpSpPr>
        <p:sp>
          <p:nvSpPr>
            <p:cNvPr id="535" name="Google Shape;535;p16"/>
            <p:cNvSpPr/>
            <p:nvPr/>
          </p:nvSpPr>
          <p:spPr>
            <a:xfrm rot="10800000">
              <a:off x="-642191" y="235071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6"/>
            <p:cNvSpPr/>
            <p:nvPr/>
          </p:nvSpPr>
          <p:spPr>
            <a:xfrm rot="10800000">
              <a:off x="-553634" y="1723763"/>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6"/>
            <p:cNvSpPr/>
            <p:nvPr/>
          </p:nvSpPr>
          <p:spPr>
            <a:xfrm rot="10800000">
              <a:off x="78166" y="1634242"/>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16"/>
          <p:cNvGrpSpPr/>
          <p:nvPr/>
        </p:nvGrpSpPr>
        <p:grpSpPr>
          <a:xfrm>
            <a:off x="330444" y="-221875"/>
            <a:ext cx="713803" cy="706547"/>
            <a:chOff x="-4017975" y="616650"/>
            <a:chExt cx="814100" cy="805825"/>
          </a:xfrm>
        </p:grpSpPr>
        <p:sp>
          <p:nvSpPr>
            <p:cNvPr id="539" name="Google Shape;539;p16"/>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6"/>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6"/>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6"/>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543" name="Shape 543"/>
        <p:cNvGrpSpPr/>
        <p:nvPr/>
      </p:nvGrpSpPr>
      <p:grpSpPr>
        <a:xfrm>
          <a:off x="0" y="0"/>
          <a:ext cx="0" cy="0"/>
          <a:chOff x="0" y="0"/>
          <a:chExt cx="0" cy="0"/>
        </a:xfrm>
      </p:grpSpPr>
      <p:sp>
        <p:nvSpPr>
          <p:cNvPr id="544" name="Google Shape;544;p17"/>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5" name="Google Shape;545;p17"/>
          <p:cNvSpPr txBox="1"/>
          <p:nvPr>
            <p:ph idx="1" type="subTitle"/>
          </p:nvPr>
        </p:nvSpPr>
        <p:spPr>
          <a:xfrm>
            <a:off x="782850" y="2955251"/>
            <a:ext cx="2311200" cy="766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46" name="Google Shape;546;p17"/>
          <p:cNvSpPr txBox="1"/>
          <p:nvPr>
            <p:ph idx="2" type="subTitle"/>
          </p:nvPr>
        </p:nvSpPr>
        <p:spPr>
          <a:xfrm>
            <a:off x="782850" y="2538925"/>
            <a:ext cx="23112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47" name="Google Shape;547;p17"/>
          <p:cNvSpPr txBox="1"/>
          <p:nvPr>
            <p:ph idx="3" type="subTitle"/>
          </p:nvPr>
        </p:nvSpPr>
        <p:spPr>
          <a:xfrm>
            <a:off x="3416400" y="2955251"/>
            <a:ext cx="2311200" cy="766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48" name="Google Shape;548;p17"/>
          <p:cNvSpPr txBox="1"/>
          <p:nvPr>
            <p:ph idx="4" type="subTitle"/>
          </p:nvPr>
        </p:nvSpPr>
        <p:spPr>
          <a:xfrm>
            <a:off x="3416400" y="2538925"/>
            <a:ext cx="23112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49" name="Google Shape;549;p17"/>
          <p:cNvSpPr txBox="1"/>
          <p:nvPr>
            <p:ph idx="5" type="subTitle"/>
          </p:nvPr>
        </p:nvSpPr>
        <p:spPr>
          <a:xfrm>
            <a:off x="6049950" y="2955251"/>
            <a:ext cx="2311200" cy="766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50" name="Google Shape;550;p17"/>
          <p:cNvSpPr txBox="1"/>
          <p:nvPr>
            <p:ph idx="6" type="subTitle"/>
          </p:nvPr>
        </p:nvSpPr>
        <p:spPr>
          <a:xfrm>
            <a:off x="6049950" y="2538925"/>
            <a:ext cx="23112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551" name="Google Shape;551;p17"/>
          <p:cNvGrpSpPr/>
          <p:nvPr/>
        </p:nvGrpSpPr>
        <p:grpSpPr>
          <a:xfrm>
            <a:off x="-382087" y="624425"/>
            <a:ext cx="1040638" cy="901375"/>
            <a:chOff x="8457538" y="810363"/>
            <a:chExt cx="1040638" cy="901375"/>
          </a:xfrm>
        </p:grpSpPr>
        <p:grpSp>
          <p:nvGrpSpPr>
            <p:cNvPr id="552" name="Google Shape;552;p17"/>
            <p:cNvGrpSpPr/>
            <p:nvPr/>
          </p:nvGrpSpPr>
          <p:grpSpPr>
            <a:xfrm>
              <a:off x="8781450" y="810363"/>
              <a:ext cx="716725" cy="901375"/>
              <a:chOff x="-3888525" y="-2483300"/>
              <a:chExt cx="716725" cy="901375"/>
            </a:xfrm>
          </p:grpSpPr>
          <p:sp>
            <p:nvSpPr>
              <p:cNvPr id="553" name="Google Shape;553;p17"/>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7"/>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17"/>
            <p:cNvGrpSpPr/>
            <p:nvPr/>
          </p:nvGrpSpPr>
          <p:grpSpPr>
            <a:xfrm>
              <a:off x="8457538" y="1331488"/>
              <a:ext cx="323925" cy="323650"/>
              <a:chOff x="1608625" y="299800"/>
              <a:chExt cx="323925" cy="323650"/>
            </a:xfrm>
          </p:grpSpPr>
          <p:sp>
            <p:nvSpPr>
              <p:cNvPr id="556" name="Google Shape;556;p17"/>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7"/>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7"/>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9" name="Google Shape;559;p17"/>
          <p:cNvGrpSpPr/>
          <p:nvPr/>
        </p:nvGrpSpPr>
        <p:grpSpPr>
          <a:xfrm rot="10800000">
            <a:off x="8274244" y="624418"/>
            <a:ext cx="1803578" cy="1592367"/>
            <a:chOff x="-4912150" y="-393637"/>
            <a:chExt cx="2057000" cy="1816112"/>
          </a:xfrm>
        </p:grpSpPr>
        <p:sp>
          <p:nvSpPr>
            <p:cNvPr id="560" name="Google Shape;560;p17"/>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7"/>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7"/>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7"/>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7"/>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7"/>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7"/>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7"/>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7"/>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7"/>
          <p:cNvGrpSpPr/>
          <p:nvPr/>
        </p:nvGrpSpPr>
        <p:grpSpPr>
          <a:xfrm rot="10800000">
            <a:off x="1179219" y="4287293"/>
            <a:ext cx="1803578" cy="1592367"/>
            <a:chOff x="-4912150" y="-393637"/>
            <a:chExt cx="2057000" cy="1816112"/>
          </a:xfrm>
        </p:grpSpPr>
        <p:sp>
          <p:nvSpPr>
            <p:cNvPr id="580" name="Google Shape;580;p17"/>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7"/>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7"/>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599" name="Shape 599"/>
        <p:cNvGrpSpPr/>
        <p:nvPr/>
      </p:nvGrpSpPr>
      <p:grpSpPr>
        <a:xfrm>
          <a:off x="0" y="0"/>
          <a:ext cx="0" cy="0"/>
          <a:chOff x="0" y="0"/>
          <a:chExt cx="0" cy="0"/>
        </a:xfrm>
      </p:grpSpPr>
      <p:sp>
        <p:nvSpPr>
          <p:cNvPr id="600" name="Google Shape;600;p18"/>
          <p:cNvSpPr txBox="1"/>
          <p:nvPr>
            <p:ph type="title"/>
          </p:nvPr>
        </p:nvSpPr>
        <p:spPr>
          <a:xfrm flipH="1">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1" name="Google Shape;601;p18"/>
          <p:cNvSpPr txBox="1"/>
          <p:nvPr>
            <p:ph idx="1" type="subTitle"/>
          </p:nvPr>
        </p:nvSpPr>
        <p:spPr>
          <a:xfrm>
            <a:off x="1589125" y="2349175"/>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2" name="Google Shape;602;p18"/>
          <p:cNvSpPr txBox="1"/>
          <p:nvPr>
            <p:ph idx="2" type="subTitle"/>
          </p:nvPr>
        </p:nvSpPr>
        <p:spPr>
          <a:xfrm>
            <a:off x="1589125" y="2011200"/>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3" name="Google Shape;603;p18"/>
          <p:cNvSpPr txBox="1"/>
          <p:nvPr>
            <p:ph idx="3" type="subTitle"/>
          </p:nvPr>
        </p:nvSpPr>
        <p:spPr>
          <a:xfrm>
            <a:off x="5013850" y="2351975"/>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4" name="Google Shape;604;p18"/>
          <p:cNvSpPr txBox="1"/>
          <p:nvPr>
            <p:ph idx="4" type="subTitle"/>
          </p:nvPr>
        </p:nvSpPr>
        <p:spPr>
          <a:xfrm>
            <a:off x="5013850" y="2014000"/>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5" name="Google Shape;605;p18"/>
          <p:cNvSpPr txBox="1"/>
          <p:nvPr>
            <p:ph idx="5" type="subTitle"/>
          </p:nvPr>
        </p:nvSpPr>
        <p:spPr>
          <a:xfrm>
            <a:off x="1589125" y="3960125"/>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6" name="Google Shape;606;p18"/>
          <p:cNvSpPr txBox="1"/>
          <p:nvPr>
            <p:ph idx="6" type="subTitle"/>
          </p:nvPr>
        </p:nvSpPr>
        <p:spPr>
          <a:xfrm>
            <a:off x="1589125" y="3622150"/>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7" name="Google Shape;607;p18"/>
          <p:cNvSpPr txBox="1"/>
          <p:nvPr>
            <p:ph idx="7" type="subTitle"/>
          </p:nvPr>
        </p:nvSpPr>
        <p:spPr>
          <a:xfrm>
            <a:off x="5013850" y="3960098"/>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8" name="Google Shape;608;p18"/>
          <p:cNvSpPr txBox="1"/>
          <p:nvPr>
            <p:ph idx="8" type="subTitle"/>
          </p:nvPr>
        </p:nvSpPr>
        <p:spPr>
          <a:xfrm>
            <a:off x="5013850" y="3622123"/>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609" name="Google Shape;609;p18"/>
          <p:cNvGrpSpPr/>
          <p:nvPr/>
        </p:nvGrpSpPr>
        <p:grpSpPr>
          <a:xfrm flipH="1">
            <a:off x="205972" y="3517863"/>
            <a:ext cx="873188" cy="546900"/>
            <a:chOff x="1115510" y="4327288"/>
            <a:chExt cx="873188" cy="546900"/>
          </a:xfrm>
        </p:grpSpPr>
        <p:sp>
          <p:nvSpPr>
            <p:cNvPr id="610" name="Google Shape;610;p18"/>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18"/>
            <p:cNvGrpSpPr/>
            <p:nvPr/>
          </p:nvGrpSpPr>
          <p:grpSpPr>
            <a:xfrm flipH="1">
              <a:off x="1664772" y="4493938"/>
              <a:ext cx="323925" cy="323650"/>
              <a:chOff x="1608625" y="299800"/>
              <a:chExt cx="323925" cy="323650"/>
            </a:xfrm>
          </p:grpSpPr>
          <p:sp>
            <p:nvSpPr>
              <p:cNvPr id="612" name="Google Shape;612;p1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5" name="Google Shape;615;p18"/>
          <p:cNvGrpSpPr/>
          <p:nvPr/>
        </p:nvGrpSpPr>
        <p:grpSpPr>
          <a:xfrm>
            <a:off x="-234937" y="-460907"/>
            <a:ext cx="1938846" cy="1720830"/>
            <a:chOff x="-1873362" y="2120543"/>
            <a:chExt cx="1938846" cy="1720830"/>
          </a:xfrm>
        </p:grpSpPr>
        <p:sp>
          <p:nvSpPr>
            <p:cNvPr id="616" name="Google Shape;616;p18"/>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8"/>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8"/>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8"/>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8"/>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8"/>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8"/>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8"/>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8"/>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8"/>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8"/>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8"/>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8"/>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8"/>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8"/>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8"/>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8"/>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8"/>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18"/>
          <p:cNvGrpSpPr/>
          <p:nvPr/>
        </p:nvGrpSpPr>
        <p:grpSpPr>
          <a:xfrm>
            <a:off x="7932072" y="2686300"/>
            <a:ext cx="1929500" cy="2210100"/>
            <a:chOff x="295725" y="-3462825"/>
            <a:chExt cx="1929500" cy="2210100"/>
          </a:xfrm>
        </p:grpSpPr>
        <p:sp>
          <p:nvSpPr>
            <p:cNvPr id="636" name="Google Shape;636;p18"/>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8"/>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8"/>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8"/>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8"/>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8"/>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8"/>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8"/>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8"/>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8"/>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8"/>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8"/>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8"/>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8"/>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8"/>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8"/>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8"/>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8"/>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8"/>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8"/>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_1">
    <p:spTree>
      <p:nvGrpSpPr>
        <p:cNvPr id="661" name="Shape 661"/>
        <p:cNvGrpSpPr/>
        <p:nvPr/>
      </p:nvGrpSpPr>
      <p:grpSpPr>
        <a:xfrm>
          <a:off x="0" y="0"/>
          <a:ext cx="0" cy="0"/>
          <a:chOff x="0" y="0"/>
          <a:chExt cx="0" cy="0"/>
        </a:xfrm>
      </p:grpSpPr>
      <p:sp>
        <p:nvSpPr>
          <p:cNvPr id="662" name="Google Shape;662;p19"/>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3" name="Google Shape;663;p19"/>
          <p:cNvSpPr txBox="1"/>
          <p:nvPr>
            <p:ph idx="1" type="subTitle"/>
          </p:nvPr>
        </p:nvSpPr>
        <p:spPr>
          <a:xfrm>
            <a:off x="785913" y="20885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64" name="Google Shape;664;p19"/>
          <p:cNvSpPr txBox="1"/>
          <p:nvPr>
            <p:ph idx="2" type="subTitle"/>
          </p:nvPr>
        </p:nvSpPr>
        <p:spPr>
          <a:xfrm>
            <a:off x="785913" y="17176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65" name="Google Shape;665;p19"/>
          <p:cNvSpPr txBox="1"/>
          <p:nvPr>
            <p:ph idx="3" type="subTitle"/>
          </p:nvPr>
        </p:nvSpPr>
        <p:spPr>
          <a:xfrm>
            <a:off x="3428113" y="20885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66" name="Google Shape;666;p19"/>
          <p:cNvSpPr txBox="1"/>
          <p:nvPr>
            <p:ph idx="4" type="subTitle"/>
          </p:nvPr>
        </p:nvSpPr>
        <p:spPr>
          <a:xfrm>
            <a:off x="3428100" y="17176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67" name="Google Shape;667;p19"/>
          <p:cNvSpPr txBox="1"/>
          <p:nvPr>
            <p:ph idx="5" type="subTitle"/>
          </p:nvPr>
        </p:nvSpPr>
        <p:spPr>
          <a:xfrm>
            <a:off x="6070288" y="20885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68" name="Google Shape;668;p19"/>
          <p:cNvSpPr txBox="1"/>
          <p:nvPr>
            <p:ph idx="6" type="subTitle"/>
          </p:nvPr>
        </p:nvSpPr>
        <p:spPr>
          <a:xfrm>
            <a:off x="6070288" y="17176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69" name="Google Shape;669;p19"/>
          <p:cNvSpPr txBox="1"/>
          <p:nvPr>
            <p:ph idx="7" type="subTitle"/>
          </p:nvPr>
        </p:nvSpPr>
        <p:spPr>
          <a:xfrm>
            <a:off x="785913" y="38246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0" name="Google Shape;670;p19"/>
          <p:cNvSpPr txBox="1"/>
          <p:nvPr>
            <p:ph idx="8" type="subTitle"/>
          </p:nvPr>
        </p:nvSpPr>
        <p:spPr>
          <a:xfrm>
            <a:off x="785913" y="34537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71" name="Google Shape;671;p19"/>
          <p:cNvSpPr txBox="1"/>
          <p:nvPr>
            <p:ph idx="9" type="subTitle"/>
          </p:nvPr>
        </p:nvSpPr>
        <p:spPr>
          <a:xfrm>
            <a:off x="3428113" y="38246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2" name="Google Shape;672;p19"/>
          <p:cNvSpPr txBox="1"/>
          <p:nvPr>
            <p:ph idx="13" type="subTitle"/>
          </p:nvPr>
        </p:nvSpPr>
        <p:spPr>
          <a:xfrm>
            <a:off x="3428100" y="34537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73" name="Google Shape;673;p19"/>
          <p:cNvSpPr txBox="1"/>
          <p:nvPr>
            <p:ph idx="14" type="subTitle"/>
          </p:nvPr>
        </p:nvSpPr>
        <p:spPr>
          <a:xfrm>
            <a:off x="6070288" y="38246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4" name="Google Shape;674;p19"/>
          <p:cNvSpPr txBox="1"/>
          <p:nvPr>
            <p:ph idx="15" type="subTitle"/>
          </p:nvPr>
        </p:nvSpPr>
        <p:spPr>
          <a:xfrm>
            <a:off x="6070288" y="34537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675" name="Google Shape;675;p19"/>
          <p:cNvGrpSpPr/>
          <p:nvPr/>
        </p:nvGrpSpPr>
        <p:grpSpPr>
          <a:xfrm>
            <a:off x="8352588" y="816213"/>
            <a:ext cx="1040638" cy="901375"/>
            <a:chOff x="8457538" y="810363"/>
            <a:chExt cx="1040638" cy="901375"/>
          </a:xfrm>
        </p:grpSpPr>
        <p:grpSp>
          <p:nvGrpSpPr>
            <p:cNvPr id="676" name="Google Shape;676;p19"/>
            <p:cNvGrpSpPr/>
            <p:nvPr/>
          </p:nvGrpSpPr>
          <p:grpSpPr>
            <a:xfrm>
              <a:off x="8781450" y="810363"/>
              <a:ext cx="716725" cy="901375"/>
              <a:chOff x="-3888525" y="-2483300"/>
              <a:chExt cx="716725" cy="901375"/>
            </a:xfrm>
          </p:grpSpPr>
          <p:sp>
            <p:nvSpPr>
              <p:cNvPr id="677" name="Google Shape;677;p1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9"/>
            <p:cNvGrpSpPr/>
            <p:nvPr/>
          </p:nvGrpSpPr>
          <p:grpSpPr>
            <a:xfrm>
              <a:off x="8457538" y="1331488"/>
              <a:ext cx="323925" cy="323650"/>
              <a:chOff x="1608625" y="299800"/>
              <a:chExt cx="323925" cy="323650"/>
            </a:xfrm>
          </p:grpSpPr>
          <p:sp>
            <p:nvSpPr>
              <p:cNvPr id="680" name="Google Shape;680;p1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3" name="Google Shape;683;p19"/>
          <p:cNvGrpSpPr/>
          <p:nvPr/>
        </p:nvGrpSpPr>
        <p:grpSpPr>
          <a:xfrm>
            <a:off x="4841575" y="4619788"/>
            <a:ext cx="1040638" cy="901375"/>
            <a:chOff x="8457538" y="810363"/>
            <a:chExt cx="1040638" cy="901375"/>
          </a:xfrm>
        </p:grpSpPr>
        <p:grpSp>
          <p:nvGrpSpPr>
            <p:cNvPr id="684" name="Google Shape;684;p19"/>
            <p:cNvGrpSpPr/>
            <p:nvPr/>
          </p:nvGrpSpPr>
          <p:grpSpPr>
            <a:xfrm>
              <a:off x="8781450" y="810363"/>
              <a:ext cx="716725" cy="901375"/>
              <a:chOff x="-3888525" y="-2483300"/>
              <a:chExt cx="716725" cy="901375"/>
            </a:xfrm>
          </p:grpSpPr>
          <p:sp>
            <p:nvSpPr>
              <p:cNvPr id="685" name="Google Shape;685;p1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19"/>
            <p:cNvGrpSpPr/>
            <p:nvPr/>
          </p:nvGrpSpPr>
          <p:grpSpPr>
            <a:xfrm>
              <a:off x="8457538" y="1331488"/>
              <a:ext cx="323925" cy="323650"/>
              <a:chOff x="1608625" y="299800"/>
              <a:chExt cx="323925" cy="323650"/>
            </a:xfrm>
          </p:grpSpPr>
          <p:sp>
            <p:nvSpPr>
              <p:cNvPr id="688" name="Google Shape;688;p1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1" name="Google Shape;691;p19"/>
          <p:cNvGrpSpPr/>
          <p:nvPr/>
        </p:nvGrpSpPr>
        <p:grpSpPr>
          <a:xfrm>
            <a:off x="8352591" y="196800"/>
            <a:ext cx="713803" cy="706547"/>
            <a:chOff x="-4017975" y="616650"/>
            <a:chExt cx="814100" cy="805825"/>
          </a:xfrm>
        </p:grpSpPr>
        <p:sp>
          <p:nvSpPr>
            <p:cNvPr id="692" name="Google Shape;692;p1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9"/>
          <p:cNvGrpSpPr/>
          <p:nvPr/>
        </p:nvGrpSpPr>
        <p:grpSpPr>
          <a:xfrm rot="10800000">
            <a:off x="-728606" y="92693"/>
            <a:ext cx="1803578" cy="1592367"/>
            <a:chOff x="-4912150" y="-393637"/>
            <a:chExt cx="2057000" cy="1816112"/>
          </a:xfrm>
        </p:grpSpPr>
        <p:sp>
          <p:nvSpPr>
            <p:cNvPr id="697" name="Google Shape;697;p19"/>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9"/>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9"/>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9"/>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9"/>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9"/>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9"/>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9"/>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9"/>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9"/>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9"/>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9"/>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9"/>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9"/>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9"/>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716" name="Shape 716"/>
        <p:cNvGrpSpPr/>
        <p:nvPr/>
      </p:nvGrpSpPr>
      <p:grpSpPr>
        <a:xfrm>
          <a:off x="0" y="0"/>
          <a:ext cx="0" cy="0"/>
          <a:chOff x="0" y="0"/>
          <a:chExt cx="0" cy="0"/>
        </a:xfrm>
      </p:grpSpPr>
      <p:sp>
        <p:nvSpPr>
          <p:cNvPr id="717" name="Google Shape;717;p20"/>
          <p:cNvSpPr txBox="1"/>
          <p:nvPr>
            <p:ph hasCustomPrompt="1" type="title"/>
          </p:nvPr>
        </p:nvSpPr>
        <p:spPr>
          <a:xfrm>
            <a:off x="1862850" y="556250"/>
            <a:ext cx="5418300" cy="6363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accent3"/>
              </a:buClr>
              <a:buSzPts val="4800"/>
              <a:buNone/>
              <a:defRPr b="1" sz="4000"/>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718" name="Google Shape;718;p20"/>
          <p:cNvSpPr txBox="1"/>
          <p:nvPr>
            <p:ph idx="1" type="subTitle"/>
          </p:nvPr>
        </p:nvSpPr>
        <p:spPr>
          <a:xfrm>
            <a:off x="1862850" y="1192550"/>
            <a:ext cx="5418300" cy="293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719" name="Google Shape;719;p20"/>
          <p:cNvSpPr txBox="1"/>
          <p:nvPr>
            <p:ph hasCustomPrompt="1" idx="2" type="title"/>
          </p:nvPr>
        </p:nvSpPr>
        <p:spPr>
          <a:xfrm>
            <a:off x="1862850" y="2106900"/>
            <a:ext cx="5418300" cy="6363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accent3"/>
              </a:buClr>
              <a:buSzPts val="4800"/>
              <a:buNone/>
              <a:defRPr b="1" sz="4000"/>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720" name="Google Shape;720;p20"/>
          <p:cNvSpPr txBox="1"/>
          <p:nvPr>
            <p:ph idx="3" type="subTitle"/>
          </p:nvPr>
        </p:nvSpPr>
        <p:spPr>
          <a:xfrm>
            <a:off x="1862850" y="2743200"/>
            <a:ext cx="5418300" cy="293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721" name="Google Shape;721;p20"/>
          <p:cNvSpPr txBox="1"/>
          <p:nvPr>
            <p:ph hasCustomPrompt="1" idx="4" type="title"/>
          </p:nvPr>
        </p:nvSpPr>
        <p:spPr>
          <a:xfrm>
            <a:off x="1862850" y="3657550"/>
            <a:ext cx="5418300" cy="6363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accent3"/>
              </a:buClr>
              <a:buSzPts val="4800"/>
              <a:buNone/>
              <a:defRPr b="1" sz="4000"/>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722" name="Google Shape;722;p20"/>
          <p:cNvSpPr txBox="1"/>
          <p:nvPr>
            <p:ph idx="5" type="subTitle"/>
          </p:nvPr>
        </p:nvSpPr>
        <p:spPr>
          <a:xfrm>
            <a:off x="1862850" y="4293850"/>
            <a:ext cx="5418300" cy="293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grpSp>
        <p:nvGrpSpPr>
          <p:cNvPr id="723" name="Google Shape;723;p20"/>
          <p:cNvGrpSpPr/>
          <p:nvPr/>
        </p:nvGrpSpPr>
        <p:grpSpPr>
          <a:xfrm flipH="1">
            <a:off x="7051226" y="-890069"/>
            <a:ext cx="1938846" cy="1720830"/>
            <a:chOff x="-1873362" y="2120543"/>
            <a:chExt cx="1938846" cy="1720830"/>
          </a:xfrm>
        </p:grpSpPr>
        <p:sp>
          <p:nvSpPr>
            <p:cNvPr id="724" name="Google Shape;724;p20"/>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0"/>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0"/>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0"/>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0"/>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20"/>
          <p:cNvGrpSpPr/>
          <p:nvPr/>
        </p:nvGrpSpPr>
        <p:grpSpPr>
          <a:xfrm flipH="1">
            <a:off x="-693003" y="-88512"/>
            <a:ext cx="1516025" cy="1489525"/>
            <a:chOff x="-3888525" y="-3012325"/>
            <a:chExt cx="1516025" cy="1489525"/>
          </a:xfrm>
        </p:grpSpPr>
        <p:sp>
          <p:nvSpPr>
            <p:cNvPr id="744" name="Google Shape;744;p20"/>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0"/>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0"/>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20"/>
          <p:cNvGrpSpPr/>
          <p:nvPr/>
        </p:nvGrpSpPr>
        <p:grpSpPr>
          <a:xfrm flipH="1">
            <a:off x="8030519" y="1531768"/>
            <a:ext cx="1019565" cy="1290805"/>
            <a:chOff x="-4017975" y="-49702"/>
            <a:chExt cx="1162825" cy="1472177"/>
          </a:xfrm>
        </p:grpSpPr>
        <p:sp>
          <p:nvSpPr>
            <p:cNvPr id="756" name="Google Shape;756;p20"/>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0"/>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0"/>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0"/>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20"/>
          <p:cNvGrpSpPr/>
          <p:nvPr/>
        </p:nvGrpSpPr>
        <p:grpSpPr>
          <a:xfrm flipH="1">
            <a:off x="-3" y="3171850"/>
            <a:ext cx="1929500" cy="2210100"/>
            <a:chOff x="295725" y="-3462825"/>
            <a:chExt cx="1929500" cy="2210100"/>
          </a:xfrm>
        </p:grpSpPr>
        <p:sp>
          <p:nvSpPr>
            <p:cNvPr id="764" name="Google Shape;764;p20"/>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0"/>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0"/>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0"/>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0"/>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0"/>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0"/>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0"/>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0"/>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0"/>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0"/>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3"/>
          <p:cNvSpPr txBox="1"/>
          <p:nvPr>
            <p:ph hasCustomPrompt="1" type="title"/>
          </p:nvPr>
        </p:nvSpPr>
        <p:spPr>
          <a:xfrm>
            <a:off x="2598875" y="787425"/>
            <a:ext cx="3946500" cy="1175100"/>
          </a:xfrm>
          <a:prstGeom prst="rect">
            <a:avLst/>
          </a:prstGeom>
          <a:noFill/>
        </p:spPr>
        <p:txBody>
          <a:bodyPr anchorCtr="0" anchor="t" bIns="0" lIns="91425" spcFirstLastPara="1" rIns="91425" wrap="square" tIns="0">
            <a:noAutofit/>
          </a:bodyPr>
          <a:lstStyle>
            <a:lvl1pPr lvl="0" rtl="0" algn="r">
              <a:spcBef>
                <a:spcPts val="0"/>
              </a:spcBef>
              <a:spcAft>
                <a:spcPts val="0"/>
              </a:spcAft>
              <a:buSzPts val="4000"/>
              <a:buNone/>
              <a:defRPr sz="90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73" name="Google Shape;73;p3"/>
          <p:cNvSpPr txBox="1"/>
          <p:nvPr>
            <p:ph idx="2" type="title"/>
          </p:nvPr>
        </p:nvSpPr>
        <p:spPr>
          <a:xfrm>
            <a:off x="2598625" y="2347850"/>
            <a:ext cx="3946500" cy="1229100"/>
          </a:xfrm>
          <a:prstGeom prst="rect">
            <a:avLst/>
          </a:prstGeom>
        </p:spPr>
        <p:txBody>
          <a:bodyPr anchorCtr="0" anchor="t" bIns="0" lIns="91425" spcFirstLastPara="1" rIns="91425" wrap="square" tIns="0">
            <a:noAutofit/>
          </a:bodyPr>
          <a:lstStyle>
            <a:lvl1pPr lvl="0" rtl="0" algn="r">
              <a:spcBef>
                <a:spcPts val="0"/>
              </a:spcBef>
              <a:spcAft>
                <a:spcPts val="0"/>
              </a:spcAft>
              <a:buSzPts val="4000"/>
              <a:buNone/>
              <a:defRPr sz="4000">
                <a:latin typeface="Jost"/>
                <a:ea typeface="Jost"/>
                <a:cs typeface="Jost"/>
                <a:sym typeface="Jost"/>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74" name="Google Shape;74;p3"/>
          <p:cNvSpPr txBox="1"/>
          <p:nvPr>
            <p:ph idx="1" type="subTitle"/>
          </p:nvPr>
        </p:nvSpPr>
        <p:spPr>
          <a:xfrm>
            <a:off x="2598875" y="3643263"/>
            <a:ext cx="3946500" cy="7128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75" name="Google Shape;75;p3"/>
          <p:cNvGrpSpPr/>
          <p:nvPr/>
        </p:nvGrpSpPr>
        <p:grpSpPr>
          <a:xfrm flipH="1">
            <a:off x="7451744" y="244568"/>
            <a:ext cx="1019565" cy="1290805"/>
            <a:chOff x="-4017975" y="-49702"/>
            <a:chExt cx="1162825" cy="1472177"/>
          </a:xfrm>
        </p:grpSpPr>
        <p:sp>
          <p:nvSpPr>
            <p:cNvPr id="76" name="Google Shape;76;p3"/>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3"/>
          <p:cNvGrpSpPr/>
          <p:nvPr/>
        </p:nvGrpSpPr>
        <p:grpSpPr>
          <a:xfrm flipH="1">
            <a:off x="2648022" y="-702112"/>
            <a:ext cx="1516025" cy="1489525"/>
            <a:chOff x="-3888525" y="-3012325"/>
            <a:chExt cx="1516025" cy="1489525"/>
          </a:xfrm>
        </p:grpSpPr>
        <p:sp>
          <p:nvSpPr>
            <p:cNvPr id="84" name="Google Shape;84;p3"/>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flipH="1">
            <a:off x="579363" y="3923368"/>
            <a:ext cx="1938846" cy="1720830"/>
            <a:chOff x="-1873362" y="2120543"/>
            <a:chExt cx="1938846" cy="1720830"/>
          </a:xfrm>
        </p:grpSpPr>
        <p:sp>
          <p:nvSpPr>
            <p:cNvPr id="96" name="Google Shape;96;p3"/>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3"/>
          <p:cNvGrpSpPr/>
          <p:nvPr/>
        </p:nvGrpSpPr>
        <p:grpSpPr>
          <a:xfrm flipH="1">
            <a:off x="-1155987" y="-338232"/>
            <a:ext cx="1938846" cy="1720830"/>
            <a:chOff x="-1873362" y="2120543"/>
            <a:chExt cx="1938846" cy="1720830"/>
          </a:xfrm>
        </p:grpSpPr>
        <p:sp>
          <p:nvSpPr>
            <p:cNvPr id="116" name="Google Shape;116;p3"/>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_1">
    <p:spTree>
      <p:nvGrpSpPr>
        <p:cNvPr id="789" name="Shape 789"/>
        <p:cNvGrpSpPr/>
        <p:nvPr/>
      </p:nvGrpSpPr>
      <p:grpSpPr>
        <a:xfrm>
          <a:off x="0" y="0"/>
          <a:ext cx="0" cy="0"/>
          <a:chOff x="0" y="0"/>
          <a:chExt cx="0" cy="0"/>
        </a:xfrm>
      </p:grpSpPr>
      <p:sp>
        <p:nvSpPr>
          <p:cNvPr id="790" name="Google Shape;790;p21"/>
          <p:cNvSpPr txBox="1"/>
          <p:nvPr>
            <p:ph idx="1" type="body"/>
          </p:nvPr>
        </p:nvSpPr>
        <p:spPr>
          <a:xfrm>
            <a:off x="1932150" y="1660875"/>
            <a:ext cx="5279700" cy="2239200"/>
          </a:xfrm>
          <a:prstGeom prst="rect">
            <a:avLst/>
          </a:prstGeom>
        </p:spPr>
        <p:txBody>
          <a:bodyPr anchorCtr="0" anchor="t" bIns="0" lIns="91425" spcFirstLastPara="1" rIns="91425" wrap="square" tIns="0">
            <a:noAutofit/>
          </a:bodyPr>
          <a:lstStyle>
            <a:lvl1pPr indent="-330200" lvl="0" marL="457200" rtl="0">
              <a:lnSpc>
                <a:spcPct val="100000"/>
              </a:lnSpc>
              <a:spcBef>
                <a:spcPts val="0"/>
              </a:spcBef>
              <a:spcAft>
                <a:spcPts val="0"/>
              </a:spcAft>
              <a:buSzPts val="1600"/>
              <a:buChar char="●"/>
              <a:defRPr/>
            </a:lvl1pPr>
            <a:lvl2pPr indent="-330200" lvl="1" marL="914400" rtl="0">
              <a:lnSpc>
                <a:spcPct val="100000"/>
              </a:lnSpc>
              <a:spcBef>
                <a:spcPts val="0"/>
              </a:spcBef>
              <a:spcAft>
                <a:spcPts val="0"/>
              </a:spcAft>
              <a:buSzPts val="1600"/>
              <a:buFont typeface="Montserrat"/>
              <a:buChar char="○"/>
              <a:defRPr sz="1200"/>
            </a:lvl2pPr>
            <a:lvl3pPr indent="-330200" lvl="2" marL="1371600" rtl="0">
              <a:spcBef>
                <a:spcPts val="0"/>
              </a:spcBef>
              <a:spcAft>
                <a:spcPts val="0"/>
              </a:spcAft>
              <a:buSzPts val="1600"/>
              <a:buFont typeface="Montserrat"/>
              <a:buChar char="■"/>
              <a:defRPr/>
            </a:lvl3pPr>
            <a:lvl4pPr indent="-330200" lvl="3" marL="1828800" rtl="0">
              <a:spcBef>
                <a:spcPts val="0"/>
              </a:spcBef>
              <a:spcAft>
                <a:spcPts val="0"/>
              </a:spcAft>
              <a:buSzPts val="1600"/>
              <a:buFont typeface="Montserrat"/>
              <a:buChar char="●"/>
              <a:defRPr/>
            </a:lvl4pPr>
            <a:lvl5pPr indent="-330200" lvl="4" marL="2286000" rtl="0">
              <a:spcBef>
                <a:spcPts val="0"/>
              </a:spcBef>
              <a:spcAft>
                <a:spcPts val="0"/>
              </a:spcAft>
              <a:buSzPts val="1600"/>
              <a:buFont typeface="Montserrat"/>
              <a:buChar char="○"/>
              <a:defRPr/>
            </a:lvl5pPr>
            <a:lvl6pPr indent="-330200" lvl="5" marL="2743200" rtl="0">
              <a:spcBef>
                <a:spcPts val="0"/>
              </a:spcBef>
              <a:spcAft>
                <a:spcPts val="0"/>
              </a:spcAft>
              <a:buSzPts val="1600"/>
              <a:buFont typeface="Montserrat"/>
              <a:buChar char="■"/>
              <a:defRPr/>
            </a:lvl6pPr>
            <a:lvl7pPr indent="-330200" lvl="6" marL="3200400" rtl="0">
              <a:spcBef>
                <a:spcPts val="0"/>
              </a:spcBef>
              <a:spcAft>
                <a:spcPts val="0"/>
              </a:spcAft>
              <a:buSzPts val="1600"/>
              <a:buFont typeface="Montserrat"/>
              <a:buChar char="●"/>
              <a:defRPr/>
            </a:lvl7pPr>
            <a:lvl8pPr indent="-330200" lvl="7" marL="3657600" rtl="0">
              <a:spcBef>
                <a:spcPts val="0"/>
              </a:spcBef>
              <a:spcAft>
                <a:spcPts val="0"/>
              </a:spcAft>
              <a:buSzPts val="1600"/>
              <a:buFont typeface="Montserrat"/>
              <a:buChar char="○"/>
              <a:defRPr/>
            </a:lvl8pPr>
            <a:lvl9pPr indent="-330200" lvl="8" marL="4114800" rtl="0">
              <a:spcBef>
                <a:spcPts val="0"/>
              </a:spcBef>
              <a:spcAft>
                <a:spcPts val="0"/>
              </a:spcAft>
              <a:buSzPts val="1600"/>
              <a:buFont typeface="Montserrat"/>
              <a:buChar char="■"/>
              <a:defRPr/>
            </a:lvl9pPr>
          </a:lstStyle>
          <a:p/>
        </p:txBody>
      </p:sp>
      <p:sp>
        <p:nvSpPr>
          <p:cNvPr id="791" name="Google Shape;791;p21"/>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92" name="Google Shape;792;p21"/>
          <p:cNvGrpSpPr/>
          <p:nvPr/>
        </p:nvGrpSpPr>
        <p:grpSpPr>
          <a:xfrm rot="10800000">
            <a:off x="-615206" y="2336518"/>
            <a:ext cx="1803578" cy="1592367"/>
            <a:chOff x="-4912150" y="-393637"/>
            <a:chExt cx="2057000" cy="1816112"/>
          </a:xfrm>
        </p:grpSpPr>
        <p:sp>
          <p:nvSpPr>
            <p:cNvPr id="793" name="Google Shape;793;p21"/>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1"/>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1"/>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1"/>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1"/>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1"/>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1"/>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1"/>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812" name="Shape 812"/>
        <p:cNvGrpSpPr/>
        <p:nvPr/>
      </p:nvGrpSpPr>
      <p:grpSpPr>
        <a:xfrm>
          <a:off x="0" y="0"/>
          <a:ext cx="0" cy="0"/>
          <a:chOff x="0" y="0"/>
          <a:chExt cx="0" cy="0"/>
        </a:xfrm>
      </p:grpSpPr>
      <p:sp>
        <p:nvSpPr>
          <p:cNvPr id="813" name="Google Shape;813;p22"/>
          <p:cNvSpPr txBox="1"/>
          <p:nvPr>
            <p:ph type="ctrTitle"/>
          </p:nvPr>
        </p:nvSpPr>
        <p:spPr>
          <a:xfrm>
            <a:off x="782850" y="1264217"/>
            <a:ext cx="3380400" cy="712500"/>
          </a:xfrm>
          <a:prstGeom prst="rect">
            <a:avLst/>
          </a:prstGeom>
        </p:spPr>
        <p:txBody>
          <a:bodyPr anchorCtr="0" anchor="ctr" bIns="0" lIns="91425" spcFirstLastPara="1" rIns="91425" wrap="square" tIns="0">
            <a:noAutofit/>
          </a:bodyPr>
          <a:lstStyle>
            <a:lvl1pPr lvl="0" rtl="0">
              <a:spcBef>
                <a:spcPts val="0"/>
              </a:spcBef>
              <a:spcAft>
                <a:spcPts val="0"/>
              </a:spcAft>
              <a:buClr>
                <a:schemeClr val="dk2"/>
              </a:buClr>
              <a:buSzPts val="5200"/>
              <a:buNone/>
              <a:defRPr b="1"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14" name="Google Shape;814;p22"/>
          <p:cNvSpPr txBox="1"/>
          <p:nvPr>
            <p:ph idx="1" type="subTitle"/>
          </p:nvPr>
        </p:nvSpPr>
        <p:spPr>
          <a:xfrm>
            <a:off x="782850" y="2542667"/>
            <a:ext cx="3687900" cy="13410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15" name="Google Shape;815;p22"/>
          <p:cNvSpPr txBox="1"/>
          <p:nvPr/>
        </p:nvSpPr>
        <p:spPr>
          <a:xfrm>
            <a:off x="3038500" y="3831325"/>
            <a:ext cx="45435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1"/>
                </a:solidFill>
                <a:latin typeface="Tajawal"/>
                <a:ea typeface="Tajawal"/>
                <a:cs typeface="Tajawal"/>
                <a:sym typeface="Tajawal"/>
              </a:rPr>
              <a:t>CREDITS: This presentation template was created by </a:t>
            </a:r>
            <a:r>
              <a:rPr b="1" lang="en" sz="1200">
                <a:solidFill>
                  <a:schemeClr val="dk1"/>
                </a:solidFill>
                <a:uFill>
                  <a:noFill/>
                </a:uFill>
                <a:latin typeface="Tajawal"/>
                <a:ea typeface="Tajawal"/>
                <a:cs typeface="Tajawal"/>
                <a:sym typeface="Tajawal"/>
                <a:hlinkClick r:id="rId2">
                  <a:extLst>
                    <a:ext uri="{A12FA001-AC4F-418D-AE19-62706E023703}">
                      <ahyp:hlinkClr val="tx"/>
                    </a:ext>
                  </a:extLst>
                </a:hlinkClick>
              </a:rPr>
              <a:t>Slidesgo</a:t>
            </a:r>
            <a:r>
              <a:rPr lang="en" sz="1200">
                <a:solidFill>
                  <a:schemeClr val="dk1"/>
                </a:solidFill>
                <a:latin typeface="Tajawal"/>
                <a:ea typeface="Tajawal"/>
                <a:cs typeface="Tajawal"/>
                <a:sym typeface="Tajawal"/>
              </a:rPr>
              <a:t>, including icons by </a:t>
            </a:r>
            <a:r>
              <a:rPr b="1" lang="en" sz="1200">
                <a:solidFill>
                  <a:schemeClr val="dk1"/>
                </a:solidFill>
                <a:uFill>
                  <a:noFill/>
                </a:uFill>
                <a:latin typeface="Tajawal"/>
                <a:ea typeface="Tajawal"/>
                <a:cs typeface="Tajawal"/>
                <a:sym typeface="Tajawal"/>
                <a:hlinkClick r:id="rId3">
                  <a:extLst>
                    <a:ext uri="{A12FA001-AC4F-418D-AE19-62706E023703}">
                      <ahyp:hlinkClr val="tx"/>
                    </a:ext>
                  </a:extLst>
                </a:hlinkClick>
              </a:rPr>
              <a:t>Flaticon</a:t>
            </a:r>
            <a:r>
              <a:rPr lang="en" sz="1200">
                <a:solidFill>
                  <a:schemeClr val="dk1"/>
                </a:solidFill>
                <a:latin typeface="Tajawal"/>
                <a:ea typeface="Tajawal"/>
                <a:cs typeface="Tajawal"/>
                <a:sym typeface="Tajawal"/>
              </a:rPr>
              <a:t>, and infographics &amp; images by </a:t>
            </a:r>
            <a:r>
              <a:rPr b="1" lang="en" sz="1200">
                <a:solidFill>
                  <a:schemeClr val="dk1"/>
                </a:solidFill>
                <a:uFill>
                  <a:noFill/>
                </a:uFill>
                <a:latin typeface="Tajawal"/>
                <a:ea typeface="Tajawal"/>
                <a:cs typeface="Tajawal"/>
                <a:sym typeface="Tajawal"/>
                <a:hlinkClick r:id="rId4">
                  <a:extLst>
                    <a:ext uri="{A12FA001-AC4F-418D-AE19-62706E023703}">
                      <ahyp:hlinkClr val="tx"/>
                    </a:ext>
                  </a:extLst>
                </a:hlinkClick>
              </a:rPr>
              <a:t>Freepik</a:t>
            </a:r>
            <a:endParaRPr b="1" sz="1200" u="sng">
              <a:solidFill>
                <a:schemeClr val="dk1"/>
              </a:solidFill>
              <a:latin typeface="Tajawal"/>
              <a:ea typeface="Tajawal"/>
              <a:cs typeface="Tajawal"/>
              <a:sym typeface="Tajawal"/>
            </a:endParaRPr>
          </a:p>
        </p:txBody>
      </p:sp>
      <p:grpSp>
        <p:nvGrpSpPr>
          <p:cNvPr id="816" name="Google Shape;816;p22"/>
          <p:cNvGrpSpPr/>
          <p:nvPr/>
        </p:nvGrpSpPr>
        <p:grpSpPr>
          <a:xfrm flipH="1">
            <a:off x="-262674" y="3935863"/>
            <a:ext cx="716725" cy="901375"/>
            <a:chOff x="-3888525" y="-2483300"/>
            <a:chExt cx="716725" cy="901375"/>
          </a:xfrm>
        </p:grpSpPr>
        <p:sp>
          <p:nvSpPr>
            <p:cNvPr id="817" name="Google Shape;817;p22"/>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2"/>
          <p:cNvGrpSpPr/>
          <p:nvPr/>
        </p:nvGrpSpPr>
        <p:grpSpPr>
          <a:xfrm flipH="1">
            <a:off x="454038" y="4456988"/>
            <a:ext cx="323925" cy="323650"/>
            <a:chOff x="1608625" y="299800"/>
            <a:chExt cx="323925" cy="323650"/>
          </a:xfrm>
        </p:grpSpPr>
        <p:sp>
          <p:nvSpPr>
            <p:cNvPr id="820" name="Google Shape;820;p22"/>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22"/>
          <p:cNvGrpSpPr/>
          <p:nvPr/>
        </p:nvGrpSpPr>
        <p:grpSpPr>
          <a:xfrm flipH="1">
            <a:off x="7896101" y="233975"/>
            <a:ext cx="1516025" cy="1489525"/>
            <a:chOff x="-3888525" y="-3012325"/>
            <a:chExt cx="1516025" cy="1489525"/>
          </a:xfrm>
        </p:grpSpPr>
        <p:sp>
          <p:nvSpPr>
            <p:cNvPr id="824" name="Google Shape;824;p22"/>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2"/>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2"/>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2"/>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2"/>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2"/>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2"/>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2"/>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2"/>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2"/>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22"/>
          <p:cNvGrpSpPr/>
          <p:nvPr/>
        </p:nvGrpSpPr>
        <p:grpSpPr>
          <a:xfrm flipH="1">
            <a:off x="2309235" y="-400369"/>
            <a:ext cx="1019565" cy="1290805"/>
            <a:chOff x="-4017975" y="-49702"/>
            <a:chExt cx="1162825" cy="1472177"/>
          </a:xfrm>
        </p:grpSpPr>
        <p:sp>
          <p:nvSpPr>
            <p:cNvPr id="836" name="Google Shape;836;p2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2"/>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2"/>
          <p:cNvGrpSpPr/>
          <p:nvPr/>
        </p:nvGrpSpPr>
        <p:grpSpPr>
          <a:xfrm>
            <a:off x="3698801" y="156500"/>
            <a:ext cx="873200" cy="618275"/>
            <a:chOff x="2240101" y="2000"/>
            <a:chExt cx="873200" cy="618275"/>
          </a:xfrm>
        </p:grpSpPr>
        <p:grpSp>
          <p:nvGrpSpPr>
            <p:cNvPr id="844" name="Google Shape;844;p22"/>
            <p:cNvGrpSpPr/>
            <p:nvPr/>
          </p:nvGrpSpPr>
          <p:grpSpPr>
            <a:xfrm flipH="1">
              <a:off x="2240101" y="2000"/>
              <a:ext cx="323925" cy="323650"/>
              <a:chOff x="1608625" y="299800"/>
              <a:chExt cx="323925" cy="323650"/>
            </a:xfrm>
          </p:grpSpPr>
          <p:sp>
            <p:nvSpPr>
              <p:cNvPr id="845" name="Google Shape;845;p22"/>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2"/>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2"/>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22"/>
            <p:cNvSpPr/>
            <p:nvPr/>
          </p:nvSpPr>
          <p:spPr>
            <a:xfrm flipH="1">
              <a:off x="2564026" y="7337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22"/>
          <p:cNvGrpSpPr/>
          <p:nvPr/>
        </p:nvGrpSpPr>
        <p:grpSpPr>
          <a:xfrm flipH="1">
            <a:off x="4163242" y="3973306"/>
            <a:ext cx="1938846" cy="1720830"/>
            <a:chOff x="-4912150" y="-540150"/>
            <a:chExt cx="2211275" cy="1962625"/>
          </a:xfrm>
        </p:grpSpPr>
        <p:sp>
          <p:nvSpPr>
            <p:cNvPr id="850" name="Google Shape;850;p22"/>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2"/>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2"/>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2"/>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2"/>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2"/>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2"/>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2"/>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2"/>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a:off x="-3248550" y="-540150"/>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9" name="Google Shape;869;p22"/>
          <p:cNvSpPr txBox="1"/>
          <p:nvPr/>
        </p:nvSpPr>
        <p:spPr>
          <a:xfrm>
            <a:off x="4980600" y="2573200"/>
            <a:ext cx="3380400" cy="800700"/>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0"/>
              </a:spcAft>
              <a:buNone/>
            </a:pPr>
            <a:r>
              <a:rPr lang="en" sz="1200">
                <a:solidFill>
                  <a:schemeClr val="lt1"/>
                </a:solidFill>
                <a:latin typeface="Montserrat"/>
                <a:ea typeface="Montserrat"/>
                <a:cs typeface="Montserrat"/>
                <a:sym typeface="Montserrat"/>
              </a:rPr>
              <a:t>CRÉDITS: Ce modèle de présentation a été créé par </a:t>
            </a:r>
            <a:r>
              <a:rPr b="1" lang="en" sz="1200">
                <a:solidFill>
                  <a:schemeClr val="lt1"/>
                </a:solidFill>
                <a:uFill>
                  <a:noFill/>
                </a:uFill>
                <a:latin typeface="Montserrat"/>
                <a:ea typeface="Montserrat"/>
                <a:cs typeface="Montserrat"/>
                <a:sym typeface="Montserrat"/>
                <a:hlinkClick r:id="rId5">
                  <a:extLst>
                    <a:ext uri="{A12FA001-AC4F-418D-AE19-62706E023703}">
                      <ahyp:hlinkClr val="tx"/>
                    </a:ext>
                  </a:extLst>
                </a:hlinkClick>
              </a:rPr>
              <a:t>Slidesgo</a:t>
            </a:r>
            <a:r>
              <a:rPr lang="en" sz="1200">
                <a:solidFill>
                  <a:schemeClr val="lt1"/>
                </a:solidFill>
                <a:latin typeface="Montserrat"/>
                <a:ea typeface="Montserrat"/>
                <a:cs typeface="Montserrat"/>
                <a:sym typeface="Montserrat"/>
              </a:rPr>
              <a:t>, comprenant des icônes de </a:t>
            </a:r>
            <a:r>
              <a:rPr b="1" lang="en" sz="1200">
                <a:solidFill>
                  <a:schemeClr val="lt1"/>
                </a:solidFill>
                <a:uFill>
                  <a:noFill/>
                </a:uFill>
                <a:latin typeface="Montserrat"/>
                <a:ea typeface="Montserrat"/>
                <a:cs typeface="Montserrat"/>
                <a:sym typeface="Montserrat"/>
                <a:hlinkClick r:id="rId6">
                  <a:extLst>
                    <a:ext uri="{A12FA001-AC4F-418D-AE19-62706E023703}">
                      <ahyp:hlinkClr val="tx"/>
                    </a:ext>
                  </a:extLst>
                </a:hlinkClick>
              </a:rPr>
              <a:t>Flaticon</a:t>
            </a:r>
            <a:r>
              <a:rPr lang="en" sz="1200">
                <a:solidFill>
                  <a:schemeClr val="lt1"/>
                </a:solidFill>
                <a:latin typeface="Montserrat"/>
                <a:ea typeface="Montserrat"/>
                <a:cs typeface="Montserrat"/>
                <a:sym typeface="Montserrat"/>
              </a:rPr>
              <a:t>, des infographies et des images de </a:t>
            </a:r>
            <a:r>
              <a:rPr b="1" lang="en" sz="1200">
                <a:solidFill>
                  <a:schemeClr val="lt1"/>
                </a:solidFill>
                <a:uFill>
                  <a:noFill/>
                </a:uFill>
                <a:latin typeface="Montserrat"/>
                <a:ea typeface="Montserrat"/>
                <a:cs typeface="Montserrat"/>
                <a:sym typeface="Montserrat"/>
                <a:hlinkClick r:id="rId7">
                  <a:extLst>
                    <a:ext uri="{A12FA001-AC4F-418D-AE19-62706E023703}">
                      <ahyp:hlinkClr val="tx"/>
                    </a:ext>
                  </a:extLst>
                </a:hlinkClick>
              </a:rPr>
              <a:t>Freepik</a:t>
            </a:r>
            <a:endParaRPr b="1" sz="1200">
              <a:solidFill>
                <a:schemeClr val="lt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870" name="Shape 87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871" name="Shape 871"/>
        <p:cNvGrpSpPr/>
        <p:nvPr/>
      </p:nvGrpSpPr>
      <p:grpSpPr>
        <a:xfrm>
          <a:off x="0" y="0"/>
          <a:ext cx="0" cy="0"/>
          <a:chOff x="0" y="0"/>
          <a:chExt cx="0" cy="0"/>
        </a:xfrm>
      </p:grpSpPr>
      <p:grpSp>
        <p:nvGrpSpPr>
          <p:cNvPr id="872" name="Google Shape;872;p24"/>
          <p:cNvGrpSpPr/>
          <p:nvPr/>
        </p:nvGrpSpPr>
        <p:grpSpPr>
          <a:xfrm>
            <a:off x="8352588" y="816213"/>
            <a:ext cx="1040638" cy="901375"/>
            <a:chOff x="8457538" y="810363"/>
            <a:chExt cx="1040638" cy="901375"/>
          </a:xfrm>
        </p:grpSpPr>
        <p:grpSp>
          <p:nvGrpSpPr>
            <p:cNvPr id="873" name="Google Shape;873;p24"/>
            <p:cNvGrpSpPr/>
            <p:nvPr/>
          </p:nvGrpSpPr>
          <p:grpSpPr>
            <a:xfrm>
              <a:off x="8781450" y="810363"/>
              <a:ext cx="716725" cy="901375"/>
              <a:chOff x="-3888525" y="-2483300"/>
              <a:chExt cx="716725" cy="901375"/>
            </a:xfrm>
          </p:grpSpPr>
          <p:sp>
            <p:nvSpPr>
              <p:cNvPr id="874" name="Google Shape;874;p2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24"/>
            <p:cNvGrpSpPr/>
            <p:nvPr/>
          </p:nvGrpSpPr>
          <p:grpSpPr>
            <a:xfrm>
              <a:off x="8457538" y="1331488"/>
              <a:ext cx="323925" cy="323650"/>
              <a:chOff x="1608625" y="299800"/>
              <a:chExt cx="323925" cy="323650"/>
            </a:xfrm>
          </p:grpSpPr>
          <p:sp>
            <p:nvSpPr>
              <p:cNvPr id="877" name="Google Shape;877;p2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0" name="Google Shape;880;p24"/>
          <p:cNvGrpSpPr/>
          <p:nvPr/>
        </p:nvGrpSpPr>
        <p:grpSpPr>
          <a:xfrm>
            <a:off x="4841575" y="4619788"/>
            <a:ext cx="1040638" cy="901375"/>
            <a:chOff x="8457538" y="810363"/>
            <a:chExt cx="1040638" cy="901375"/>
          </a:xfrm>
        </p:grpSpPr>
        <p:grpSp>
          <p:nvGrpSpPr>
            <p:cNvPr id="881" name="Google Shape;881;p24"/>
            <p:cNvGrpSpPr/>
            <p:nvPr/>
          </p:nvGrpSpPr>
          <p:grpSpPr>
            <a:xfrm>
              <a:off x="8781450" y="810363"/>
              <a:ext cx="716725" cy="901375"/>
              <a:chOff x="-3888525" y="-2483300"/>
              <a:chExt cx="716725" cy="901375"/>
            </a:xfrm>
          </p:grpSpPr>
          <p:sp>
            <p:nvSpPr>
              <p:cNvPr id="882" name="Google Shape;882;p2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24"/>
            <p:cNvGrpSpPr/>
            <p:nvPr/>
          </p:nvGrpSpPr>
          <p:grpSpPr>
            <a:xfrm>
              <a:off x="8457538" y="1331488"/>
              <a:ext cx="323925" cy="323650"/>
              <a:chOff x="1608625" y="299800"/>
              <a:chExt cx="323925" cy="323650"/>
            </a:xfrm>
          </p:grpSpPr>
          <p:sp>
            <p:nvSpPr>
              <p:cNvPr id="885" name="Google Shape;885;p2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8" name="Google Shape;888;p24"/>
          <p:cNvGrpSpPr/>
          <p:nvPr/>
        </p:nvGrpSpPr>
        <p:grpSpPr>
          <a:xfrm>
            <a:off x="8352591" y="196800"/>
            <a:ext cx="713803" cy="706547"/>
            <a:chOff x="-4017975" y="616650"/>
            <a:chExt cx="814100" cy="805825"/>
          </a:xfrm>
        </p:grpSpPr>
        <p:sp>
          <p:nvSpPr>
            <p:cNvPr id="889" name="Google Shape;889;p2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24"/>
          <p:cNvGrpSpPr/>
          <p:nvPr/>
        </p:nvGrpSpPr>
        <p:grpSpPr>
          <a:xfrm rot="10800000">
            <a:off x="-728606" y="92693"/>
            <a:ext cx="1803578" cy="1592367"/>
            <a:chOff x="-4912150" y="-393637"/>
            <a:chExt cx="2057000" cy="1816112"/>
          </a:xfrm>
        </p:grpSpPr>
        <p:sp>
          <p:nvSpPr>
            <p:cNvPr id="894" name="Google Shape;894;p24"/>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4"/>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4"/>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4"/>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4"/>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4"/>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4"/>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4"/>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4"/>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4"/>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4"/>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4"/>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4"/>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4"/>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4"/>
          <p:cNvSpPr txBox="1"/>
          <p:nvPr>
            <p:ph idx="1" type="body"/>
          </p:nvPr>
        </p:nvSpPr>
        <p:spPr>
          <a:xfrm>
            <a:off x="782850" y="1995825"/>
            <a:ext cx="3904500" cy="2591400"/>
          </a:xfrm>
          <a:prstGeom prst="rect">
            <a:avLst/>
          </a:prstGeom>
        </p:spPr>
        <p:txBody>
          <a:bodyPr anchorCtr="0" anchor="t" bIns="0" lIns="91425" spcFirstLastPara="1" rIns="91425" wrap="square" tIns="0">
            <a:noAutofit/>
          </a:bodyPr>
          <a:lstStyle>
            <a:lvl1pPr indent="-317500" lvl="0" marL="457200">
              <a:spcBef>
                <a:spcPts val="0"/>
              </a:spcBef>
              <a:spcAft>
                <a:spcPts val="0"/>
              </a:spcAft>
              <a:buSzPts val="14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7" name="Google Shape;137;p4"/>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4"/>
          <p:cNvSpPr txBox="1"/>
          <p:nvPr>
            <p:ph idx="2" type="subTitle"/>
          </p:nvPr>
        </p:nvSpPr>
        <p:spPr>
          <a:xfrm>
            <a:off x="1682625" y="1355275"/>
            <a:ext cx="5779200" cy="535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9" name="Shape 139"/>
        <p:cNvGrpSpPr/>
        <p:nvPr/>
      </p:nvGrpSpPr>
      <p:grpSpPr>
        <a:xfrm>
          <a:off x="0" y="0"/>
          <a:ext cx="0" cy="0"/>
          <a:chOff x="0" y="0"/>
          <a:chExt cx="0" cy="0"/>
        </a:xfrm>
      </p:grpSpPr>
      <p:sp>
        <p:nvSpPr>
          <p:cNvPr id="140" name="Google Shape;140;p5"/>
          <p:cNvSpPr txBox="1"/>
          <p:nvPr>
            <p:ph type="title"/>
          </p:nvPr>
        </p:nvSpPr>
        <p:spPr>
          <a:xfrm>
            <a:off x="917813" y="740425"/>
            <a:ext cx="3351600" cy="859200"/>
          </a:xfrm>
          <a:prstGeom prst="rect">
            <a:avLst/>
          </a:prstGeom>
        </p:spPr>
        <p:txBody>
          <a:bodyPr anchorCtr="0" anchor="t" bIns="0" lIns="91425" spcFirstLastPara="1" rIns="91425" wrap="square" tIns="0">
            <a:noAutofit/>
          </a:bodyPr>
          <a:lstStyle>
            <a:lvl1pPr indent="-127000" lvl="0" marL="0" marR="0" rtl="0" algn="l">
              <a:lnSpc>
                <a:spcPct val="100000"/>
              </a:lnSpc>
              <a:spcBef>
                <a:spcPts val="0"/>
              </a:spcBef>
              <a:spcAft>
                <a:spcPts val="0"/>
              </a:spcAft>
              <a:buClr>
                <a:schemeClr val="dk1"/>
              </a:buClr>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5"/>
          <p:cNvSpPr txBox="1"/>
          <p:nvPr>
            <p:ph idx="1" type="subTitle"/>
          </p:nvPr>
        </p:nvSpPr>
        <p:spPr>
          <a:xfrm>
            <a:off x="4437188" y="3399874"/>
            <a:ext cx="3789000" cy="10032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42" name="Google Shape;142;p5"/>
          <p:cNvSpPr txBox="1"/>
          <p:nvPr>
            <p:ph idx="2" type="subTitle"/>
          </p:nvPr>
        </p:nvSpPr>
        <p:spPr>
          <a:xfrm>
            <a:off x="4874588" y="2388438"/>
            <a:ext cx="3351600" cy="8592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b="1" sz="2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43" name="Google Shape;143;p5"/>
          <p:cNvSpPr txBox="1"/>
          <p:nvPr>
            <p:ph idx="3" type="subTitle"/>
          </p:nvPr>
        </p:nvSpPr>
        <p:spPr>
          <a:xfrm>
            <a:off x="917813" y="1751950"/>
            <a:ext cx="3789000" cy="1003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grpSp>
        <p:nvGrpSpPr>
          <p:cNvPr id="144" name="Google Shape;144;p5"/>
          <p:cNvGrpSpPr/>
          <p:nvPr/>
        </p:nvGrpSpPr>
        <p:grpSpPr>
          <a:xfrm rot="10800000">
            <a:off x="-287269" y="3176993"/>
            <a:ext cx="1803578" cy="1592367"/>
            <a:chOff x="-4912150" y="-393637"/>
            <a:chExt cx="2057000" cy="1816112"/>
          </a:xfrm>
        </p:grpSpPr>
        <p:sp>
          <p:nvSpPr>
            <p:cNvPr id="145" name="Google Shape;145;p5"/>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6039350" y="414138"/>
            <a:ext cx="1040638" cy="901375"/>
            <a:chOff x="8457538" y="810363"/>
            <a:chExt cx="1040638" cy="901375"/>
          </a:xfrm>
        </p:grpSpPr>
        <p:grpSp>
          <p:nvGrpSpPr>
            <p:cNvPr id="165" name="Google Shape;165;p5"/>
            <p:cNvGrpSpPr/>
            <p:nvPr/>
          </p:nvGrpSpPr>
          <p:grpSpPr>
            <a:xfrm>
              <a:off x="8781450" y="810363"/>
              <a:ext cx="716725" cy="901375"/>
              <a:chOff x="-3888525" y="-2483300"/>
              <a:chExt cx="716725" cy="901375"/>
            </a:xfrm>
          </p:grpSpPr>
          <p:sp>
            <p:nvSpPr>
              <p:cNvPr id="166" name="Google Shape;166;p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5"/>
            <p:cNvGrpSpPr/>
            <p:nvPr/>
          </p:nvGrpSpPr>
          <p:grpSpPr>
            <a:xfrm>
              <a:off x="8457538" y="1331488"/>
              <a:ext cx="323925" cy="323650"/>
              <a:chOff x="1608625" y="299800"/>
              <a:chExt cx="323925" cy="323650"/>
            </a:xfrm>
          </p:grpSpPr>
          <p:sp>
            <p:nvSpPr>
              <p:cNvPr id="169" name="Google Shape;169;p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5"/>
          <p:cNvGrpSpPr/>
          <p:nvPr/>
        </p:nvGrpSpPr>
        <p:grpSpPr>
          <a:xfrm>
            <a:off x="2021856" y="3530393"/>
            <a:ext cx="1019565" cy="1290805"/>
            <a:chOff x="-4017975" y="-49702"/>
            <a:chExt cx="1162825" cy="1472177"/>
          </a:xfrm>
        </p:grpSpPr>
        <p:sp>
          <p:nvSpPr>
            <p:cNvPr id="173" name="Google Shape;173;p5"/>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5"/>
          <p:cNvGrpSpPr/>
          <p:nvPr/>
        </p:nvGrpSpPr>
        <p:grpSpPr>
          <a:xfrm>
            <a:off x="7572872" y="-168350"/>
            <a:ext cx="1929500" cy="2210100"/>
            <a:chOff x="295725" y="-3462825"/>
            <a:chExt cx="1929500" cy="2210100"/>
          </a:xfrm>
        </p:grpSpPr>
        <p:sp>
          <p:nvSpPr>
            <p:cNvPr id="181" name="Google Shape;181;p5"/>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sp>
        <p:nvSpPr>
          <p:cNvPr id="207" name="Google Shape;207;p6"/>
          <p:cNvSpPr txBox="1"/>
          <p:nvPr>
            <p:ph type="title"/>
          </p:nvPr>
        </p:nvSpPr>
        <p:spPr>
          <a:xfrm>
            <a:off x="782850" y="556250"/>
            <a:ext cx="7578300" cy="5232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08" name="Google Shape;208;p6"/>
          <p:cNvGrpSpPr/>
          <p:nvPr/>
        </p:nvGrpSpPr>
        <p:grpSpPr>
          <a:xfrm>
            <a:off x="8361160" y="-152294"/>
            <a:ext cx="1040638" cy="1353907"/>
            <a:chOff x="8361160" y="-152294"/>
            <a:chExt cx="1040638" cy="1353907"/>
          </a:xfrm>
        </p:grpSpPr>
        <p:grpSp>
          <p:nvGrpSpPr>
            <p:cNvPr id="209" name="Google Shape;209;p6"/>
            <p:cNvGrpSpPr/>
            <p:nvPr/>
          </p:nvGrpSpPr>
          <p:grpSpPr>
            <a:xfrm flipH="1">
              <a:off x="8361160" y="300238"/>
              <a:ext cx="1040638" cy="901375"/>
              <a:chOff x="948060" y="3972813"/>
              <a:chExt cx="1040638" cy="901375"/>
            </a:xfrm>
          </p:grpSpPr>
          <p:grpSp>
            <p:nvGrpSpPr>
              <p:cNvPr id="210" name="Google Shape;210;p6"/>
              <p:cNvGrpSpPr/>
              <p:nvPr/>
            </p:nvGrpSpPr>
            <p:grpSpPr>
              <a:xfrm flipH="1">
                <a:off x="948060" y="3972813"/>
                <a:ext cx="716725" cy="901375"/>
                <a:chOff x="-3888525" y="-2483300"/>
                <a:chExt cx="716725" cy="901375"/>
              </a:xfrm>
            </p:grpSpPr>
            <p:sp>
              <p:nvSpPr>
                <p:cNvPr id="211" name="Google Shape;211;p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6"/>
              <p:cNvGrpSpPr/>
              <p:nvPr/>
            </p:nvGrpSpPr>
            <p:grpSpPr>
              <a:xfrm flipH="1">
                <a:off x="1664772" y="4493938"/>
                <a:ext cx="323925" cy="323650"/>
                <a:chOff x="1608625" y="299800"/>
                <a:chExt cx="323925" cy="323650"/>
              </a:xfrm>
            </p:grpSpPr>
            <p:sp>
              <p:nvSpPr>
                <p:cNvPr id="214" name="Google Shape;214;p6"/>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7" name="Google Shape;217;p6"/>
            <p:cNvGrpSpPr/>
            <p:nvPr/>
          </p:nvGrpSpPr>
          <p:grpSpPr>
            <a:xfrm rot="10800000">
              <a:off x="8442919" y="-152294"/>
              <a:ext cx="777174" cy="1001897"/>
              <a:chOff x="-4604150" y="-305525"/>
              <a:chExt cx="886375" cy="1142675"/>
            </a:xfrm>
          </p:grpSpPr>
          <p:sp>
            <p:nvSpPr>
              <p:cNvPr id="218" name="Google Shape;218;p6"/>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1" name="Google Shape;221;p6"/>
          <p:cNvGrpSpPr/>
          <p:nvPr/>
        </p:nvGrpSpPr>
        <p:grpSpPr>
          <a:xfrm>
            <a:off x="778838" y="379263"/>
            <a:ext cx="184175" cy="158025"/>
            <a:chOff x="-3626300" y="-1680825"/>
            <a:chExt cx="184175" cy="158025"/>
          </a:xfrm>
        </p:grpSpPr>
        <p:sp>
          <p:nvSpPr>
            <p:cNvPr id="222" name="Google Shape;222;p6"/>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6"/>
          <p:cNvGrpSpPr/>
          <p:nvPr/>
        </p:nvGrpSpPr>
        <p:grpSpPr>
          <a:xfrm>
            <a:off x="-252062" y="300238"/>
            <a:ext cx="716725" cy="901375"/>
            <a:chOff x="-3888525" y="-2483300"/>
            <a:chExt cx="716725" cy="901375"/>
          </a:xfrm>
        </p:grpSpPr>
        <p:sp>
          <p:nvSpPr>
            <p:cNvPr id="225" name="Google Shape;225;p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7" name="Shape 227"/>
        <p:cNvGrpSpPr/>
        <p:nvPr/>
      </p:nvGrpSpPr>
      <p:grpSpPr>
        <a:xfrm>
          <a:off x="0" y="0"/>
          <a:ext cx="0" cy="0"/>
          <a:chOff x="0" y="0"/>
          <a:chExt cx="0" cy="0"/>
        </a:xfrm>
      </p:grpSpPr>
      <p:sp>
        <p:nvSpPr>
          <p:cNvPr id="228" name="Google Shape;228;p7"/>
          <p:cNvSpPr txBox="1"/>
          <p:nvPr>
            <p:ph idx="1" type="subTitle"/>
          </p:nvPr>
        </p:nvSpPr>
        <p:spPr>
          <a:xfrm>
            <a:off x="782850" y="1341548"/>
            <a:ext cx="7578300" cy="5271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9" name="Google Shape;229;p7"/>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0" name="Google Shape;230;p7"/>
          <p:cNvGrpSpPr/>
          <p:nvPr/>
        </p:nvGrpSpPr>
        <p:grpSpPr>
          <a:xfrm>
            <a:off x="7433700" y="4482713"/>
            <a:ext cx="1040638" cy="901375"/>
            <a:chOff x="8457538" y="810363"/>
            <a:chExt cx="1040638" cy="901375"/>
          </a:xfrm>
        </p:grpSpPr>
        <p:grpSp>
          <p:nvGrpSpPr>
            <p:cNvPr id="231" name="Google Shape;231;p7"/>
            <p:cNvGrpSpPr/>
            <p:nvPr/>
          </p:nvGrpSpPr>
          <p:grpSpPr>
            <a:xfrm>
              <a:off x="8781450" y="810363"/>
              <a:ext cx="716725" cy="901375"/>
              <a:chOff x="-3888525" y="-2483300"/>
              <a:chExt cx="716725" cy="901375"/>
            </a:xfrm>
          </p:grpSpPr>
          <p:sp>
            <p:nvSpPr>
              <p:cNvPr id="232" name="Google Shape;232;p7"/>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7"/>
            <p:cNvGrpSpPr/>
            <p:nvPr/>
          </p:nvGrpSpPr>
          <p:grpSpPr>
            <a:xfrm>
              <a:off x="8457538" y="1331488"/>
              <a:ext cx="323925" cy="323650"/>
              <a:chOff x="1608625" y="299800"/>
              <a:chExt cx="323925" cy="323650"/>
            </a:xfrm>
          </p:grpSpPr>
          <p:sp>
            <p:nvSpPr>
              <p:cNvPr id="235" name="Google Shape;235;p7"/>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8" name="Google Shape;238;p7"/>
          <p:cNvGrpSpPr/>
          <p:nvPr/>
        </p:nvGrpSpPr>
        <p:grpSpPr>
          <a:xfrm>
            <a:off x="388869" y="-29307"/>
            <a:ext cx="1019565" cy="1290805"/>
            <a:chOff x="-4017975" y="-49702"/>
            <a:chExt cx="1162825" cy="1472177"/>
          </a:xfrm>
        </p:grpSpPr>
        <p:sp>
          <p:nvSpPr>
            <p:cNvPr id="239" name="Google Shape;239;p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7"/>
          <p:cNvGrpSpPr/>
          <p:nvPr/>
        </p:nvGrpSpPr>
        <p:grpSpPr>
          <a:xfrm>
            <a:off x="7934047" y="1528575"/>
            <a:ext cx="1929500" cy="2210100"/>
            <a:chOff x="295725" y="-3462825"/>
            <a:chExt cx="1929500" cy="2210100"/>
          </a:xfrm>
        </p:grpSpPr>
        <p:sp>
          <p:nvSpPr>
            <p:cNvPr id="247" name="Google Shape;247;p7"/>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7"/>
          <p:cNvGrpSpPr/>
          <p:nvPr/>
        </p:nvGrpSpPr>
        <p:grpSpPr>
          <a:xfrm rot="10800000">
            <a:off x="-510906" y="2675681"/>
            <a:ext cx="1803578" cy="1592367"/>
            <a:chOff x="-4912150" y="-393637"/>
            <a:chExt cx="2057000" cy="1816112"/>
          </a:xfrm>
        </p:grpSpPr>
        <p:sp>
          <p:nvSpPr>
            <p:cNvPr id="273" name="Google Shape;273;p7"/>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2" name="Shape 292"/>
        <p:cNvGrpSpPr/>
        <p:nvPr/>
      </p:nvGrpSpPr>
      <p:grpSpPr>
        <a:xfrm>
          <a:off x="0" y="0"/>
          <a:ext cx="0" cy="0"/>
          <a:chOff x="0" y="0"/>
          <a:chExt cx="0" cy="0"/>
        </a:xfrm>
      </p:grpSpPr>
      <p:sp>
        <p:nvSpPr>
          <p:cNvPr id="293" name="Google Shape;293;p8"/>
          <p:cNvSpPr txBox="1"/>
          <p:nvPr>
            <p:ph type="title"/>
          </p:nvPr>
        </p:nvSpPr>
        <p:spPr>
          <a:xfrm>
            <a:off x="1388100" y="556250"/>
            <a:ext cx="5904000" cy="4031100"/>
          </a:xfrm>
          <a:prstGeom prst="rect">
            <a:avLst/>
          </a:prstGeom>
        </p:spPr>
        <p:txBody>
          <a:bodyPr anchorCtr="0" anchor="ctr" bIns="0" lIns="91425" spcFirstLastPara="1" rIns="91425" wrap="square" tIns="0">
            <a:noAutofit/>
          </a:bodyPr>
          <a:lstStyle>
            <a:lvl1pPr lvl="0">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94" name="Google Shape;294;p8"/>
          <p:cNvGrpSpPr/>
          <p:nvPr/>
        </p:nvGrpSpPr>
        <p:grpSpPr>
          <a:xfrm flipH="1">
            <a:off x="7745597" y="3097813"/>
            <a:ext cx="1516025" cy="1489525"/>
            <a:chOff x="-3888525" y="-3012325"/>
            <a:chExt cx="1516025" cy="1489525"/>
          </a:xfrm>
        </p:grpSpPr>
        <p:sp>
          <p:nvSpPr>
            <p:cNvPr id="295" name="Google Shape;295;p8"/>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8"/>
          <p:cNvGrpSpPr/>
          <p:nvPr/>
        </p:nvGrpSpPr>
        <p:grpSpPr>
          <a:xfrm>
            <a:off x="7994347" y="735313"/>
            <a:ext cx="873188" cy="546900"/>
            <a:chOff x="1115510" y="4327288"/>
            <a:chExt cx="873188" cy="546900"/>
          </a:xfrm>
        </p:grpSpPr>
        <p:sp>
          <p:nvSpPr>
            <p:cNvPr id="307" name="Google Shape;307;p8"/>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8"/>
            <p:cNvGrpSpPr/>
            <p:nvPr/>
          </p:nvGrpSpPr>
          <p:grpSpPr>
            <a:xfrm flipH="1">
              <a:off x="1664772" y="4493938"/>
              <a:ext cx="323925" cy="323650"/>
              <a:chOff x="1608625" y="299800"/>
              <a:chExt cx="323925" cy="323650"/>
            </a:xfrm>
          </p:grpSpPr>
          <p:sp>
            <p:nvSpPr>
              <p:cNvPr id="309" name="Google Shape;309;p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2" name="Google Shape;312;p8"/>
          <p:cNvGrpSpPr/>
          <p:nvPr/>
        </p:nvGrpSpPr>
        <p:grpSpPr>
          <a:xfrm flipH="1">
            <a:off x="6119781" y="4587350"/>
            <a:ext cx="713803" cy="706547"/>
            <a:chOff x="-4017975" y="616650"/>
            <a:chExt cx="814100" cy="805825"/>
          </a:xfrm>
        </p:grpSpPr>
        <p:sp>
          <p:nvSpPr>
            <p:cNvPr id="313" name="Google Shape;313;p8"/>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8"/>
          <p:cNvGrpSpPr/>
          <p:nvPr/>
        </p:nvGrpSpPr>
        <p:grpSpPr>
          <a:xfrm>
            <a:off x="665435" y="-108237"/>
            <a:ext cx="1040638" cy="901375"/>
            <a:chOff x="948060" y="3972813"/>
            <a:chExt cx="1040638" cy="901375"/>
          </a:xfrm>
        </p:grpSpPr>
        <p:grpSp>
          <p:nvGrpSpPr>
            <p:cNvPr id="318" name="Google Shape;318;p8"/>
            <p:cNvGrpSpPr/>
            <p:nvPr/>
          </p:nvGrpSpPr>
          <p:grpSpPr>
            <a:xfrm flipH="1">
              <a:off x="948060" y="3972813"/>
              <a:ext cx="716725" cy="901375"/>
              <a:chOff x="-3888525" y="-2483300"/>
              <a:chExt cx="716725" cy="901375"/>
            </a:xfrm>
          </p:grpSpPr>
          <p:sp>
            <p:nvSpPr>
              <p:cNvPr id="319" name="Google Shape;319;p8"/>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8"/>
            <p:cNvGrpSpPr/>
            <p:nvPr/>
          </p:nvGrpSpPr>
          <p:grpSpPr>
            <a:xfrm flipH="1">
              <a:off x="1664772" y="4493938"/>
              <a:ext cx="323925" cy="323650"/>
              <a:chOff x="1608625" y="299800"/>
              <a:chExt cx="323925" cy="323650"/>
            </a:xfrm>
          </p:grpSpPr>
          <p:sp>
            <p:nvSpPr>
              <p:cNvPr id="322" name="Google Shape;322;p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5" name="Shape 325"/>
        <p:cNvGrpSpPr/>
        <p:nvPr/>
      </p:nvGrpSpPr>
      <p:grpSpPr>
        <a:xfrm>
          <a:off x="0" y="0"/>
          <a:ext cx="0" cy="0"/>
          <a:chOff x="0" y="0"/>
          <a:chExt cx="0" cy="0"/>
        </a:xfrm>
      </p:grpSpPr>
      <p:sp>
        <p:nvSpPr>
          <p:cNvPr id="326" name="Google Shape;326;p9"/>
          <p:cNvSpPr txBox="1"/>
          <p:nvPr>
            <p:ph type="title"/>
          </p:nvPr>
        </p:nvSpPr>
        <p:spPr>
          <a:xfrm>
            <a:off x="782850" y="1013625"/>
            <a:ext cx="3435300" cy="1305000"/>
          </a:xfrm>
          <a:prstGeom prst="rect">
            <a:avLst/>
          </a:prstGeom>
        </p:spPr>
        <p:txBody>
          <a:bodyPr anchorCtr="0" anchor="t" bIns="0" lIns="91425" spcFirstLastPara="1" rIns="91425" wrap="square" tIns="0">
            <a:noAutofit/>
          </a:bodyPr>
          <a:lstStyle>
            <a:lvl1pPr lvl="0">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7" name="Google Shape;327;p9"/>
          <p:cNvSpPr txBox="1"/>
          <p:nvPr>
            <p:ph idx="1" type="subTitle"/>
          </p:nvPr>
        </p:nvSpPr>
        <p:spPr>
          <a:xfrm>
            <a:off x="782850" y="2824875"/>
            <a:ext cx="3435300" cy="13050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28" name="Google Shape;328;p9"/>
          <p:cNvGrpSpPr/>
          <p:nvPr/>
        </p:nvGrpSpPr>
        <p:grpSpPr>
          <a:xfrm>
            <a:off x="8457538" y="810363"/>
            <a:ext cx="1040638" cy="901375"/>
            <a:chOff x="8457538" y="810363"/>
            <a:chExt cx="1040638" cy="901375"/>
          </a:xfrm>
        </p:grpSpPr>
        <p:grpSp>
          <p:nvGrpSpPr>
            <p:cNvPr id="329" name="Google Shape;329;p9"/>
            <p:cNvGrpSpPr/>
            <p:nvPr/>
          </p:nvGrpSpPr>
          <p:grpSpPr>
            <a:xfrm>
              <a:off x="8781450" y="810363"/>
              <a:ext cx="716725" cy="901375"/>
              <a:chOff x="-3888525" y="-2483300"/>
              <a:chExt cx="716725" cy="901375"/>
            </a:xfrm>
          </p:grpSpPr>
          <p:sp>
            <p:nvSpPr>
              <p:cNvPr id="330" name="Google Shape;330;p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9"/>
            <p:cNvGrpSpPr/>
            <p:nvPr/>
          </p:nvGrpSpPr>
          <p:grpSpPr>
            <a:xfrm>
              <a:off x="8457538" y="1331488"/>
              <a:ext cx="323925" cy="323650"/>
              <a:chOff x="1608625" y="299800"/>
              <a:chExt cx="323925" cy="323650"/>
            </a:xfrm>
          </p:grpSpPr>
          <p:sp>
            <p:nvSpPr>
              <p:cNvPr id="333" name="Google Shape;333;p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6" name="Shape 336"/>
        <p:cNvGrpSpPr/>
        <p:nvPr/>
      </p:nvGrpSpPr>
      <p:grpSpPr>
        <a:xfrm>
          <a:off x="0" y="0"/>
          <a:ext cx="0" cy="0"/>
          <a:chOff x="0" y="0"/>
          <a:chExt cx="0" cy="0"/>
        </a:xfrm>
      </p:grpSpPr>
      <p:sp>
        <p:nvSpPr>
          <p:cNvPr id="337" name="Google Shape;337;p10"/>
          <p:cNvSpPr txBox="1"/>
          <p:nvPr>
            <p:ph type="title"/>
          </p:nvPr>
        </p:nvSpPr>
        <p:spPr>
          <a:xfrm>
            <a:off x="782850" y="1941300"/>
            <a:ext cx="5137800" cy="1260900"/>
          </a:xfrm>
          <a:prstGeom prst="rect">
            <a:avLst/>
          </a:prstGeom>
          <a:noFill/>
        </p:spPr>
        <p:txBody>
          <a:bodyPr anchorCtr="0" anchor="t" bIns="0" lIns="91425" spcFirstLastPara="1" rIns="91425" wrap="square" tIns="0">
            <a:noAutofit/>
          </a:bodyPr>
          <a:lstStyle>
            <a:lvl1pPr lvl="0" rtl="0" algn="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0" lIns="91425" spcFirstLastPara="1" rIns="91425" wrap="square" tIns="0">
            <a:noAutofit/>
          </a:bodyPr>
          <a:lstStyle>
            <a:lvl1pPr lvl="0">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2pPr>
            <a:lvl3pPr lvl="2">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3pPr>
            <a:lvl4pPr lvl="3">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4pPr>
            <a:lvl5pPr lvl="4">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5pPr>
            <a:lvl6pPr lvl="5">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6pPr>
            <a:lvl7pPr lvl="6">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7pPr>
            <a:lvl8pPr lvl="7">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8pPr>
            <a:lvl9pPr lvl="8">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0" lIns="91425" spcFirstLastPara="1" rIns="91425" wrap="square" tIns="0">
            <a:noAutofit/>
          </a:bodyPr>
          <a:lstStyle>
            <a:lvl1pPr indent="-330200" lvl="0" marL="457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1pPr>
            <a:lvl2pPr indent="-330200" lvl="1" marL="9144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2pPr>
            <a:lvl3pPr indent="-330200" lvl="2" marL="13716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3pPr>
            <a:lvl4pPr indent="-330200" lvl="3" marL="18288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4pPr>
            <a:lvl5pPr indent="-330200" lvl="4" marL="22860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indent="-330200" lvl="5" marL="2743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6pPr>
            <a:lvl7pPr indent="-330200" lvl="6" marL="32004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7pPr>
            <a:lvl8pPr indent="-330200" lvl="7" marL="36576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8pPr>
            <a:lvl9pPr indent="-330200" lvl="8" marL="41148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hyperlink" Target="https://www.w3schools.com/python/python_ref_string.asp" TargetMode="External"/><Relationship Id="rId4" Type="http://schemas.openxmlformats.org/officeDocument/2006/relationships/hyperlink" Target="https://www.geeksforgeeks.org/min-cost-path-dp-6/" TargetMode="External"/><Relationship Id="rId5" Type="http://schemas.openxmlformats.org/officeDocument/2006/relationships/hyperlink" Target="https://www.programiz.com/dsa/backtracking-algorithm" TargetMode="External"/><Relationship Id="rId6" Type="http://schemas.openxmlformats.org/officeDocument/2006/relationships/hyperlink" Target="https://www.javatpoint.com/mini-max-algorithm-in-ai"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25"/>
          <p:cNvSpPr txBox="1"/>
          <p:nvPr>
            <p:ph type="ctrTitle"/>
          </p:nvPr>
        </p:nvSpPr>
        <p:spPr>
          <a:xfrm flipH="1">
            <a:off x="743325" y="1454175"/>
            <a:ext cx="7865100" cy="13395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b="0" lang="en">
                <a:latin typeface="Montserrat Light"/>
                <a:ea typeface="Montserrat Light"/>
                <a:cs typeface="Montserrat Light"/>
                <a:sym typeface="Montserrat Light"/>
              </a:rPr>
              <a:t>A Greener Emerald City</a:t>
            </a:r>
            <a:endParaRPr b="0">
              <a:latin typeface="Montserrat Light"/>
              <a:ea typeface="Montserrat Light"/>
              <a:cs typeface="Montserrat Light"/>
              <a:sym typeface="Montserrat Light"/>
            </a:endParaRPr>
          </a:p>
          <a:p>
            <a:pPr indent="0" lvl="0" marL="0" rtl="0" algn="l">
              <a:spcBef>
                <a:spcPts val="0"/>
              </a:spcBef>
              <a:spcAft>
                <a:spcPts val="0"/>
              </a:spcAft>
              <a:buNone/>
            </a:pPr>
            <a:r>
              <a:rPr lang="en" sz="3200"/>
              <a:t>UTEK 2023: Programming</a:t>
            </a:r>
            <a:endParaRPr sz="3200"/>
          </a:p>
        </p:txBody>
      </p:sp>
      <p:sp>
        <p:nvSpPr>
          <p:cNvPr id="918" name="Google Shape;918;p25"/>
          <p:cNvSpPr txBox="1"/>
          <p:nvPr>
            <p:ph idx="1" type="subTitle"/>
          </p:nvPr>
        </p:nvSpPr>
        <p:spPr>
          <a:xfrm flipH="1">
            <a:off x="2278500" y="3257250"/>
            <a:ext cx="2431500" cy="16155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b="1" lang="en"/>
              <a:t>Team 3</a:t>
            </a:r>
            <a:r>
              <a:rPr lang="en"/>
              <a:t>:</a:t>
            </a:r>
            <a:br>
              <a:rPr lang="en"/>
            </a:br>
            <a:r>
              <a:rPr lang="en"/>
              <a:t>Winnie Hsiang,</a:t>
            </a:r>
            <a:endParaRPr/>
          </a:p>
          <a:p>
            <a:pPr indent="0" lvl="0" marL="0" rtl="0" algn="l">
              <a:spcBef>
                <a:spcPts val="0"/>
              </a:spcBef>
              <a:spcAft>
                <a:spcPts val="0"/>
              </a:spcAft>
              <a:buNone/>
            </a:pPr>
            <a:r>
              <a:rPr lang="en"/>
              <a:t>Ashley Leal,</a:t>
            </a:r>
            <a:endParaRPr/>
          </a:p>
          <a:p>
            <a:pPr indent="0" lvl="0" marL="0" rtl="0" algn="l">
              <a:spcBef>
                <a:spcPts val="0"/>
              </a:spcBef>
              <a:spcAft>
                <a:spcPts val="0"/>
              </a:spcAft>
              <a:buNone/>
            </a:pPr>
            <a:r>
              <a:rPr lang="en"/>
              <a:t>Zuha Mujib,</a:t>
            </a:r>
            <a:endParaRPr/>
          </a:p>
          <a:p>
            <a:pPr indent="0" lvl="0" marL="0" rtl="0" algn="l">
              <a:spcBef>
                <a:spcPts val="0"/>
              </a:spcBef>
              <a:spcAft>
                <a:spcPts val="0"/>
              </a:spcAft>
              <a:buNone/>
            </a:pPr>
            <a:r>
              <a:rPr lang="en"/>
              <a:t>Danelle D’Souza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9" name="Google Shape;919;p25"/>
          <p:cNvSpPr/>
          <p:nvPr/>
        </p:nvSpPr>
        <p:spPr>
          <a:xfrm flipH="1">
            <a:off x="-186582" y="5584563"/>
            <a:ext cx="29" cy="29"/>
          </a:xfrm>
          <a:custGeom>
            <a:rect b="b" l="l" r="r" t="t"/>
            <a:pathLst>
              <a:path extrusionOk="0" fill="none" h="1" w="1">
                <a:moveTo>
                  <a:pt x="1" y="1"/>
                </a:moveTo>
                <a:lnTo>
                  <a:pt x="1" y="1"/>
                </a:lnTo>
                <a:close/>
              </a:path>
            </a:pathLst>
          </a:custGeom>
          <a:solidFill>
            <a:schemeClr val="lt1"/>
          </a:solidFill>
          <a:ln cap="rnd" cmpd="sng" w="56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25"/>
          <p:cNvGrpSpPr/>
          <p:nvPr/>
        </p:nvGrpSpPr>
        <p:grpSpPr>
          <a:xfrm flipH="1">
            <a:off x="5870297" y="3482200"/>
            <a:ext cx="1929500" cy="2210100"/>
            <a:chOff x="295725" y="-3462825"/>
            <a:chExt cx="1929500" cy="2210100"/>
          </a:xfrm>
        </p:grpSpPr>
        <p:sp>
          <p:nvSpPr>
            <p:cNvPr id="921" name="Google Shape;921;p25"/>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25"/>
          <p:cNvGrpSpPr/>
          <p:nvPr/>
        </p:nvGrpSpPr>
        <p:grpSpPr>
          <a:xfrm>
            <a:off x="948060" y="3973813"/>
            <a:ext cx="1040638" cy="901375"/>
            <a:chOff x="948060" y="3972813"/>
            <a:chExt cx="1040638" cy="901375"/>
          </a:xfrm>
        </p:grpSpPr>
        <p:grpSp>
          <p:nvGrpSpPr>
            <p:cNvPr id="947" name="Google Shape;947;p25"/>
            <p:cNvGrpSpPr/>
            <p:nvPr/>
          </p:nvGrpSpPr>
          <p:grpSpPr>
            <a:xfrm flipH="1">
              <a:off x="948060" y="3972813"/>
              <a:ext cx="716725" cy="901375"/>
              <a:chOff x="-3888525" y="-2483300"/>
              <a:chExt cx="716725" cy="901375"/>
            </a:xfrm>
          </p:grpSpPr>
          <p:sp>
            <p:nvSpPr>
              <p:cNvPr id="948" name="Google Shape;948;p2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25"/>
            <p:cNvGrpSpPr/>
            <p:nvPr/>
          </p:nvGrpSpPr>
          <p:grpSpPr>
            <a:xfrm flipH="1">
              <a:off x="1664772" y="4493938"/>
              <a:ext cx="323925" cy="323650"/>
              <a:chOff x="1608625" y="299800"/>
              <a:chExt cx="323925" cy="323650"/>
            </a:xfrm>
          </p:grpSpPr>
          <p:sp>
            <p:nvSpPr>
              <p:cNvPr id="951" name="Google Shape;951;p2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4" name="Google Shape;954;p25"/>
          <p:cNvGrpSpPr/>
          <p:nvPr/>
        </p:nvGrpSpPr>
        <p:grpSpPr>
          <a:xfrm>
            <a:off x="844385" y="2929368"/>
            <a:ext cx="4208350" cy="192185"/>
            <a:chOff x="948060" y="2996029"/>
            <a:chExt cx="4208350" cy="192185"/>
          </a:xfrm>
        </p:grpSpPr>
        <p:sp>
          <p:nvSpPr>
            <p:cNvPr id="955" name="Google Shape;955;p25"/>
            <p:cNvSpPr/>
            <p:nvPr/>
          </p:nvSpPr>
          <p:spPr>
            <a:xfrm flipH="1" rot="-2700000">
              <a:off x="1692865" y="3024234"/>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6" name="Google Shape;956;p25"/>
            <p:cNvCxnSpPr>
              <a:stCxn id="957" idx="6"/>
              <a:endCxn id="958" idx="2"/>
            </p:cNvCxnSpPr>
            <p:nvPr/>
          </p:nvCxnSpPr>
          <p:spPr>
            <a:xfrm rot="10800000">
              <a:off x="1005010" y="3091118"/>
              <a:ext cx="4094400" cy="0"/>
            </a:xfrm>
            <a:prstGeom prst="straightConnector1">
              <a:avLst/>
            </a:prstGeom>
            <a:noFill/>
            <a:ln cap="flat" cmpd="sng" w="9525">
              <a:solidFill>
                <a:schemeClr val="lt1"/>
              </a:solidFill>
              <a:prstDash val="solid"/>
              <a:round/>
              <a:headEnd len="med" w="med" type="none"/>
              <a:tailEnd len="med" w="med" type="none"/>
            </a:ln>
          </p:spPr>
        </p:cxnSp>
        <p:sp>
          <p:nvSpPr>
            <p:cNvPr id="957" name="Google Shape;957;p25"/>
            <p:cNvSpPr/>
            <p:nvPr/>
          </p:nvSpPr>
          <p:spPr>
            <a:xfrm flipH="1">
              <a:off x="5099410" y="3062618"/>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5"/>
            <p:cNvSpPr/>
            <p:nvPr/>
          </p:nvSpPr>
          <p:spPr>
            <a:xfrm flipH="1">
              <a:off x="948060" y="306264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34"/>
          <p:cNvSpPr txBox="1"/>
          <p:nvPr>
            <p:ph type="title"/>
          </p:nvPr>
        </p:nvSpPr>
        <p:spPr>
          <a:xfrm>
            <a:off x="2598875" y="787425"/>
            <a:ext cx="3946500" cy="11751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02</a:t>
            </a:r>
            <a:endParaRPr/>
          </a:p>
        </p:txBody>
      </p:sp>
      <p:sp>
        <p:nvSpPr>
          <p:cNvPr id="1113" name="Google Shape;1113;p34"/>
          <p:cNvSpPr txBox="1"/>
          <p:nvPr>
            <p:ph idx="2" type="title"/>
          </p:nvPr>
        </p:nvSpPr>
        <p:spPr>
          <a:xfrm>
            <a:off x="2598625" y="2347850"/>
            <a:ext cx="3946500" cy="12291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latin typeface="Montserrat"/>
                <a:ea typeface="Montserrat"/>
                <a:cs typeface="Montserrat"/>
                <a:sym typeface="Montserrat"/>
              </a:rPr>
              <a:t>Part 2: Optimal Path</a:t>
            </a:r>
            <a:endParaRPr b="0">
              <a:latin typeface="Montserrat Medium"/>
              <a:ea typeface="Montserrat Medium"/>
              <a:cs typeface="Montserrat Medium"/>
              <a:sym typeface="Montserrat Medium"/>
            </a:endParaRPr>
          </a:p>
        </p:txBody>
      </p:sp>
      <p:grpSp>
        <p:nvGrpSpPr>
          <p:cNvPr id="1114" name="Google Shape;1114;p34"/>
          <p:cNvGrpSpPr/>
          <p:nvPr/>
        </p:nvGrpSpPr>
        <p:grpSpPr>
          <a:xfrm>
            <a:off x="2972897" y="2089316"/>
            <a:ext cx="3478000" cy="192185"/>
            <a:chOff x="4788672" y="2177404"/>
            <a:chExt cx="3478000" cy="192185"/>
          </a:xfrm>
        </p:grpSpPr>
        <p:sp>
          <p:nvSpPr>
            <p:cNvPr id="1115" name="Google Shape;1115;p34"/>
            <p:cNvSpPr/>
            <p:nvPr/>
          </p:nvSpPr>
          <p:spPr>
            <a:xfrm flipH="1" rot="-2700000">
              <a:off x="7250940" y="22056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6" name="Google Shape;1116;p34"/>
            <p:cNvCxnSpPr>
              <a:stCxn id="1117" idx="6"/>
              <a:endCxn id="1118" idx="2"/>
            </p:cNvCxnSpPr>
            <p:nvPr/>
          </p:nvCxnSpPr>
          <p:spPr>
            <a:xfrm rot="10800000">
              <a:off x="4845772" y="2272517"/>
              <a:ext cx="3363900" cy="0"/>
            </a:xfrm>
            <a:prstGeom prst="straightConnector1">
              <a:avLst/>
            </a:prstGeom>
            <a:noFill/>
            <a:ln cap="flat" cmpd="sng" w="9525">
              <a:solidFill>
                <a:schemeClr val="lt1"/>
              </a:solidFill>
              <a:prstDash val="solid"/>
              <a:round/>
              <a:headEnd len="med" w="med" type="none"/>
              <a:tailEnd len="med" w="med" type="none"/>
            </a:ln>
          </p:spPr>
        </p:cxnSp>
        <p:sp>
          <p:nvSpPr>
            <p:cNvPr id="1118" name="Google Shape;1118;p34"/>
            <p:cNvSpPr/>
            <p:nvPr/>
          </p:nvSpPr>
          <p:spPr>
            <a:xfrm flipH="1">
              <a:off x="4788672" y="22440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4"/>
            <p:cNvSpPr/>
            <p:nvPr/>
          </p:nvSpPr>
          <p:spPr>
            <a:xfrm flipH="1">
              <a:off x="8209672" y="22440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34"/>
          <p:cNvGrpSpPr/>
          <p:nvPr/>
        </p:nvGrpSpPr>
        <p:grpSpPr>
          <a:xfrm flipH="1">
            <a:off x="7834772" y="2544125"/>
            <a:ext cx="1929500" cy="2210100"/>
            <a:chOff x="295725" y="-3462825"/>
            <a:chExt cx="1929500" cy="2210100"/>
          </a:xfrm>
        </p:grpSpPr>
        <p:sp>
          <p:nvSpPr>
            <p:cNvPr id="1120" name="Google Shape;1120;p34"/>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4"/>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4"/>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4"/>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4"/>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4"/>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4"/>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4"/>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4"/>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4"/>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4"/>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4"/>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4"/>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4"/>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4"/>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4"/>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4"/>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4"/>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4"/>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4"/>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4"/>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4"/>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4"/>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4"/>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34"/>
          <p:cNvGrpSpPr/>
          <p:nvPr/>
        </p:nvGrpSpPr>
        <p:grpSpPr>
          <a:xfrm>
            <a:off x="1005972" y="2347838"/>
            <a:ext cx="873188" cy="546900"/>
            <a:chOff x="1115510" y="4327288"/>
            <a:chExt cx="873188" cy="546900"/>
          </a:xfrm>
        </p:grpSpPr>
        <p:sp>
          <p:nvSpPr>
            <p:cNvPr id="1146" name="Google Shape;1146;p34"/>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7" name="Google Shape;1147;p34"/>
            <p:cNvGrpSpPr/>
            <p:nvPr/>
          </p:nvGrpSpPr>
          <p:grpSpPr>
            <a:xfrm flipH="1">
              <a:off x="1664772" y="4493938"/>
              <a:ext cx="323925" cy="323650"/>
              <a:chOff x="1608625" y="299800"/>
              <a:chExt cx="323925" cy="323650"/>
            </a:xfrm>
          </p:grpSpPr>
          <p:sp>
            <p:nvSpPr>
              <p:cNvPr id="1148" name="Google Shape;1148;p3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35"/>
          <p:cNvSpPr txBox="1"/>
          <p:nvPr>
            <p:ph type="title"/>
          </p:nvPr>
        </p:nvSpPr>
        <p:spPr>
          <a:xfrm>
            <a:off x="782850" y="309375"/>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PROBLEM</a:t>
            </a:r>
            <a:endParaRPr/>
          </a:p>
        </p:txBody>
      </p:sp>
      <p:pic>
        <p:nvPicPr>
          <p:cNvPr id="1156" name="Google Shape;1156;p35"/>
          <p:cNvPicPr preferRelativeResize="0"/>
          <p:nvPr/>
        </p:nvPicPr>
        <p:blipFill>
          <a:blip r:embed="rId3">
            <a:alphaModFix/>
          </a:blip>
          <a:stretch>
            <a:fillRect/>
          </a:stretch>
        </p:blipFill>
        <p:spPr>
          <a:xfrm>
            <a:off x="2471151" y="1616900"/>
            <a:ext cx="4201701" cy="3257200"/>
          </a:xfrm>
          <a:prstGeom prst="rect">
            <a:avLst/>
          </a:prstGeom>
          <a:noFill/>
          <a:ln>
            <a:noFill/>
          </a:ln>
        </p:spPr>
      </p:pic>
      <p:sp>
        <p:nvSpPr>
          <p:cNvPr id="1157" name="Google Shape;1157;p35"/>
          <p:cNvSpPr txBox="1"/>
          <p:nvPr>
            <p:ph idx="4294967295" type="subTitle"/>
          </p:nvPr>
        </p:nvSpPr>
        <p:spPr>
          <a:xfrm>
            <a:off x="465450" y="832025"/>
            <a:ext cx="8213100" cy="712800"/>
          </a:xfrm>
          <a:prstGeom prst="rect">
            <a:avLst/>
          </a:prstGeom>
        </p:spPr>
        <p:txBody>
          <a:bodyPr anchorCtr="0" anchor="t" bIns="0" lIns="91425" spcFirstLastPara="1" rIns="91425" wrap="square" tIns="0">
            <a:noAutofit/>
          </a:bodyPr>
          <a:lstStyle/>
          <a:p>
            <a:pPr indent="0" lvl="0" marL="0" rtl="0" algn="ctr">
              <a:spcBef>
                <a:spcPts val="0"/>
              </a:spcBef>
              <a:spcAft>
                <a:spcPts val="1200"/>
              </a:spcAft>
              <a:buNone/>
            </a:pPr>
            <a:r>
              <a:rPr lang="en" sz="2100"/>
              <a:t>Find the most </a:t>
            </a:r>
            <a:r>
              <a:rPr b="1" lang="en" sz="2100"/>
              <a:t>cost-effective</a:t>
            </a:r>
            <a:r>
              <a:rPr lang="en" sz="2100"/>
              <a:t> route from a starting point to an endpoint, making sure to </a:t>
            </a:r>
            <a:r>
              <a:rPr b="1" lang="en" sz="2100"/>
              <a:t>visit every node at least once</a:t>
            </a:r>
            <a:r>
              <a:rPr lang="en" sz="2100"/>
              <a:t>.</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36"/>
          <p:cNvSpPr txBox="1"/>
          <p:nvPr>
            <p:ph type="title"/>
          </p:nvPr>
        </p:nvSpPr>
        <p:spPr>
          <a:xfrm>
            <a:off x="782850" y="37815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PROBLEM (cont.)</a:t>
            </a:r>
            <a:endParaRPr/>
          </a:p>
        </p:txBody>
      </p:sp>
      <p:pic>
        <p:nvPicPr>
          <p:cNvPr id="1163" name="Google Shape;1163;p36"/>
          <p:cNvPicPr preferRelativeResize="0"/>
          <p:nvPr/>
        </p:nvPicPr>
        <p:blipFill>
          <a:blip r:embed="rId3">
            <a:alphaModFix/>
          </a:blip>
          <a:stretch>
            <a:fillRect/>
          </a:stretch>
        </p:blipFill>
        <p:spPr>
          <a:xfrm>
            <a:off x="4284412" y="1086948"/>
            <a:ext cx="4616751" cy="3297662"/>
          </a:xfrm>
          <a:prstGeom prst="rect">
            <a:avLst/>
          </a:prstGeom>
          <a:noFill/>
          <a:ln>
            <a:noFill/>
          </a:ln>
        </p:spPr>
      </p:pic>
      <p:sp>
        <p:nvSpPr>
          <p:cNvPr id="1164" name="Google Shape;1164;p36"/>
          <p:cNvSpPr txBox="1"/>
          <p:nvPr>
            <p:ph idx="4294967295" type="subTitle"/>
          </p:nvPr>
        </p:nvSpPr>
        <p:spPr>
          <a:xfrm>
            <a:off x="677550" y="2138300"/>
            <a:ext cx="2908500" cy="15570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2100"/>
              <a:t>In this example, the best path is:</a:t>
            </a:r>
            <a:endParaRPr sz="2100"/>
          </a:p>
          <a:p>
            <a:pPr indent="0" lvl="0" marL="0" rtl="0" algn="ctr">
              <a:spcBef>
                <a:spcPts val="1200"/>
              </a:spcBef>
              <a:spcAft>
                <a:spcPts val="0"/>
              </a:spcAft>
              <a:buNone/>
            </a:pPr>
            <a:r>
              <a:rPr lang="en" sz="2100"/>
              <a:t>a-&gt;c, c-&gt;d, d-&gt;b </a:t>
            </a:r>
            <a:endParaRPr sz="2100"/>
          </a:p>
          <a:p>
            <a:pPr indent="0" lvl="0" marL="0" rtl="0" algn="ctr">
              <a:spcBef>
                <a:spcPts val="1200"/>
              </a:spcBef>
              <a:spcAft>
                <a:spcPts val="1200"/>
              </a:spcAft>
              <a:buNone/>
            </a:pPr>
            <a:r>
              <a:rPr lang="en" sz="2100"/>
              <a:t>Cost: $11</a:t>
            </a:r>
            <a:endParaRPr sz="2100"/>
          </a:p>
        </p:txBody>
      </p:sp>
      <p:pic>
        <p:nvPicPr>
          <p:cNvPr id="1165" name="Google Shape;1165;p36"/>
          <p:cNvPicPr preferRelativeResize="0"/>
          <p:nvPr/>
        </p:nvPicPr>
        <p:blipFill>
          <a:blip r:embed="rId4">
            <a:alphaModFix/>
          </a:blip>
          <a:stretch>
            <a:fillRect/>
          </a:stretch>
        </p:blipFill>
        <p:spPr>
          <a:xfrm>
            <a:off x="242825" y="1086947"/>
            <a:ext cx="3777981" cy="83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37"/>
          <p:cNvSpPr txBox="1"/>
          <p:nvPr>
            <p:ph type="title"/>
          </p:nvPr>
        </p:nvSpPr>
        <p:spPr>
          <a:xfrm>
            <a:off x="782850" y="466525"/>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THOUGHT PROCESS</a:t>
            </a:r>
            <a:endParaRPr/>
          </a:p>
        </p:txBody>
      </p:sp>
      <p:sp>
        <p:nvSpPr>
          <p:cNvPr id="1171" name="Google Shape;1171;p37"/>
          <p:cNvSpPr/>
          <p:nvPr/>
        </p:nvSpPr>
        <p:spPr>
          <a:xfrm>
            <a:off x="5815825" y="1308900"/>
            <a:ext cx="2058000" cy="1187400"/>
          </a:xfrm>
          <a:prstGeom prst="rect">
            <a:avLst/>
          </a:prstGeom>
          <a:solidFill>
            <a:srgbClr val="FFFFFF"/>
          </a:solidFill>
          <a:ln cap="flat" cmpd="sng" w="19050">
            <a:solidFill>
              <a:srgbClr val="4E5EA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4E5EA3"/>
                </a:solidFill>
                <a:latin typeface="Montserrat"/>
                <a:ea typeface="Montserrat"/>
                <a:cs typeface="Montserrat"/>
                <a:sym typeface="Montserrat"/>
              </a:rPr>
              <a:t>Parse Input</a:t>
            </a:r>
            <a:endParaRPr sz="1600">
              <a:solidFill>
                <a:srgbClr val="4E5EA3"/>
              </a:solidFill>
              <a:latin typeface="Montserrat"/>
              <a:ea typeface="Montserrat"/>
              <a:cs typeface="Montserrat"/>
              <a:sym typeface="Montserrat"/>
            </a:endParaRPr>
          </a:p>
        </p:txBody>
      </p:sp>
      <p:cxnSp>
        <p:nvCxnSpPr>
          <p:cNvPr id="1172" name="Google Shape;1172;p37"/>
          <p:cNvCxnSpPr>
            <a:endCxn id="1173" idx="5"/>
          </p:cNvCxnSpPr>
          <p:nvPr/>
        </p:nvCxnSpPr>
        <p:spPr>
          <a:xfrm>
            <a:off x="2031875" y="1902600"/>
            <a:ext cx="437100" cy="0"/>
          </a:xfrm>
          <a:prstGeom prst="straightConnector1">
            <a:avLst/>
          </a:prstGeom>
          <a:noFill/>
          <a:ln cap="flat" cmpd="sng" w="19050">
            <a:solidFill>
              <a:srgbClr val="4E5EA3"/>
            </a:solidFill>
            <a:prstDash val="solid"/>
            <a:round/>
            <a:headEnd len="med" w="med" type="none"/>
            <a:tailEnd len="med" w="med" type="triangle"/>
          </a:ln>
        </p:spPr>
      </p:cxnSp>
      <p:cxnSp>
        <p:nvCxnSpPr>
          <p:cNvPr id="1174" name="Google Shape;1174;p37"/>
          <p:cNvCxnSpPr>
            <a:stCxn id="1173" idx="2"/>
            <a:endCxn id="1171" idx="1"/>
          </p:cNvCxnSpPr>
          <p:nvPr/>
        </p:nvCxnSpPr>
        <p:spPr>
          <a:xfrm>
            <a:off x="5238725" y="1902600"/>
            <a:ext cx="577200" cy="0"/>
          </a:xfrm>
          <a:prstGeom prst="straightConnector1">
            <a:avLst/>
          </a:prstGeom>
          <a:noFill/>
          <a:ln cap="flat" cmpd="sng" w="19050">
            <a:solidFill>
              <a:srgbClr val="4E5EA3"/>
            </a:solidFill>
            <a:prstDash val="solid"/>
            <a:round/>
            <a:headEnd len="med" w="med" type="none"/>
            <a:tailEnd len="med" w="med" type="triangle"/>
          </a:ln>
        </p:spPr>
      </p:cxnSp>
      <p:sp>
        <p:nvSpPr>
          <p:cNvPr id="1175" name="Google Shape;1175;p37"/>
          <p:cNvSpPr/>
          <p:nvPr/>
        </p:nvSpPr>
        <p:spPr>
          <a:xfrm>
            <a:off x="1065700" y="1599150"/>
            <a:ext cx="966300" cy="606900"/>
          </a:xfrm>
          <a:prstGeom prst="roundRect">
            <a:avLst>
              <a:gd fmla="val 16667" name="adj"/>
            </a:avLst>
          </a:prstGeom>
          <a:solidFill>
            <a:srgbClr val="FFFFFF"/>
          </a:solidFill>
          <a:ln cap="flat" cmpd="sng" w="19050">
            <a:solidFill>
              <a:srgbClr val="4E5EA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Start</a:t>
            </a:r>
            <a:endParaRPr>
              <a:solidFill>
                <a:schemeClr val="lt1"/>
              </a:solidFill>
              <a:latin typeface="Montserrat"/>
              <a:ea typeface="Montserrat"/>
              <a:cs typeface="Montserrat"/>
              <a:sym typeface="Montserrat"/>
            </a:endParaRPr>
          </a:p>
        </p:txBody>
      </p:sp>
      <p:sp>
        <p:nvSpPr>
          <p:cNvPr id="1173" name="Google Shape;1173;p37"/>
          <p:cNvSpPr/>
          <p:nvPr/>
        </p:nvSpPr>
        <p:spPr>
          <a:xfrm>
            <a:off x="2327900" y="1338300"/>
            <a:ext cx="3051900" cy="1128600"/>
          </a:xfrm>
          <a:prstGeom prst="parallelogram">
            <a:avLst>
              <a:gd fmla="val 25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 </a:t>
            </a:r>
            <a:r>
              <a:rPr lang="en">
                <a:solidFill>
                  <a:schemeClr val="dk1"/>
                </a:solidFill>
                <a:latin typeface="Montserrat"/>
                <a:ea typeface="Montserrat"/>
                <a:cs typeface="Montserrat"/>
                <a:sym typeface="Montserrat"/>
              </a:rPr>
              <a:t>Starting Intersection</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 Ending Intersection</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 Path Input </a:t>
            </a:r>
            <a:r>
              <a:rPr lang="en" sz="1200">
                <a:solidFill>
                  <a:schemeClr val="dk1"/>
                </a:solidFill>
                <a:latin typeface="Montserrat"/>
                <a:ea typeface="Montserrat"/>
                <a:cs typeface="Montserrat"/>
                <a:sym typeface="Montserrat"/>
              </a:rPr>
              <a:t>(eg. a-&gt;b ($4), b-&gt;c ($5)...)</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
        <p:nvSpPr>
          <p:cNvPr id="1176" name="Google Shape;1176;p37"/>
          <p:cNvSpPr/>
          <p:nvPr/>
        </p:nvSpPr>
        <p:spPr>
          <a:xfrm>
            <a:off x="5586175" y="2872025"/>
            <a:ext cx="2492100" cy="12729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Montserrat"/>
                <a:ea typeface="Montserrat"/>
                <a:cs typeface="Montserrat"/>
                <a:sym typeface="Montserrat"/>
              </a:rPr>
              <a:t>Recursive algorithm </a:t>
            </a:r>
            <a:endParaRPr sz="1200">
              <a:solidFill>
                <a:schemeClr val="dk1"/>
              </a:solidFill>
              <a:latin typeface="Montserrat"/>
              <a:ea typeface="Montserrat"/>
              <a:cs typeface="Montserrat"/>
              <a:sym typeface="Montserrat"/>
            </a:endParaRPr>
          </a:p>
        </p:txBody>
      </p:sp>
      <p:cxnSp>
        <p:nvCxnSpPr>
          <p:cNvPr id="1177" name="Google Shape;1177;p37"/>
          <p:cNvCxnSpPr>
            <a:stCxn id="1171" idx="2"/>
            <a:endCxn id="1176" idx="0"/>
          </p:cNvCxnSpPr>
          <p:nvPr/>
        </p:nvCxnSpPr>
        <p:spPr>
          <a:xfrm flipH="1">
            <a:off x="6832225" y="2496300"/>
            <a:ext cx="12600" cy="375600"/>
          </a:xfrm>
          <a:prstGeom prst="straightConnector1">
            <a:avLst/>
          </a:prstGeom>
          <a:noFill/>
          <a:ln cap="flat" cmpd="sng" w="19050">
            <a:solidFill>
              <a:schemeClr val="lt1"/>
            </a:solidFill>
            <a:prstDash val="solid"/>
            <a:round/>
            <a:headEnd len="med" w="med" type="none"/>
            <a:tailEnd len="med" w="med" type="triangle"/>
          </a:ln>
        </p:spPr>
      </p:cxnSp>
      <p:sp>
        <p:nvSpPr>
          <p:cNvPr id="1178" name="Google Shape;1178;p37"/>
          <p:cNvSpPr/>
          <p:nvPr/>
        </p:nvSpPr>
        <p:spPr>
          <a:xfrm>
            <a:off x="2391225" y="2944175"/>
            <a:ext cx="2825700" cy="1128600"/>
          </a:xfrm>
          <a:prstGeom prst="parallelogram">
            <a:avLst>
              <a:gd fmla="val 25000" name="adj"/>
            </a:avLst>
          </a:pr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 </a:t>
            </a:r>
            <a:r>
              <a:rPr lang="en">
                <a:solidFill>
                  <a:schemeClr val="lt1"/>
                </a:solidFill>
                <a:latin typeface="Montserrat"/>
                <a:ea typeface="Montserrat"/>
                <a:cs typeface="Montserrat"/>
                <a:sym typeface="Montserrat"/>
              </a:rPr>
              <a:t>Minimum cost path</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sz="1200">
                <a:solidFill>
                  <a:schemeClr val="lt1"/>
                </a:solidFill>
                <a:latin typeface="Montserrat"/>
                <a:ea typeface="Montserrat"/>
                <a:cs typeface="Montserrat"/>
                <a:sym typeface="Montserrat"/>
              </a:rPr>
              <a:t>(eg. a-&gt;c, c-&gt;d, d-&gt;b)</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 </a:t>
            </a:r>
            <a:r>
              <a:rPr lang="en">
                <a:solidFill>
                  <a:schemeClr val="lt1"/>
                </a:solidFill>
                <a:latin typeface="Montserrat"/>
                <a:ea typeface="Montserrat"/>
                <a:cs typeface="Montserrat"/>
                <a:sym typeface="Montserrat"/>
              </a:rPr>
              <a:t>Cost</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cxnSp>
        <p:nvCxnSpPr>
          <p:cNvPr id="1179" name="Google Shape;1179;p37"/>
          <p:cNvCxnSpPr>
            <a:stCxn id="1176" idx="1"/>
            <a:endCxn id="1178" idx="2"/>
          </p:cNvCxnSpPr>
          <p:nvPr/>
        </p:nvCxnSpPr>
        <p:spPr>
          <a:xfrm rot="10800000">
            <a:off x="5075875" y="3508475"/>
            <a:ext cx="510300" cy="0"/>
          </a:xfrm>
          <a:prstGeom prst="straightConnector1">
            <a:avLst/>
          </a:prstGeom>
          <a:noFill/>
          <a:ln cap="flat" cmpd="sng" w="19050">
            <a:solidFill>
              <a:schemeClr val="lt1"/>
            </a:solidFill>
            <a:prstDash val="solid"/>
            <a:round/>
            <a:headEnd len="med" w="med" type="none"/>
            <a:tailEnd len="med" w="med" type="triangle"/>
          </a:ln>
        </p:spPr>
      </p:cxnSp>
      <p:sp>
        <p:nvSpPr>
          <p:cNvPr id="1180" name="Google Shape;1180;p37"/>
          <p:cNvSpPr/>
          <p:nvPr/>
        </p:nvSpPr>
        <p:spPr>
          <a:xfrm>
            <a:off x="1065700" y="3205025"/>
            <a:ext cx="966300" cy="606900"/>
          </a:xfrm>
          <a:prstGeom prst="roundRect">
            <a:avLst>
              <a:gd fmla="val 16667" name="adj"/>
            </a:avLst>
          </a:prstGeom>
          <a:solidFill>
            <a:schemeClr val="lt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End</a:t>
            </a:r>
            <a:endParaRPr>
              <a:solidFill>
                <a:schemeClr val="dk1"/>
              </a:solidFill>
              <a:latin typeface="Montserrat"/>
              <a:ea typeface="Montserrat"/>
              <a:cs typeface="Montserrat"/>
              <a:sym typeface="Montserrat"/>
            </a:endParaRPr>
          </a:p>
        </p:txBody>
      </p:sp>
      <p:cxnSp>
        <p:nvCxnSpPr>
          <p:cNvPr id="1181" name="Google Shape;1181;p37"/>
          <p:cNvCxnSpPr>
            <a:stCxn id="1178" idx="5"/>
            <a:endCxn id="1180" idx="3"/>
          </p:cNvCxnSpPr>
          <p:nvPr/>
        </p:nvCxnSpPr>
        <p:spPr>
          <a:xfrm rot="10800000">
            <a:off x="2031900" y="3508475"/>
            <a:ext cx="500400" cy="0"/>
          </a:xfrm>
          <a:prstGeom prst="straightConnector1">
            <a:avLst/>
          </a:prstGeom>
          <a:noFill/>
          <a:ln cap="flat" cmpd="sng" w="19050">
            <a:solidFill>
              <a:schemeClr val="lt1"/>
            </a:solidFill>
            <a:prstDash val="solid"/>
            <a:round/>
            <a:headEnd len="med" w="med" type="none"/>
            <a:tailEnd len="med" w="med" type="triangle"/>
          </a:ln>
        </p:spPr>
      </p:cxnSp>
      <p:sp>
        <p:nvSpPr>
          <p:cNvPr id="1182" name="Google Shape;1182;p37"/>
          <p:cNvSpPr txBox="1"/>
          <p:nvPr/>
        </p:nvSpPr>
        <p:spPr>
          <a:xfrm>
            <a:off x="3288200" y="1056150"/>
            <a:ext cx="1131300" cy="26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Montserrat"/>
                <a:ea typeface="Montserrat"/>
                <a:cs typeface="Montserrat"/>
                <a:sym typeface="Montserrat"/>
              </a:rPr>
              <a:t>INPUT</a:t>
            </a:r>
            <a:endParaRPr sz="1300">
              <a:solidFill>
                <a:schemeClr val="lt1"/>
              </a:solidFill>
              <a:latin typeface="Montserrat"/>
              <a:ea typeface="Montserrat"/>
              <a:cs typeface="Montserrat"/>
              <a:sym typeface="Montserrat"/>
            </a:endParaRPr>
          </a:p>
        </p:txBody>
      </p:sp>
      <p:sp>
        <p:nvSpPr>
          <p:cNvPr id="1183" name="Google Shape;1183;p37"/>
          <p:cNvSpPr txBox="1"/>
          <p:nvPr/>
        </p:nvSpPr>
        <p:spPr>
          <a:xfrm>
            <a:off x="3288200" y="2678975"/>
            <a:ext cx="1131300" cy="26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Montserrat"/>
                <a:ea typeface="Montserrat"/>
                <a:cs typeface="Montserrat"/>
                <a:sym typeface="Montserrat"/>
              </a:rPr>
              <a:t>OUTPUT</a:t>
            </a:r>
            <a:endParaRPr sz="1300">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38"/>
          <p:cNvSpPr txBox="1"/>
          <p:nvPr>
            <p:ph type="title"/>
          </p:nvPr>
        </p:nvSpPr>
        <p:spPr>
          <a:xfrm>
            <a:off x="640200" y="466500"/>
            <a:ext cx="78636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SOLUTION: DEFINE A GRAPH CLASS</a:t>
            </a:r>
            <a:endParaRPr/>
          </a:p>
        </p:txBody>
      </p:sp>
      <p:pic>
        <p:nvPicPr>
          <p:cNvPr id="1189" name="Google Shape;1189;p38"/>
          <p:cNvPicPr preferRelativeResize="0"/>
          <p:nvPr/>
        </p:nvPicPr>
        <p:blipFill>
          <a:blip r:embed="rId3">
            <a:alphaModFix/>
          </a:blip>
          <a:stretch>
            <a:fillRect/>
          </a:stretch>
        </p:blipFill>
        <p:spPr>
          <a:xfrm>
            <a:off x="765275" y="1584950"/>
            <a:ext cx="3347049" cy="1973600"/>
          </a:xfrm>
          <a:prstGeom prst="rect">
            <a:avLst/>
          </a:prstGeom>
          <a:noFill/>
          <a:ln>
            <a:noFill/>
          </a:ln>
        </p:spPr>
      </p:pic>
      <p:sp>
        <p:nvSpPr>
          <p:cNvPr id="1190" name="Google Shape;1190;p38"/>
          <p:cNvSpPr txBox="1"/>
          <p:nvPr>
            <p:ph idx="4294967295" type="subTitle"/>
          </p:nvPr>
        </p:nvSpPr>
        <p:spPr>
          <a:xfrm>
            <a:off x="4180900" y="1414525"/>
            <a:ext cx="4572000" cy="2018700"/>
          </a:xfrm>
          <a:prstGeom prst="rect">
            <a:avLst/>
          </a:prstGeom>
        </p:spPr>
        <p:txBody>
          <a:bodyPr anchorCtr="0" anchor="t" bIns="0" lIns="91425" spcFirstLastPara="1" rIns="91425" wrap="square" tIns="0">
            <a:noAutofit/>
          </a:bodyPr>
          <a:lstStyle/>
          <a:p>
            <a:pPr indent="-349250" lvl="0" marL="457200" rtl="0" algn="l">
              <a:spcBef>
                <a:spcPts val="0"/>
              </a:spcBef>
              <a:spcAft>
                <a:spcPts val="0"/>
              </a:spcAft>
              <a:buSzPts val="1900"/>
              <a:buChar char="●"/>
            </a:pPr>
            <a:r>
              <a:rPr lang="en" sz="1900"/>
              <a:t>Sets up an empty dictionary to store graph properties</a:t>
            </a:r>
            <a:endParaRPr sz="1900"/>
          </a:p>
          <a:p>
            <a:pPr indent="-349250" lvl="0" marL="457200" rtl="0" algn="l">
              <a:spcBef>
                <a:spcPts val="0"/>
              </a:spcBef>
              <a:spcAft>
                <a:spcPts val="0"/>
              </a:spcAft>
              <a:buSzPts val="1900"/>
              <a:buChar char="●"/>
            </a:pPr>
            <a:r>
              <a:rPr lang="en" sz="1900"/>
              <a:t>add_edge is a method within the Graph class that sets up an edge with a given start node, end node, and cost</a:t>
            </a:r>
            <a:endParaRPr sz="1900"/>
          </a:p>
        </p:txBody>
      </p:sp>
      <p:sp>
        <p:nvSpPr>
          <p:cNvPr id="1191" name="Google Shape;1191;p38"/>
          <p:cNvSpPr txBox="1"/>
          <p:nvPr>
            <p:ph idx="4294967295" type="subTitle"/>
          </p:nvPr>
        </p:nvSpPr>
        <p:spPr>
          <a:xfrm>
            <a:off x="4334400" y="3433225"/>
            <a:ext cx="4169400" cy="740700"/>
          </a:xfrm>
          <a:prstGeom prst="rect">
            <a:avLst/>
          </a:prstGeom>
          <a:solidFill>
            <a:schemeClr val="lt1"/>
          </a:solidFill>
        </p:spPr>
        <p:txBody>
          <a:bodyPr anchorCtr="0" anchor="t" bIns="0" lIns="91425" spcFirstLastPara="1" rIns="91425" wrap="square" tIns="0">
            <a:noAutofit/>
          </a:bodyPr>
          <a:lstStyle/>
          <a:p>
            <a:pPr indent="0" lvl="0" marL="0" rtl="0" algn="l">
              <a:spcBef>
                <a:spcPts val="0"/>
              </a:spcBef>
              <a:spcAft>
                <a:spcPts val="1200"/>
              </a:spcAft>
              <a:buNone/>
            </a:pPr>
            <a:r>
              <a:rPr lang="en" sz="1900">
                <a:solidFill>
                  <a:schemeClr val="dk1"/>
                </a:solidFill>
              </a:rPr>
              <a:t>Edge: a connection between two nodes in a Graph</a:t>
            </a:r>
            <a:endParaRPr sz="1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39"/>
          <p:cNvSpPr txBox="1"/>
          <p:nvPr>
            <p:ph type="title"/>
          </p:nvPr>
        </p:nvSpPr>
        <p:spPr>
          <a:xfrm>
            <a:off x="640200" y="466500"/>
            <a:ext cx="78636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SOLUTION: PARSE INPUT FUNCTION</a:t>
            </a:r>
            <a:endParaRPr/>
          </a:p>
        </p:txBody>
      </p:sp>
      <p:pic>
        <p:nvPicPr>
          <p:cNvPr id="1197" name="Google Shape;1197;p39"/>
          <p:cNvPicPr preferRelativeResize="0"/>
          <p:nvPr/>
        </p:nvPicPr>
        <p:blipFill>
          <a:blip r:embed="rId3">
            <a:alphaModFix/>
          </a:blip>
          <a:stretch>
            <a:fillRect/>
          </a:stretch>
        </p:blipFill>
        <p:spPr>
          <a:xfrm>
            <a:off x="5025475" y="1094850"/>
            <a:ext cx="3926200" cy="3674526"/>
          </a:xfrm>
          <a:prstGeom prst="rect">
            <a:avLst/>
          </a:prstGeom>
          <a:noFill/>
          <a:ln>
            <a:noFill/>
          </a:ln>
        </p:spPr>
      </p:pic>
      <p:sp>
        <p:nvSpPr>
          <p:cNvPr id="1198" name="Google Shape;1198;p39"/>
          <p:cNvSpPr txBox="1"/>
          <p:nvPr>
            <p:ph idx="4294967295" type="subTitle"/>
          </p:nvPr>
        </p:nvSpPr>
        <p:spPr>
          <a:xfrm>
            <a:off x="1057000" y="1606863"/>
            <a:ext cx="3693300" cy="2650500"/>
          </a:xfrm>
          <a:prstGeom prst="rect">
            <a:avLst/>
          </a:prstGeom>
        </p:spPr>
        <p:txBody>
          <a:bodyPr anchorCtr="0" anchor="t" bIns="0" lIns="91425" spcFirstLastPara="1" rIns="91425" wrap="square" tIns="0">
            <a:noAutofit/>
          </a:bodyPr>
          <a:lstStyle/>
          <a:p>
            <a:pPr indent="-349250" lvl="0" marL="457200" rtl="0" algn="l">
              <a:spcBef>
                <a:spcPts val="0"/>
              </a:spcBef>
              <a:spcAft>
                <a:spcPts val="0"/>
              </a:spcAft>
              <a:buSzPts val="1900"/>
              <a:buChar char="●"/>
            </a:pPr>
            <a:r>
              <a:rPr lang="en" sz="1900"/>
              <a:t>Extract start and end nodes of each subpath from the user’s input using string methods</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40"/>
          <p:cNvSpPr txBox="1"/>
          <p:nvPr>
            <p:ph type="title"/>
          </p:nvPr>
        </p:nvSpPr>
        <p:spPr>
          <a:xfrm>
            <a:off x="640200" y="466500"/>
            <a:ext cx="78636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SOLUTION: RECURSIVE ALGORITHM</a:t>
            </a:r>
            <a:endParaRPr/>
          </a:p>
        </p:txBody>
      </p:sp>
      <p:pic>
        <p:nvPicPr>
          <p:cNvPr id="1204" name="Google Shape;1204;p40"/>
          <p:cNvPicPr preferRelativeResize="0"/>
          <p:nvPr/>
        </p:nvPicPr>
        <p:blipFill>
          <a:blip r:embed="rId3">
            <a:alphaModFix/>
          </a:blip>
          <a:stretch>
            <a:fillRect/>
          </a:stretch>
        </p:blipFill>
        <p:spPr>
          <a:xfrm>
            <a:off x="734525" y="1644725"/>
            <a:ext cx="3721375" cy="2530350"/>
          </a:xfrm>
          <a:prstGeom prst="rect">
            <a:avLst/>
          </a:prstGeom>
          <a:noFill/>
          <a:ln>
            <a:noFill/>
          </a:ln>
        </p:spPr>
      </p:pic>
      <p:sp>
        <p:nvSpPr>
          <p:cNvPr id="1205" name="Google Shape;1205;p40"/>
          <p:cNvSpPr txBox="1"/>
          <p:nvPr>
            <p:ph idx="4294967295" type="subTitle"/>
          </p:nvPr>
        </p:nvSpPr>
        <p:spPr>
          <a:xfrm>
            <a:off x="4693750" y="1339100"/>
            <a:ext cx="4196700" cy="3141600"/>
          </a:xfrm>
          <a:prstGeom prst="rect">
            <a:avLst/>
          </a:prstGeom>
          <a:solidFill>
            <a:schemeClr val="dk1"/>
          </a:solidFill>
          <a:ln>
            <a:noFill/>
          </a:ln>
        </p:spPr>
        <p:txBody>
          <a:bodyPr anchorCtr="0" anchor="t" bIns="0" lIns="91425" spcFirstLastPara="1" rIns="91425" wrap="square" tIns="0">
            <a:noAutofit/>
          </a:bodyPr>
          <a:lstStyle/>
          <a:p>
            <a:pPr indent="-349250" lvl="0" marL="457200" rtl="0" algn="l">
              <a:spcBef>
                <a:spcPts val="0"/>
              </a:spcBef>
              <a:spcAft>
                <a:spcPts val="0"/>
              </a:spcAft>
              <a:buSzPts val="1900"/>
              <a:buChar char="●"/>
            </a:pPr>
            <a:r>
              <a:rPr lang="en" sz="1900"/>
              <a:t>Backtracking recursive algorithm to explore all possible paths</a:t>
            </a:r>
            <a:endParaRPr sz="1900"/>
          </a:p>
          <a:p>
            <a:pPr indent="-349250" lvl="0" marL="457200" rtl="0" algn="l">
              <a:spcBef>
                <a:spcPts val="0"/>
              </a:spcBef>
              <a:spcAft>
                <a:spcPts val="0"/>
              </a:spcAft>
              <a:buSzPts val="1900"/>
              <a:buChar char="●"/>
            </a:pPr>
            <a:r>
              <a:rPr lang="en" sz="1900"/>
              <a:t>Minimum cost is updated as algorithm finds new valid paths</a:t>
            </a:r>
            <a:endParaRPr sz="1900"/>
          </a:p>
          <a:p>
            <a:pPr indent="-349250" lvl="0" marL="457200" rtl="0" algn="l">
              <a:spcBef>
                <a:spcPts val="0"/>
              </a:spcBef>
              <a:spcAft>
                <a:spcPts val="0"/>
              </a:spcAft>
              <a:buSzPts val="1900"/>
              <a:buChar char="●"/>
            </a:pPr>
            <a:r>
              <a:rPr lang="en" sz="1900"/>
              <a:t>Calculates cost of each valid path and compares it to the “current” minimum </a:t>
            </a:r>
            <a:endParaRPr sz="1900"/>
          </a:p>
          <a:p>
            <a:pPr indent="0" lvl="0" marL="457200" rtl="0" algn="l">
              <a:spcBef>
                <a:spcPts val="1200"/>
              </a:spcBef>
              <a:spcAft>
                <a:spcPts val="1200"/>
              </a:spcAft>
              <a:buNone/>
            </a:pPr>
            <a:r>
              <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41"/>
          <p:cNvSpPr txBox="1"/>
          <p:nvPr>
            <p:ph type="title"/>
          </p:nvPr>
        </p:nvSpPr>
        <p:spPr>
          <a:xfrm>
            <a:off x="640200" y="466500"/>
            <a:ext cx="78636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SOLUTION: RECURSIVE ALGORITHM</a:t>
            </a:r>
            <a:endParaRPr/>
          </a:p>
        </p:txBody>
      </p:sp>
      <p:pic>
        <p:nvPicPr>
          <p:cNvPr id="1211" name="Google Shape;1211;p41"/>
          <p:cNvPicPr preferRelativeResize="0"/>
          <p:nvPr/>
        </p:nvPicPr>
        <p:blipFill>
          <a:blip r:embed="rId3">
            <a:alphaModFix/>
          </a:blip>
          <a:stretch>
            <a:fillRect/>
          </a:stretch>
        </p:blipFill>
        <p:spPr>
          <a:xfrm>
            <a:off x="490150" y="1039200"/>
            <a:ext cx="4266151" cy="3879000"/>
          </a:xfrm>
          <a:prstGeom prst="rect">
            <a:avLst/>
          </a:prstGeom>
          <a:noFill/>
          <a:ln>
            <a:noFill/>
          </a:ln>
        </p:spPr>
      </p:pic>
      <p:sp>
        <p:nvSpPr>
          <p:cNvPr id="1212" name="Google Shape;1212;p41"/>
          <p:cNvSpPr txBox="1"/>
          <p:nvPr>
            <p:ph idx="4294967295" type="subTitle"/>
          </p:nvPr>
        </p:nvSpPr>
        <p:spPr>
          <a:xfrm>
            <a:off x="4906400" y="1738325"/>
            <a:ext cx="3902700" cy="1664700"/>
          </a:xfrm>
          <a:prstGeom prst="rect">
            <a:avLst/>
          </a:prstGeom>
          <a:solidFill>
            <a:schemeClr val="lt1"/>
          </a:solidFill>
          <a:ln>
            <a:noFill/>
          </a:ln>
        </p:spPr>
        <p:txBody>
          <a:bodyPr anchorCtr="0" anchor="t" bIns="0" lIns="91425" spcFirstLastPara="1" rIns="91425" wrap="square" tIns="0">
            <a:noAutofit/>
          </a:bodyPr>
          <a:lstStyle/>
          <a:p>
            <a:pPr indent="-349250" lvl="0" marL="457200" rtl="0" algn="l">
              <a:spcBef>
                <a:spcPts val="0"/>
              </a:spcBef>
              <a:spcAft>
                <a:spcPts val="0"/>
              </a:spcAft>
              <a:buClr>
                <a:schemeClr val="dk1"/>
              </a:buClr>
              <a:buSzPts val="1900"/>
              <a:buChar char="●"/>
            </a:pPr>
            <a:r>
              <a:rPr lang="en" sz="1900">
                <a:solidFill>
                  <a:schemeClr val="dk1"/>
                </a:solidFill>
              </a:rPr>
              <a:t>Recursive base case: </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All </a:t>
            </a:r>
            <a:r>
              <a:rPr lang="en" sz="1900">
                <a:solidFill>
                  <a:schemeClr val="dk1"/>
                </a:solidFill>
              </a:rPr>
              <a:t>possible paths have been explored</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Minimum cost path is found among them</a:t>
            </a:r>
            <a:endParaRPr sz="1900">
              <a:solidFill>
                <a:schemeClr val="dk1"/>
              </a:solidFill>
            </a:endParaRPr>
          </a:p>
          <a:p>
            <a:pPr indent="0" lvl="0" marL="457200" rtl="0" algn="l">
              <a:spcBef>
                <a:spcPts val="1200"/>
              </a:spcBef>
              <a:spcAft>
                <a:spcPts val="1200"/>
              </a:spcAft>
              <a:buNone/>
            </a:pPr>
            <a:r>
              <a:t/>
            </a:r>
            <a:endParaRPr sz="1900">
              <a:solidFill>
                <a:schemeClr val="dk1"/>
              </a:solidFill>
            </a:endParaRPr>
          </a:p>
        </p:txBody>
      </p:sp>
      <p:cxnSp>
        <p:nvCxnSpPr>
          <p:cNvPr id="1213" name="Google Shape;1213;p41"/>
          <p:cNvCxnSpPr>
            <a:stCxn id="1212" idx="1"/>
          </p:cNvCxnSpPr>
          <p:nvPr/>
        </p:nvCxnSpPr>
        <p:spPr>
          <a:xfrm rot="10800000">
            <a:off x="3080000" y="2570675"/>
            <a:ext cx="1826400" cy="0"/>
          </a:xfrm>
          <a:prstGeom prst="straightConnector1">
            <a:avLst/>
          </a:prstGeom>
          <a:noFill/>
          <a:ln cap="flat" cmpd="sng" w="76200">
            <a:solidFill>
              <a:schemeClr val="lt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42"/>
          <p:cNvSpPr txBox="1"/>
          <p:nvPr>
            <p:ph type="title"/>
          </p:nvPr>
        </p:nvSpPr>
        <p:spPr>
          <a:xfrm>
            <a:off x="640200" y="466500"/>
            <a:ext cx="78636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HANDLING EDGE CASES</a:t>
            </a:r>
            <a:endParaRPr/>
          </a:p>
        </p:txBody>
      </p:sp>
      <p:pic>
        <p:nvPicPr>
          <p:cNvPr id="1219" name="Google Shape;1219;p42"/>
          <p:cNvPicPr preferRelativeResize="0"/>
          <p:nvPr/>
        </p:nvPicPr>
        <p:blipFill>
          <a:blip r:embed="rId3">
            <a:alphaModFix/>
          </a:blip>
          <a:stretch>
            <a:fillRect/>
          </a:stretch>
        </p:blipFill>
        <p:spPr>
          <a:xfrm>
            <a:off x="640200" y="1976625"/>
            <a:ext cx="6781800" cy="1181100"/>
          </a:xfrm>
          <a:prstGeom prst="rect">
            <a:avLst/>
          </a:prstGeom>
          <a:noFill/>
          <a:ln>
            <a:noFill/>
          </a:ln>
        </p:spPr>
      </p:pic>
      <p:sp>
        <p:nvSpPr>
          <p:cNvPr id="1220" name="Google Shape;1220;p42"/>
          <p:cNvSpPr txBox="1"/>
          <p:nvPr/>
        </p:nvSpPr>
        <p:spPr>
          <a:xfrm>
            <a:off x="910675" y="1422625"/>
            <a:ext cx="54066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When there is no valid path found. (No a-&gt;b)</a:t>
            </a:r>
            <a:endParaRPr sz="1600">
              <a:solidFill>
                <a:schemeClr val="lt1"/>
              </a:solidFill>
              <a:latin typeface="Montserrat"/>
              <a:ea typeface="Montserrat"/>
              <a:cs typeface="Montserrat"/>
              <a:sym typeface="Montserrat"/>
            </a:endParaRPr>
          </a:p>
        </p:txBody>
      </p:sp>
      <p:pic>
        <p:nvPicPr>
          <p:cNvPr id="1221" name="Google Shape;1221;p42"/>
          <p:cNvPicPr preferRelativeResize="0"/>
          <p:nvPr/>
        </p:nvPicPr>
        <p:blipFill>
          <a:blip r:embed="rId4">
            <a:alphaModFix/>
          </a:blip>
          <a:stretch>
            <a:fillRect/>
          </a:stretch>
        </p:blipFill>
        <p:spPr>
          <a:xfrm>
            <a:off x="152400" y="3852375"/>
            <a:ext cx="8839201" cy="1046748"/>
          </a:xfrm>
          <a:prstGeom prst="rect">
            <a:avLst/>
          </a:prstGeom>
          <a:noFill/>
          <a:ln>
            <a:noFill/>
          </a:ln>
        </p:spPr>
      </p:pic>
      <p:sp>
        <p:nvSpPr>
          <p:cNvPr id="1222" name="Google Shape;1222;p42"/>
          <p:cNvSpPr txBox="1"/>
          <p:nvPr/>
        </p:nvSpPr>
        <p:spPr>
          <a:xfrm>
            <a:off x="818575" y="3374075"/>
            <a:ext cx="559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When there are several paths found.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43"/>
          <p:cNvSpPr txBox="1"/>
          <p:nvPr>
            <p:ph type="title"/>
          </p:nvPr>
        </p:nvSpPr>
        <p:spPr>
          <a:xfrm>
            <a:off x="2598875" y="787425"/>
            <a:ext cx="3946500" cy="11751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03</a:t>
            </a:r>
            <a:endParaRPr/>
          </a:p>
        </p:txBody>
      </p:sp>
      <p:sp>
        <p:nvSpPr>
          <p:cNvPr id="1228" name="Google Shape;1228;p43"/>
          <p:cNvSpPr txBox="1"/>
          <p:nvPr>
            <p:ph idx="2" type="title"/>
          </p:nvPr>
        </p:nvSpPr>
        <p:spPr>
          <a:xfrm>
            <a:off x="2598625" y="2347850"/>
            <a:ext cx="3946500" cy="19299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latin typeface="Montserrat"/>
                <a:ea typeface="Montserrat"/>
                <a:cs typeface="Montserrat"/>
                <a:sym typeface="Montserrat"/>
              </a:rPr>
              <a:t>Part 3: Optimal Path and Time</a:t>
            </a:r>
            <a:endParaRPr b="0">
              <a:latin typeface="Montserrat Medium"/>
              <a:ea typeface="Montserrat Medium"/>
              <a:cs typeface="Montserrat Medium"/>
              <a:sym typeface="Montserrat Medium"/>
            </a:endParaRPr>
          </a:p>
        </p:txBody>
      </p:sp>
      <p:grpSp>
        <p:nvGrpSpPr>
          <p:cNvPr id="1229" name="Google Shape;1229;p43"/>
          <p:cNvGrpSpPr/>
          <p:nvPr/>
        </p:nvGrpSpPr>
        <p:grpSpPr>
          <a:xfrm>
            <a:off x="2972897" y="2089316"/>
            <a:ext cx="3478000" cy="192185"/>
            <a:chOff x="4788672" y="2177404"/>
            <a:chExt cx="3478000" cy="192185"/>
          </a:xfrm>
        </p:grpSpPr>
        <p:sp>
          <p:nvSpPr>
            <p:cNvPr id="1230" name="Google Shape;1230;p43"/>
            <p:cNvSpPr/>
            <p:nvPr/>
          </p:nvSpPr>
          <p:spPr>
            <a:xfrm flipH="1" rot="-2700000">
              <a:off x="7250940" y="22056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1" name="Google Shape;1231;p43"/>
            <p:cNvCxnSpPr>
              <a:stCxn id="1232" idx="6"/>
              <a:endCxn id="1233" idx="2"/>
            </p:cNvCxnSpPr>
            <p:nvPr/>
          </p:nvCxnSpPr>
          <p:spPr>
            <a:xfrm rot="10800000">
              <a:off x="4845772" y="2272517"/>
              <a:ext cx="3363900" cy="0"/>
            </a:xfrm>
            <a:prstGeom prst="straightConnector1">
              <a:avLst/>
            </a:prstGeom>
            <a:noFill/>
            <a:ln cap="flat" cmpd="sng" w="9525">
              <a:solidFill>
                <a:schemeClr val="lt1"/>
              </a:solidFill>
              <a:prstDash val="solid"/>
              <a:round/>
              <a:headEnd len="med" w="med" type="none"/>
              <a:tailEnd len="med" w="med" type="none"/>
            </a:ln>
          </p:spPr>
        </p:cxnSp>
        <p:sp>
          <p:nvSpPr>
            <p:cNvPr id="1233" name="Google Shape;1233;p43"/>
            <p:cNvSpPr/>
            <p:nvPr/>
          </p:nvSpPr>
          <p:spPr>
            <a:xfrm flipH="1">
              <a:off x="4788672" y="22440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3"/>
            <p:cNvSpPr/>
            <p:nvPr/>
          </p:nvSpPr>
          <p:spPr>
            <a:xfrm flipH="1">
              <a:off x="8209672" y="22440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43"/>
          <p:cNvGrpSpPr/>
          <p:nvPr/>
        </p:nvGrpSpPr>
        <p:grpSpPr>
          <a:xfrm flipH="1">
            <a:off x="7834772" y="2544125"/>
            <a:ext cx="1929500" cy="2210100"/>
            <a:chOff x="295725" y="-3462825"/>
            <a:chExt cx="1929500" cy="2210100"/>
          </a:xfrm>
        </p:grpSpPr>
        <p:sp>
          <p:nvSpPr>
            <p:cNvPr id="1235" name="Google Shape;1235;p43"/>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3"/>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3"/>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3"/>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3"/>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3"/>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3"/>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3"/>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3"/>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3"/>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3"/>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3"/>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3"/>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3"/>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3"/>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3"/>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3"/>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3"/>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3"/>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3"/>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3"/>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3"/>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3"/>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3"/>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3"/>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43"/>
          <p:cNvGrpSpPr/>
          <p:nvPr/>
        </p:nvGrpSpPr>
        <p:grpSpPr>
          <a:xfrm>
            <a:off x="1005972" y="2347838"/>
            <a:ext cx="873188" cy="546900"/>
            <a:chOff x="1115510" y="4327288"/>
            <a:chExt cx="873188" cy="546900"/>
          </a:xfrm>
        </p:grpSpPr>
        <p:sp>
          <p:nvSpPr>
            <p:cNvPr id="1261" name="Google Shape;1261;p43"/>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2" name="Google Shape;1262;p43"/>
            <p:cNvGrpSpPr/>
            <p:nvPr/>
          </p:nvGrpSpPr>
          <p:grpSpPr>
            <a:xfrm flipH="1">
              <a:off x="1664772" y="4493938"/>
              <a:ext cx="323925" cy="323650"/>
              <a:chOff x="1608625" y="299800"/>
              <a:chExt cx="323925" cy="323650"/>
            </a:xfrm>
          </p:grpSpPr>
          <p:sp>
            <p:nvSpPr>
              <p:cNvPr id="1263" name="Google Shape;1263;p43"/>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3"/>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3"/>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26"/>
          <p:cNvSpPr txBox="1"/>
          <p:nvPr>
            <p:ph type="title"/>
          </p:nvPr>
        </p:nvSpPr>
        <p:spPr>
          <a:xfrm>
            <a:off x="478050" y="55625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Table of Contents</a:t>
            </a:r>
            <a:endParaRPr/>
          </a:p>
        </p:txBody>
      </p:sp>
      <p:sp>
        <p:nvSpPr>
          <p:cNvPr id="964" name="Google Shape;964;p26"/>
          <p:cNvSpPr txBox="1"/>
          <p:nvPr>
            <p:ph idx="2" type="title"/>
          </p:nvPr>
        </p:nvSpPr>
        <p:spPr>
          <a:xfrm flipH="1">
            <a:off x="1135887" y="1781227"/>
            <a:ext cx="9405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0</a:t>
            </a:r>
            <a:r>
              <a:rPr lang="en"/>
              <a:t>1</a:t>
            </a:r>
            <a:endParaRPr/>
          </a:p>
        </p:txBody>
      </p:sp>
      <p:sp>
        <p:nvSpPr>
          <p:cNvPr id="965" name="Google Shape;965;p26"/>
          <p:cNvSpPr txBox="1"/>
          <p:nvPr>
            <p:ph idx="3" type="subTitle"/>
          </p:nvPr>
        </p:nvSpPr>
        <p:spPr>
          <a:xfrm>
            <a:off x="1082688" y="2375425"/>
            <a:ext cx="2999700" cy="665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Part 1: Graph Construction</a:t>
            </a:r>
            <a:endParaRPr/>
          </a:p>
        </p:txBody>
      </p:sp>
      <p:grpSp>
        <p:nvGrpSpPr>
          <p:cNvPr id="966" name="Google Shape;966;p26"/>
          <p:cNvGrpSpPr/>
          <p:nvPr/>
        </p:nvGrpSpPr>
        <p:grpSpPr>
          <a:xfrm rot="10800000">
            <a:off x="7379194" y="-538557"/>
            <a:ext cx="1803578" cy="1592367"/>
            <a:chOff x="-4912150" y="-393637"/>
            <a:chExt cx="2057000" cy="1816112"/>
          </a:xfrm>
        </p:grpSpPr>
        <p:sp>
          <p:nvSpPr>
            <p:cNvPr id="967" name="Google Shape;967;p26"/>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6"/>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6"/>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6"/>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6"/>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6"/>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6"/>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6"/>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6"/>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6" name="Google Shape;986;p26"/>
          <p:cNvSpPr txBox="1"/>
          <p:nvPr>
            <p:ph idx="7" type="title"/>
          </p:nvPr>
        </p:nvSpPr>
        <p:spPr>
          <a:xfrm flipH="1">
            <a:off x="3437063" y="3311153"/>
            <a:ext cx="940500" cy="5727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02</a:t>
            </a:r>
            <a:endParaRPr/>
          </a:p>
        </p:txBody>
      </p:sp>
      <p:sp>
        <p:nvSpPr>
          <p:cNvPr id="987" name="Google Shape;987;p26"/>
          <p:cNvSpPr txBox="1"/>
          <p:nvPr>
            <p:ph idx="9" type="subTitle"/>
          </p:nvPr>
        </p:nvSpPr>
        <p:spPr>
          <a:xfrm>
            <a:off x="2480063" y="3879008"/>
            <a:ext cx="3192900" cy="665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Part 2: Optimal Path</a:t>
            </a:r>
            <a:endParaRPr/>
          </a:p>
          <a:p>
            <a:pPr indent="0" lvl="0" marL="0" rtl="0" algn="r">
              <a:spcBef>
                <a:spcPts val="0"/>
              </a:spcBef>
              <a:spcAft>
                <a:spcPts val="0"/>
              </a:spcAft>
              <a:buNone/>
            </a:pPr>
            <a:r>
              <a:t/>
            </a:r>
            <a:endParaRPr/>
          </a:p>
        </p:txBody>
      </p:sp>
      <p:grpSp>
        <p:nvGrpSpPr>
          <p:cNvPr id="988" name="Google Shape;988;p26"/>
          <p:cNvGrpSpPr/>
          <p:nvPr/>
        </p:nvGrpSpPr>
        <p:grpSpPr>
          <a:xfrm>
            <a:off x="2372963" y="1589033"/>
            <a:ext cx="3407100" cy="192185"/>
            <a:chOff x="1512197" y="1069304"/>
            <a:chExt cx="3407100" cy="192184"/>
          </a:xfrm>
        </p:grpSpPr>
        <p:grpSp>
          <p:nvGrpSpPr>
            <p:cNvPr id="989" name="Google Shape;989;p26"/>
            <p:cNvGrpSpPr/>
            <p:nvPr/>
          </p:nvGrpSpPr>
          <p:grpSpPr>
            <a:xfrm>
              <a:off x="1512197" y="1069304"/>
              <a:ext cx="3350100" cy="192184"/>
              <a:chOff x="2944697" y="1069304"/>
              <a:chExt cx="3350100" cy="192184"/>
            </a:xfrm>
          </p:grpSpPr>
          <p:sp>
            <p:nvSpPr>
              <p:cNvPr id="990" name="Google Shape;990;p26"/>
              <p:cNvSpPr/>
              <p:nvPr/>
            </p:nvSpPr>
            <p:spPr>
              <a:xfrm flipH="1" rot="-2700000">
                <a:off x="45080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1" name="Google Shape;991;p26"/>
              <p:cNvCxnSpPr>
                <a:stCxn id="992" idx="6"/>
                <a:endCxn id="993" idx="2"/>
              </p:cNvCxnSpPr>
              <p:nvPr/>
            </p:nvCxnSpPr>
            <p:spPr>
              <a:xfrm rot="10800000">
                <a:off x="3001697" y="1164492"/>
                <a:ext cx="3293100" cy="900"/>
              </a:xfrm>
              <a:prstGeom prst="straightConnector1">
                <a:avLst/>
              </a:prstGeom>
              <a:noFill/>
              <a:ln cap="flat" cmpd="sng" w="9525">
                <a:solidFill>
                  <a:schemeClr val="lt1"/>
                </a:solidFill>
                <a:prstDash val="solid"/>
                <a:round/>
                <a:headEnd len="med" w="med" type="none"/>
                <a:tailEnd len="med" w="med" type="none"/>
              </a:ln>
            </p:spPr>
          </p:cxnSp>
          <p:sp>
            <p:nvSpPr>
              <p:cNvPr id="993" name="Google Shape;993;p26"/>
              <p:cNvSpPr/>
              <p:nvPr/>
            </p:nvSpPr>
            <p:spPr>
              <a:xfrm flipH="1">
                <a:off x="29446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26"/>
            <p:cNvSpPr/>
            <p:nvPr/>
          </p:nvSpPr>
          <p:spPr>
            <a:xfrm flipH="1">
              <a:off x="4862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26"/>
          <p:cNvGrpSpPr/>
          <p:nvPr/>
        </p:nvGrpSpPr>
        <p:grpSpPr>
          <a:xfrm>
            <a:off x="843288" y="3039071"/>
            <a:ext cx="6847800" cy="192185"/>
            <a:chOff x="1148150" y="2347308"/>
            <a:chExt cx="6847800" cy="192185"/>
          </a:xfrm>
        </p:grpSpPr>
        <p:cxnSp>
          <p:nvCxnSpPr>
            <p:cNvPr id="995" name="Google Shape;995;p26"/>
            <p:cNvCxnSpPr>
              <a:stCxn id="996" idx="2"/>
              <a:endCxn id="997" idx="6"/>
            </p:cNvCxnSpPr>
            <p:nvPr/>
          </p:nvCxnSpPr>
          <p:spPr>
            <a:xfrm>
              <a:off x="1205150" y="2443408"/>
              <a:ext cx="6733800" cy="0"/>
            </a:xfrm>
            <a:prstGeom prst="straightConnector1">
              <a:avLst/>
            </a:prstGeom>
            <a:noFill/>
            <a:ln cap="flat" cmpd="sng" w="9525">
              <a:solidFill>
                <a:schemeClr val="lt1"/>
              </a:solidFill>
              <a:prstDash val="solid"/>
              <a:round/>
              <a:headEnd len="med" w="med" type="none"/>
              <a:tailEnd len="med" w="med" type="none"/>
            </a:ln>
          </p:spPr>
        </p:cxnSp>
        <p:sp>
          <p:nvSpPr>
            <p:cNvPr id="996" name="Google Shape;996;p26"/>
            <p:cNvSpPr/>
            <p:nvPr/>
          </p:nvSpPr>
          <p:spPr>
            <a:xfrm flipH="1">
              <a:off x="1148150" y="2414908"/>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6"/>
            <p:cNvSpPr/>
            <p:nvPr/>
          </p:nvSpPr>
          <p:spPr>
            <a:xfrm flipH="1">
              <a:off x="7938950" y="2414908"/>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6"/>
            <p:cNvSpPr/>
            <p:nvPr/>
          </p:nvSpPr>
          <p:spPr>
            <a:xfrm flipH="1" rot="-2700000">
              <a:off x="4062342" y="2375513"/>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26"/>
          <p:cNvSpPr txBox="1"/>
          <p:nvPr>
            <p:ph idx="13" type="title"/>
          </p:nvPr>
        </p:nvSpPr>
        <p:spPr>
          <a:xfrm flipH="1">
            <a:off x="6334788" y="1856312"/>
            <a:ext cx="940500" cy="5727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03</a:t>
            </a:r>
            <a:endParaRPr/>
          </a:p>
        </p:txBody>
      </p:sp>
      <p:sp>
        <p:nvSpPr>
          <p:cNvPr id="1000" name="Google Shape;1000;p26"/>
          <p:cNvSpPr txBox="1"/>
          <p:nvPr>
            <p:ph idx="15" type="subTitle"/>
          </p:nvPr>
        </p:nvSpPr>
        <p:spPr>
          <a:xfrm>
            <a:off x="4082388" y="2430335"/>
            <a:ext cx="3192900" cy="6108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Part 3: Optimal Path and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44"/>
          <p:cNvSpPr txBox="1"/>
          <p:nvPr>
            <p:ph type="title"/>
          </p:nvPr>
        </p:nvSpPr>
        <p:spPr>
          <a:xfrm>
            <a:off x="782850" y="413375"/>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PROBLEM</a:t>
            </a:r>
            <a:endParaRPr/>
          </a:p>
        </p:txBody>
      </p:sp>
      <p:pic>
        <p:nvPicPr>
          <p:cNvPr id="1271" name="Google Shape;1271;p44"/>
          <p:cNvPicPr preferRelativeResize="0"/>
          <p:nvPr/>
        </p:nvPicPr>
        <p:blipFill>
          <a:blip r:embed="rId3">
            <a:alphaModFix/>
          </a:blip>
          <a:stretch>
            <a:fillRect/>
          </a:stretch>
        </p:blipFill>
        <p:spPr>
          <a:xfrm>
            <a:off x="1004075" y="1360200"/>
            <a:ext cx="5127350" cy="3404150"/>
          </a:xfrm>
          <a:prstGeom prst="rect">
            <a:avLst/>
          </a:prstGeom>
          <a:noFill/>
          <a:ln>
            <a:noFill/>
          </a:ln>
        </p:spPr>
      </p:pic>
      <p:sp>
        <p:nvSpPr>
          <p:cNvPr id="1272" name="Google Shape;1272;p44"/>
          <p:cNvSpPr txBox="1"/>
          <p:nvPr/>
        </p:nvSpPr>
        <p:spPr>
          <a:xfrm>
            <a:off x="707476" y="820175"/>
            <a:ext cx="8528700" cy="12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Montserrat"/>
                <a:ea typeface="Montserrat"/>
                <a:cs typeface="Montserrat"/>
                <a:sym typeface="Montserrat"/>
              </a:rPr>
              <a:t>What about the </a:t>
            </a:r>
            <a:r>
              <a:rPr b="1" lang="en" sz="1900">
                <a:solidFill>
                  <a:schemeClr val="lt1"/>
                </a:solidFill>
                <a:latin typeface="Montserrat"/>
                <a:ea typeface="Montserrat"/>
                <a:cs typeface="Montserrat"/>
                <a:sym typeface="Montserrat"/>
              </a:rPr>
              <a:t>cooldown period</a:t>
            </a:r>
            <a:r>
              <a:rPr lang="en" sz="1900">
                <a:solidFill>
                  <a:schemeClr val="lt1"/>
                </a:solidFill>
                <a:latin typeface="Montserrat"/>
                <a:ea typeface="Montserrat"/>
                <a:cs typeface="Montserrat"/>
                <a:sym typeface="Montserrat"/>
              </a:rPr>
              <a:t>, time to reach an intersection?</a:t>
            </a:r>
            <a:endParaRPr sz="1900">
              <a:solidFill>
                <a:schemeClr val="lt1"/>
              </a:solidFill>
              <a:latin typeface="Montserrat"/>
              <a:ea typeface="Montserrat"/>
              <a:cs typeface="Montserrat"/>
              <a:sym typeface="Montserrat"/>
            </a:endParaRPr>
          </a:p>
        </p:txBody>
      </p:sp>
      <p:sp>
        <p:nvSpPr>
          <p:cNvPr id="1273" name="Google Shape;1273;p44"/>
          <p:cNvSpPr txBox="1"/>
          <p:nvPr/>
        </p:nvSpPr>
        <p:spPr>
          <a:xfrm>
            <a:off x="6332600" y="3276900"/>
            <a:ext cx="1631400" cy="7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1274" name="Google Shape;1274;p44"/>
          <p:cNvSpPr txBox="1"/>
          <p:nvPr/>
        </p:nvSpPr>
        <p:spPr>
          <a:xfrm>
            <a:off x="6733550" y="1894250"/>
            <a:ext cx="4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1275" name="Google Shape;1275;p44"/>
          <p:cNvSpPr txBox="1"/>
          <p:nvPr/>
        </p:nvSpPr>
        <p:spPr>
          <a:xfrm>
            <a:off x="6027025" y="2078375"/>
            <a:ext cx="2709900" cy="2032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Montserrat"/>
              <a:buChar char="●"/>
            </a:pPr>
            <a:r>
              <a:rPr lang="en" sz="1900">
                <a:solidFill>
                  <a:schemeClr val="lt1"/>
                </a:solidFill>
                <a:latin typeface="Montserrat"/>
                <a:ea typeface="Montserrat"/>
                <a:cs typeface="Montserrat"/>
                <a:sym typeface="Montserrat"/>
              </a:rPr>
              <a:t>All</a:t>
            </a:r>
            <a:r>
              <a:rPr lang="en" sz="1900">
                <a:solidFill>
                  <a:schemeClr val="lt1"/>
                </a:solidFill>
                <a:latin typeface="Montserrat"/>
                <a:ea typeface="Montserrat"/>
                <a:cs typeface="Montserrat"/>
                <a:sym typeface="Montserrat"/>
              </a:rPr>
              <a:t> node connections have a cooldown period</a:t>
            </a:r>
            <a:endParaRPr sz="1900">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45"/>
          <p:cNvSpPr txBox="1"/>
          <p:nvPr>
            <p:ph type="title"/>
          </p:nvPr>
        </p:nvSpPr>
        <p:spPr>
          <a:xfrm>
            <a:off x="782850" y="390325"/>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SOLUTION: OPTIMIZED PATHFINDING TIME TO COST</a:t>
            </a:r>
            <a:endParaRPr/>
          </a:p>
        </p:txBody>
      </p:sp>
      <p:pic>
        <p:nvPicPr>
          <p:cNvPr id="1281" name="Google Shape;1281;p45"/>
          <p:cNvPicPr preferRelativeResize="0"/>
          <p:nvPr/>
        </p:nvPicPr>
        <p:blipFill rotWithShape="1">
          <a:blip r:embed="rId3">
            <a:alphaModFix/>
          </a:blip>
          <a:srcRect b="34532" l="29309" r="30413" t="34276"/>
          <a:stretch/>
        </p:blipFill>
        <p:spPr>
          <a:xfrm>
            <a:off x="476700" y="1935700"/>
            <a:ext cx="5525924" cy="2405850"/>
          </a:xfrm>
          <a:prstGeom prst="rect">
            <a:avLst/>
          </a:prstGeom>
          <a:noFill/>
          <a:ln>
            <a:noFill/>
          </a:ln>
        </p:spPr>
      </p:pic>
      <p:sp>
        <p:nvSpPr>
          <p:cNvPr id="1282" name="Google Shape;1282;p45"/>
          <p:cNvSpPr/>
          <p:nvPr/>
        </p:nvSpPr>
        <p:spPr>
          <a:xfrm>
            <a:off x="3775900" y="3926725"/>
            <a:ext cx="977100" cy="276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283" name="Google Shape;1283;p45"/>
          <p:cNvSpPr txBox="1"/>
          <p:nvPr/>
        </p:nvSpPr>
        <p:spPr>
          <a:xfrm>
            <a:off x="5335075" y="1935700"/>
            <a:ext cx="3111000" cy="13137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Montserrat"/>
              <a:buChar char="●"/>
            </a:pPr>
            <a:r>
              <a:rPr lang="en" sz="1900">
                <a:solidFill>
                  <a:schemeClr val="lt1"/>
                </a:solidFill>
                <a:latin typeface="Montserrat"/>
                <a:ea typeface="Montserrat"/>
                <a:cs typeface="Montserrat"/>
                <a:sym typeface="Montserrat"/>
              </a:rPr>
              <a:t>Updating add_edge to set up a connection between nodes with</a:t>
            </a:r>
            <a:r>
              <a:rPr b="1" lang="en" sz="1900">
                <a:solidFill>
                  <a:schemeClr val="lt1"/>
                </a:solidFill>
                <a:latin typeface="Montserrat"/>
                <a:ea typeface="Montserrat"/>
                <a:cs typeface="Montserrat"/>
                <a:sym typeface="Montserrat"/>
              </a:rPr>
              <a:t> time</a:t>
            </a:r>
            <a:endParaRPr b="1" sz="1900">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46"/>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SOLUTION: </a:t>
            </a:r>
            <a:endParaRPr/>
          </a:p>
        </p:txBody>
      </p:sp>
      <p:pic>
        <p:nvPicPr>
          <p:cNvPr id="1289" name="Google Shape;1289;p46"/>
          <p:cNvPicPr preferRelativeResize="0"/>
          <p:nvPr/>
        </p:nvPicPr>
        <p:blipFill rotWithShape="1">
          <a:blip r:embed="rId3">
            <a:alphaModFix/>
          </a:blip>
          <a:srcRect b="10030" l="29723" r="27167" t="28769"/>
          <a:stretch/>
        </p:blipFill>
        <p:spPr>
          <a:xfrm>
            <a:off x="626300" y="1200425"/>
            <a:ext cx="4579826" cy="3655475"/>
          </a:xfrm>
          <a:prstGeom prst="rect">
            <a:avLst/>
          </a:prstGeom>
          <a:noFill/>
          <a:ln>
            <a:noFill/>
          </a:ln>
        </p:spPr>
      </p:pic>
      <p:sp>
        <p:nvSpPr>
          <p:cNvPr id="1290" name="Google Shape;1290;p46"/>
          <p:cNvSpPr/>
          <p:nvPr/>
        </p:nvSpPr>
        <p:spPr>
          <a:xfrm>
            <a:off x="2640750" y="3130800"/>
            <a:ext cx="977100" cy="276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291" name="Google Shape;1291;p46"/>
          <p:cNvSpPr txBox="1"/>
          <p:nvPr/>
        </p:nvSpPr>
        <p:spPr>
          <a:xfrm>
            <a:off x="4971250" y="1320650"/>
            <a:ext cx="3027300" cy="1748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Montserrat"/>
              <a:buChar char="●"/>
            </a:pPr>
            <a:r>
              <a:rPr lang="en" sz="1900">
                <a:solidFill>
                  <a:schemeClr val="lt1"/>
                </a:solidFill>
                <a:latin typeface="Montserrat"/>
                <a:ea typeface="Montserrat"/>
                <a:cs typeface="Montserrat"/>
                <a:sym typeface="Montserrat"/>
              </a:rPr>
              <a:t>Checking for time first and then the minimal cost.</a:t>
            </a:r>
            <a:endParaRPr sz="1900">
              <a:solidFill>
                <a:schemeClr val="lt1"/>
              </a:solidFill>
              <a:latin typeface="Montserrat"/>
              <a:ea typeface="Montserrat"/>
              <a:cs typeface="Montserrat"/>
              <a:sym typeface="Montserrat"/>
            </a:endParaRPr>
          </a:p>
          <a:p>
            <a:pPr indent="-349250" lvl="0" marL="457200" rtl="0" algn="l">
              <a:spcBef>
                <a:spcPts val="0"/>
              </a:spcBef>
              <a:spcAft>
                <a:spcPts val="0"/>
              </a:spcAft>
              <a:buClr>
                <a:schemeClr val="lt1"/>
              </a:buClr>
              <a:buSzPts val="1900"/>
              <a:buFont typeface="Montserrat"/>
              <a:buChar char="●"/>
            </a:pPr>
            <a:r>
              <a:rPr b="1" lang="en" sz="1900">
                <a:solidFill>
                  <a:schemeClr val="lt1"/>
                </a:solidFill>
                <a:latin typeface="Montserrat"/>
                <a:ea typeface="Montserrat"/>
                <a:cs typeface="Montserrat"/>
                <a:sym typeface="Montserrat"/>
              </a:rPr>
              <a:t>‘Timer’</a:t>
            </a:r>
            <a:r>
              <a:rPr lang="en" sz="1900">
                <a:solidFill>
                  <a:schemeClr val="lt1"/>
                </a:solidFill>
                <a:latin typeface="Montserrat"/>
                <a:ea typeface="Montserrat"/>
                <a:cs typeface="Montserrat"/>
                <a:sym typeface="Montserrat"/>
              </a:rPr>
              <a:t> calculated with cost</a:t>
            </a:r>
            <a:endParaRPr sz="1900">
              <a:solidFill>
                <a:schemeClr val="lt1"/>
              </a:solidFill>
              <a:latin typeface="Montserrat"/>
              <a:ea typeface="Montserrat"/>
              <a:cs typeface="Montserrat"/>
              <a:sym typeface="Montserrat"/>
            </a:endParaRPr>
          </a:p>
          <a:p>
            <a:pPr indent="-349250" lvl="0" marL="457200" rtl="0" algn="l">
              <a:spcBef>
                <a:spcPts val="0"/>
              </a:spcBef>
              <a:spcAft>
                <a:spcPts val="0"/>
              </a:spcAft>
              <a:buClr>
                <a:schemeClr val="lt1"/>
              </a:buClr>
              <a:buSzPts val="1900"/>
              <a:buFont typeface="Montserrat"/>
              <a:buChar char="●"/>
            </a:pPr>
            <a:r>
              <a:rPr lang="en" sz="1900">
                <a:solidFill>
                  <a:schemeClr val="lt1"/>
                </a:solidFill>
                <a:latin typeface="Montserrat"/>
                <a:ea typeface="Montserrat"/>
                <a:cs typeface="Montserrat"/>
                <a:sym typeface="Montserrat"/>
              </a:rPr>
              <a:t>Recursive call to backtrack all possibilities</a:t>
            </a:r>
            <a:endParaRPr sz="1900">
              <a:solidFill>
                <a:schemeClr val="lt1"/>
              </a:solidFill>
              <a:latin typeface="Montserrat"/>
              <a:ea typeface="Montserrat"/>
              <a:cs typeface="Montserrat"/>
              <a:sym typeface="Montserrat"/>
            </a:endParaRPr>
          </a:p>
        </p:txBody>
      </p:sp>
      <p:sp>
        <p:nvSpPr>
          <p:cNvPr id="1292" name="Google Shape;1292;p46"/>
          <p:cNvSpPr/>
          <p:nvPr/>
        </p:nvSpPr>
        <p:spPr>
          <a:xfrm>
            <a:off x="3028025" y="2056700"/>
            <a:ext cx="977100" cy="276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47"/>
          <p:cNvSpPr txBox="1"/>
          <p:nvPr>
            <p:ph type="title"/>
          </p:nvPr>
        </p:nvSpPr>
        <p:spPr>
          <a:xfrm>
            <a:off x="782850" y="473275"/>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FEASIBLE COST BUT INSUFFICIENT COOLDOWN TIME</a:t>
            </a:r>
            <a:endParaRPr/>
          </a:p>
        </p:txBody>
      </p:sp>
      <p:pic>
        <p:nvPicPr>
          <p:cNvPr id="1298" name="Google Shape;1298;p47"/>
          <p:cNvPicPr preferRelativeResize="0"/>
          <p:nvPr/>
        </p:nvPicPr>
        <p:blipFill>
          <a:blip r:embed="rId3">
            <a:alphaModFix/>
          </a:blip>
          <a:stretch>
            <a:fillRect/>
          </a:stretch>
        </p:blipFill>
        <p:spPr>
          <a:xfrm>
            <a:off x="1004025" y="1372750"/>
            <a:ext cx="3815825" cy="3144750"/>
          </a:xfrm>
          <a:prstGeom prst="rect">
            <a:avLst/>
          </a:prstGeom>
          <a:noFill/>
          <a:ln>
            <a:noFill/>
          </a:ln>
        </p:spPr>
      </p:pic>
      <p:sp>
        <p:nvSpPr>
          <p:cNvPr id="1299" name="Google Shape;1299;p47"/>
          <p:cNvSpPr txBox="1"/>
          <p:nvPr/>
        </p:nvSpPr>
        <p:spPr>
          <a:xfrm>
            <a:off x="5302775" y="1372750"/>
            <a:ext cx="2613300" cy="25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Montserrat"/>
                <a:ea typeface="Montserrat"/>
                <a:cs typeface="Montserrat"/>
                <a:sym typeface="Montserrat"/>
              </a:rPr>
              <a:t>maxTime = 11 mins</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900">
                <a:solidFill>
                  <a:schemeClr val="lt1"/>
                </a:solidFill>
                <a:latin typeface="Montserrat"/>
                <a:ea typeface="Montserrat"/>
                <a:cs typeface="Montserrat"/>
                <a:sym typeface="Montserrat"/>
              </a:rPr>
              <a:t>best path:</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900">
                <a:solidFill>
                  <a:schemeClr val="lt1"/>
                </a:solidFill>
                <a:latin typeface="Montserrat"/>
                <a:ea typeface="Montserrat"/>
                <a:cs typeface="Montserrat"/>
                <a:sym typeface="Montserrat"/>
              </a:rPr>
              <a:t>a-&gt;c-&gt;b-&gt;d</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900">
                <a:solidFill>
                  <a:schemeClr val="lt1"/>
                </a:solidFill>
                <a:latin typeface="Montserrat"/>
                <a:ea typeface="Montserrat"/>
                <a:cs typeface="Montserrat"/>
                <a:sym typeface="Montserrat"/>
              </a:rPr>
              <a:t>Cost: $10</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900">
                <a:solidFill>
                  <a:schemeClr val="lt1"/>
                </a:solidFill>
                <a:latin typeface="Montserrat"/>
                <a:ea typeface="Montserrat"/>
                <a:cs typeface="Montserrat"/>
                <a:sym typeface="Montserrat"/>
              </a:rPr>
              <a:t>Time: 11 mins</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900">
                <a:solidFill>
                  <a:schemeClr val="lt1"/>
                </a:solidFill>
                <a:latin typeface="Montserrat"/>
                <a:ea typeface="Montserrat"/>
                <a:cs typeface="Montserrat"/>
                <a:sym typeface="Montserrat"/>
              </a:rPr>
              <a:t>maxTime = 2 mins</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900">
                <a:solidFill>
                  <a:schemeClr val="lt1"/>
                </a:solidFill>
                <a:latin typeface="Montserrat"/>
                <a:ea typeface="Montserrat"/>
                <a:cs typeface="Montserrat"/>
                <a:sym typeface="Montserrat"/>
              </a:rPr>
              <a:t>best path: []</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900">
                <a:solidFill>
                  <a:schemeClr val="lt1"/>
                </a:solidFill>
                <a:latin typeface="Montserrat"/>
                <a:ea typeface="Montserrat"/>
                <a:cs typeface="Montserrat"/>
                <a:sym typeface="Montserrat"/>
              </a:rPr>
              <a:t>No valid path</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900">
                <a:solidFill>
                  <a:schemeClr val="lt1"/>
                </a:solidFill>
                <a:latin typeface="Montserrat"/>
                <a:ea typeface="Montserrat"/>
                <a:cs typeface="Montserrat"/>
                <a:sym typeface="Montserrat"/>
              </a:rPr>
              <a:t>Cost: -1</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900">
                <a:solidFill>
                  <a:schemeClr val="lt1"/>
                </a:solidFill>
                <a:latin typeface="Montserrat"/>
                <a:ea typeface="Montserrat"/>
                <a:cs typeface="Montserrat"/>
                <a:sym typeface="Montserrat"/>
              </a:rPr>
              <a:t>Time: -1</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48"/>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Example Edge Cases</a:t>
            </a:r>
            <a:endParaRPr/>
          </a:p>
        </p:txBody>
      </p:sp>
      <p:pic>
        <p:nvPicPr>
          <p:cNvPr id="1305" name="Google Shape;1305;p48"/>
          <p:cNvPicPr preferRelativeResize="0"/>
          <p:nvPr/>
        </p:nvPicPr>
        <p:blipFill>
          <a:blip r:embed="rId3">
            <a:alphaModFix/>
          </a:blip>
          <a:stretch>
            <a:fillRect/>
          </a:stretch>
        </p:blipFill>
        <p:spPr>
          <a:xfrm>
            <a:off x="140875" y="2067275"/>
            <a:ext cx="8919527" cy="880250"/>
          </a:xfrm>
          <a:prstGeom prst="rect">
            <a:avLst/>
          </a:prstGeom>
          <a:noFill/>
          <a:ln>
            <a:noFill/>
          </a:ln>
        </p:spPr>
      </p:pic>
      <p:sp>
        <p:nvSpPr>
          <p:cNvPr id="1306" name="Google Shape;1306;p48"/>
          <p:cNvSpPr txBox="1"/>
          <p:nvPr/>
        </p:nvSpPr>
        <p:spPr>
          <a:xfrm>
            <a:off x="472075" y="1445675"/>
            <a:ext cx="62439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When we have no path within the time limit:</a:t>
            </a:r>
            <a:endParaRPr sz="1600">
              <a:solidFill>
                <a:schemeClr val="lt1"/>
              </a:solidFill>
              <a:latin typeface="Montserrat"/>
              <a:ea typeface="Montserrat"/>
              <a:cs typeface="Montserrat"/>
              <a:sym typeface="Montserrat"/>
            </a:endParaRPr>
          </a:p>
        </p:txBody>
      </p:sp>
      <p:sp>
        <p:nvSpPr>
          <p:cNvPr id="1307" name="Google Shape;1307;p48"/>
          <p:cNvSpPr txBox="1"/>
          <p:nvPr/>
        </p:nvSpPr>
        <p:spPr>
          <a:xfrm>
            <a:off x="472075" y="3264725"/>
            <a:ext cx="83013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Although cheapest path is a-&gt;c-&gt;d, but it violates the time constraint</a:t>
            </a:r>
            <a:endParaRPr sz="1600">
              <a:solidFill>
                <a:schemeClr val="lt1"/>
              </a:solidFill>
              <a:latin typeface="Montserrat"/>
              <a:ea typeface="Montserrat"/>
              <a:cs typeface="Montserrat"/>
              <a:sym typeface="Montserrat"/>
            </a:endParaRPr>
          </a:p>
        </p:txBody>
      </p:sp>
      <p:pic>
        <p:nvPicPr>
          <p:cNvPr id="1308" name="Google Shape;1308;p48"/>
          <p:cNvPicPr preferRelativeResize="0"/>
          <p:nvPr/>
        </p:nvPicPr>
        <p:blipFill rotWithShape="1">
          <a:blip r:embed="rId4">
            <a:alphaModFix/>
          </a:blip>
          <a:srcRect b="11835" l="0" r="0" t="6310"/>
          <a:stretch/>
        </p:blipFill>
        <p:spPr>
          <a:xfrm>
            <a:off x="152400" y="3950525"/>
            <a:ext cx="8839198" cy="817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49"/>
          <p:cNvSpPr txBox="1"/>
          <p:nvPr>
            <p:ph type="title"/>
          </p:nvPr>
        </p:nvSpPr>
        <p:spPr>
          <a:xfrm flipH="1">
            <a:off x="782850" y="55625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SOURCES</a:t>
            </a:r>
            <a:endParaRPr/>
          </a:p>
        </p:txBody>
      </p:sp>
      <p:sp>
        <p:nvSpPr>
          <p:cNvPr id="1314" name="Google Shape;1314;p49"/>
          <p:cNvSpPr txBox="1"/>
          <p:nvPr>
            <p:ph idx="1" type="subTitle"/>
          </p:nvPr>
        </p:nvSpPr>
        <p:spPr>
          <a:xfrm>
            <a:off x="971575" y="1678125"/>
            <a:ext cx="6161400" cy="529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u="sng">
                <a:solidFill>
                  <a:schemeClr val="hlink"/>
                </a:solidFill>
                <a:hlinkClick r:id="rId3"/>
              </a:rPr>
              <a:t>https://www.w3schools.com/python/python_ref_string.asp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15" name="Google Shape;1315;p49"/>
          <p:cNvSpPr txBox="1"/>
          <p:nvPr>
            <p:ph idx="2" type="subTitle"/>
          </p:nvPr>
        </p:nvSpPr>
        <p:spPr>
          <a:xfrm>
            <a:off x="971579" y="1339725"/>
            <a:ext cx="3254400" cy="3384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PARSING INPUT:</a:t>
            </a:r>
            <a:endParaRPr/>
          </a:p>
        </p:txBody>
      </p:sp>
      <p:grpSp>
        <p:nvGrpSpPr>
          <p:cNvPr id="1316" name="Google Shape;1316;p49"/>
          <p:cNvGrpSpPr/>
          <p:nvPr/>
        </p:nvGrpSpPr>
        <p:grpSpPr>
          <a:xfrm>
            <a:off x="2335050" y="1069304"/>
            <a:ext cx="4473900" cy="192184"/>
            <a:chOff x="2363547" y="1069304"/>
            <a:chExt cx="4473900" cy="192184"/>
          </a:xfrm>
        </p:grpSpPr>
        <p:grpSp>
          <p:nvGrpSpPr>
            <p:cNvPr id="1317" name="Google Shape;1317;p49"/>
            <p:cNvGrpSpPr/>
            <p:nvPr/>
          </p:nvGrpSpPr>
          <p:grpSpPr>
            <a:xfrm>
              <a:off x="2363547" y="1069304"/>
              <a:ext cx="4416900" cy="192184"/>
              <a:chOff x="2335097" y="1069304"/>
              <a:chExt cx="4416900" cy="192184"/>
            </a:xfrm>
          </p:grpSpPr>
          <p:sp>
            <p:nvSpPr>
              <p:cNvPr id="1318" name="Google Shape;1318;p49"/>
              <p:cNvSpPr/>
              <p:nvPr/>
            </p:nvSpPr>
            <p:spPr>
              <a:xfrm flipH="1" rot="-2700000">
                <a:off x="3212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9" name="Google Shape;1319;p49"/>
              <p:cNvCxnSpPr>
                <a:stCxn id="1320" idx="6"/>
                <a:endCxn id="1321" idx="2"/>
              </p:cNvCxnSpPr>
              <p:nvPr/>
            </p:nvCxnSpPr>
            <p:spPr>
              <a:xfrm rot="10800000">
                <a:off x="2392097" y="1164417"/>
                <a:ext cx="4359900" cy="0"/>
              </a:xfrm>
              <a:prstGeom prst="straightConnector1">
                <a:avLst/>
              </a:prstGeom>
              <a:noFill/>
              <a:ln cap="flat" cmpd="sng" w="9525">
                <a:solidFill>
                  <a:schemeClr val="lt1"/>
                </a:solidFill>
                <a:prstDash val="solid"/>
                <a:round/>
                <a:headEnd len="med" w="med" type="none"/>
                <a:tailEnd len="med" w="med" type="none"/>
              </a:ln>
            </p:spPr>
          </p:cxnSp>
          <p:sp>
            <p:nvSpPr>
              <p:cNvPr id="1321" name="Google Shape;1321;p49"/>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0" name="Google Shape;1320;p49"/>
            <p:cNvSpPr/>
            <p:nvPr/>
          </p:nvSpPr>
          <p:spPr>
            <a:xfrm flipH="1">
              <a:off x="678044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9"/>
          <p:cNvGrpSpPr/>
          <p:nvPr/>
        </p:nvGrpSpPr>
        <p:grpSpPr>
          <a:xfrm>
            <a:off x="7219944" y="-221507"/>
            <a:ext cx="1019565" cy="1290805"/>
            <a:chOff x="-4017975" y="-49702"/>
            <a:chExt cx="1162825" cy="1472177"/>
          </a:xfrm>
        </p:grpSpPr>
        <p:sp>
          <p:nvSpPr>
            <p:cNvPr id="1323" name="Google Shape;1323;p4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9"/>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9"/>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9"/>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0" name="Google Shape;1330;p49"/>
          <p:cNvSpPr txBox="1"/>
          <p:nvPr>
            <p:ph idx="1" type="subTitle"/>
          </p:nvPr>
        </p:nvSpPr>
        <p:spPr>
          <a:xfrm>
            <a:off x="971575" y="2476050"/>
            <a:ext cx="6161400" cy="15735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u="sng">
                <a:solidFill>
                  <a:schemeClr val="hlink"/>
                </a:solidFill>
                <a:hlinkClick r:id="rId4"/>
              </a:rPr>
              <a:t>https://www.geeksforgeeks.org/min-cost-path-dp-6/</a:t>
            </a:r>
            <a:endParaRPr/>
          </a:p>
          <a:p>
            <a:pPr indent="0" lvl="0" marL="0" rtl="0" algn="l">
              <a:spcBef>
                <a:spcPts val="0"/>
              </a:spcBef>
              <a:spcAft>
                <a:spcPts val="0"/>
              </a:spcAft>
              <a:buNone/>
            </a:pPr>
            <a:r>
              <a:rPr lang="en" u="sng">
                <a:solidFill>
                  <a:schemeClr val="hlink"/>
                </a:solidFill>
                <a:hlinkClick r:id="rId5"/>
              </a:rPr>
              <a:t>https://www.programiz.com/dsa/backtracking-algorithm</a:t>
            </a:r>
            <a:endParaRPr/>
          </a:p>
          <a:p>
            <a:pPr indent="0" lvl="0" marL="0" rtl="0" algn="l">
              <a:spcBef>
                <a:spcPts val="0"/>
              </a:spcBef>
              <a:spcAft>
                <a:spcPts val="0"/>
              </a:spcAft>
              <a:buNone/>
            </a:pPr>
            <a:r>
              <a:rPr lang="en" u="sng">
                <a:solidFill>
                  <a:schemeClr val="hlink"/>
                </a:solidFill>
                <a:hlinkClick r:id="rId6"/>
              </a:rPr>
              <a:t>https://www.javatpoint.com/mini-max-algorithm-in-ai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31" name="Google Shape;1331;p49"/>
          <p:cNvSpPr txBox="1"/>
          <p:nvPr>
            <p:ph idx="2" type="subTitle"/>
          </p:nvPr>
        </p:nvSpPr>
        <p:spPr>
          <a:xfrm>
            <a:off x="971575" y="2137650"/>
            <a:ext cx="3640800" cy="3384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RECURSIVE ALGORITHM</a:t>
            </a:r>
            <a:r>
              <a:rPr lang="e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50"/>
          <p:cNvSpPr txBox="1"/>
          <p:nvPr>
            <p:ph type="ctrTitle"/>
          </p:nvPr>
        </p:nvSpPr>
        <p:spPr>
          <a:xfrm>
            <a:off x="782850" y="1264225"/>
            <a:ext cx="5455800" cy="7125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THANK YOU</a:t>
            </a:r>
            <a:r>
              <a:rPr lang="en"/>
              <a:t> !</a:t>
            </a:r>
            <a:endParaRPr/>
          </a:p>
        </p:txBody>
      </p:sp>
      <p:sp>
        <p:nvSpPr>
          <p:cNvPr id="1337" name="Google Shape;1337;p50"/>
          <p:cNvSpPr txBox="1"/>
          <p:nvPr>
            <p:ph idx="1" type="subTitle"/>
          </p:nvPr>
        </p:nvSpPr>
        <p:spPr>
          <a:xfrm>
            <a:off x="782850" y="2542675"/>
            <a:ext cx="7526100" cy="1341000"/>
          </a:xfrm>
          <a:prstGeom prst="rect">
            <a:avLst/>
          </a:prstGeom>
          <a:solidFill>
            <a:schemeClr val="dk1"/>
          </a:solidFill>
        </p:spPr>
        <p:txBody>
          <a:bodyPr anchorCtr="0" anchor="t" bIns="0" lIns="91425" spcFirstLastPara="1" rIns="91425" wrap="square" tIns="0">
            <a:noAutofit/>
          </a:bodyPr>
          <a:lstStyle/>
          <a:p>
            <a:pPr indent="0" lvl="0" marL="0" rtl="0" algn="l">
              <a:spcBef>
                <a:spcPts val="0"/>
              </a:spcBef>
              <a:spcAft>
                <a:spcPts val="0"/>
              </a:spcAft>
              <a:buNone/>
            </a:pPr>
            <a:r>
              <a:rPr b="1" lang="en" sz="2000"/>
              <a:t>Do you have any questions</a:t>
            </a:r>
            <a:r>
              <a:rPr b="1" lang="en" sz="2000"/>
              <a:t>?</a:t>
            </a:r>
            <a:endParaRPr/>
          </a:p>
        </p:txBody>
      </p:sp>
      <p:cxnSp>
        <p:nvCxnSpPr>
          <p:cNvPr id="1338" name="Google Shape;1338;p50"/>
          <p:cNvCxnSpPr/>
          <p:nvPr/>
        </p:nvCxnSpPr>
        <p:spPr>
          <a:xfrm rot="10800000">
            <a:off x="945275" y="2197817"/>
            <a:ext cx="87645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27"/>
          <p:cNvSpPr txBox="1"/>
          <p:nvPr>
            <p:ph type="title"/>
          </p:nvPr>
        </p:nvSpPr>
        <p:spPr>
          <a:xfrm>
            <a:off x="2598875" y="787425"/>
            <a:ext cx="3946500" cy="11751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01</a:t>
            </a:r>
            <a:endParaRPr/>
          </a:p>
        </p:txBody>
      </p:sp>
      <p:sp>
        <p:nvSpPr>
          <p:cNvPr id="1006" name="Google Shape;1006;p27"/>
          <p:cNvSpPr txBox="1"/>
          <p:nvPr>
            <p:ph idx="2" type="title"/>
          </p:nvPr>
        </p:nvSpPr>
        <p:spPr>
          <a:xfrm>
            <a:off x="2598625" y="2347850"/>
            <a:ext cx="3946500" cy="12291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latin typeface="Montserrat"/>
                <a:ea typeface="Montserrat"/>
                <a:cs typeface="Montserrat"/>
                <a:sym typeface="Montserrat"/>
              </a:rPr>
              <a:t>Part 1: Graph Construction</a:t>
            </a:r>
            <a:endParaRPr>
              <a:latin typeface="Montserrat"/>
              <a:ea typeface="Montserrat"/>
              <a:cs typeface="Montserrat"/>
              <a:sym typeface="Montserrat"/>
            </a:endParaRPr>
          </a:p>
        </p:txBody>
      </p:sp>
      <p:grpSp>
        <p:nvGrpSpPr>
          <p:cNvPr id="1007" name="Google Shape;1007;p27"/>
          <p:cNvGrpSpPr/>
          <p:nvPr/>
        </p:nvGrpSpPr>
        <p:grpSpPr>
          <a:xfrm>
            <a:off x="2972897" y="2089316"/>
            <a:ext cx="3478000" cy="192185"/>
            <a:chOff x="4788672" y="2177404"/>
            <a:chExt cx="3478000" cy="192185"/>
          </a:xfrm>
        </p:grpSpPr>
        <p:sp>
          <p:nvSpPr>
            <p:cNvPr id="1008" name="Google Shape;1008;p27"/>
            <p:cNvSpPr/>
            <p:nvPr/>
          </p:nvSpPr>
          <p:spPr>
            <a:xfrm flipH="1" rot="-2700000">
              <a:off x="7250940" y="22056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9" name="Google Shape;1009;p27"/>
            <p:cNvCxnSpPr>
              <a:stCxn id="1010" idx="6"/>
              <a:endCxn id="1011" idx="2"/>
            </p:cNvCxnSpPr>
            <p:nvPr/>
          </p:nvCxnSpPr>
          <p:spPr>
            <a:xfrm rot="10800000">
              <a:off x="4845772" y="2272517"/>
              <a:ext cx="3363900" cy="0"/>
            </a:xfrm>
            <a:prstGeom prst="straightConnector1">
              <a:avLst/>
            </a:prstGeom>
            <a:noFill/>
            <a:ln cap="flat" cmpd="sng" w="9525">
              <a:solidFill>
                <a:schemeClr val="lt1"/>
              </a:solidFill>
              <a:prstDash val="solid"/>
              <a:round/>
              <a:headEnd len="med" w="med" type="none"/>
              <a:tailEnd len="med" w="med" type="none"/>
            </a:ln>
          </p:spPr>
        </p:cxnSp>
        <p:sp>
          <p:nvSpPr>
            <p:cNvPr id="1011" name="Google Shape;1011;p27"/>
            <p:cNvSpPr/>
            <p:nvPr/>
          </p:nvSpPr>
          <p:spPr>
            <a:xfrm flipH="1">
              <a:off x="4788672" y="22440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flipH="1">
              <a:off x="8209672" y="22440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27"/>
          <p:cNvGrpSpPr/>
          <p:nvPr/>
        </p:nvGrpSpPr>
        <p:grpSpPr>
          <a:xfrm flipH="1">
            <a:off x="7834772" y="2544125"/>
            <a:ext cx="1929500" cy="2210100"/>
            <a:chOff x="295725" y="-3462825"/>
            <a:chExt cx="1929500" cy="2210100"/>
          </a:xfrm>
        </p:grpSpPr>
        <p:sp>
          <p:nvSpPr>
            <p:cNvPr id="1013" name="Google Shape;1013;p27"/>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7"/>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7"/>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7"/>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7"/>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7"/>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7"/>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7"/>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7"/>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7"/>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7"/>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7"/>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7"/>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7"/>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7"/>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7"/>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7"/>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7"/>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27"/>
          <p:cNvGrpSpPr/>
          <p:nvPr/>
        </p:nvGrpSpPr>
        <p:grpSpPr>
          <a:xfrm>
            <a:off x="1005972" y="2347838"/>
            <a:ext cx="873188" cy="546900"/>
            <a:chOff x="1115510" y="4327288"/>
            <a:chExt cx="873188" cy="546900"/>
          </a:xfrm>
        </p:grpSpPr>
        <p:sp>
          <p:nvSpPr>
            <p:cNvPr id="1039" name="Google Shape;1039;p27"/>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27"/>
            <p:cNvGrpSpPr/>
            <p:nvPr/>
          </p:nvGrpSpPr>
          <p:grpSpPr>
            <a:xfrm flipH="1">
              <a:off x="1664772" y="4493938"/>
              <a:ext cx="323925" cy="323650"/>
              <a:chOff x="1608625" y="299800"/>
              <a:chExt cx="323925" cy="323650"/>
            </a:xfrm>
          </p:grpSpPr>
          <p:sp>
            <p:nvSpPr>
              <p:cNvPr id="1041" name="Google Shape;1041;p27"/>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7"/>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7"/>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28"/>
          <p:cNvSpPr txBox="1"/>
          <p:nvPr>
            <p:ph type="title"/>
          </p:nvPr>
        </p:nvSpPr>
        <p:spPr>
          <a:xfrm>
            <a:off x="782850" y="278275"/>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PROBLEM</a:t>
            </a:r>
            <a:endParaRPr/>
          </a:p>
        </p:txBody>
      </p:sp>
      <p:sp>
        <p:nvSpPr>
          <p:cNvPr id="1049" name="Google Shape;1049;p28"/>
          <p:cNvSpPr txBox="1"/>
          <p:nvPr>
            <p:ph idx="4294967295" type="subTitle"/>
          </p:nvPr>
        </p:nvSpPr>
        <p:spPr>
          <a:xfrm>
            <a:off x="465450" y="776650"/>
            <a:ext cx="8213100" cy="712800"/>
          </a:xfrm>
          <a:prstGeom prst="rect">
            <a:avLst/>
          </a:prstGeom>
        </p:spPr>
        <p:txBody>
          <a:bodyPr anchorCtr="0" anchor="t" bIns="0" lIns="91425" spcFirstLastPara="1" rIns="91425" wrap="square" tIns="0">
            <a:noAutofit/>
          </a:bodyPr>
          <a:lstStyle/>
          <a:p>
            <a:pPr indent="-349250" lvl="0" marL="457200" rtl="0" algn="l">
              <a:spcBef>
                <a:spcPts val="0"/>
              </a:spcBef>
              <a:spcAft>
                <a:spcPts val="0"/>
              </a:spcAft>
              <a:buSzPts val="1900"/>
              <a:buChar char="●"/>
            </a:pPr>
            <a:r>
              <a:rPr lang="en" sz="1900"/>
              <a:t>Data on the connections between intersections is provided in a way that could be made much clearer</a:t>
            </a:r>
            <a:endParaRPr sz="1900"/>
          </a:p>
          <a:p>
            <a:pPr indent="-349250" lvl="0" marL="457200" rtl="0" algn="l">
              <a:spcBef>
                <a:spcPts val="0"/>
              </a:spcBef>
              <a:spcAft>
                <a:spcPts val="0"/>
              </a:spcAft>
              <a:buSzPts val="1900"/>
              <a:buChar char="●"/>
            </a:pPr>
            <a:r>
              <a:rPr lang="en" sz="1900"/>
              <a:t>One method would be graphical representation (left), </a:t>
            </a:r>
            <a:endParaRPr sz="1900"/>
          </a:p>
          <a:p>
            <a:pPr indent="-349250" lvl="0" marL="457200" rtl="0" algn="l">
              <a:spcBef>
                <a:spcPts val="0"/>
              </a:spcBef>
              <a:spcAft>
                <a:spcPts val="0"/>
              </a:spcAft>
              <a:buSzPts val="1900"/>
              <a:buChar char="●"/>
            </a:pPr>
            <a:r>
              <a:rPr lang="en" sz="1900"/>
              <a:t>However, the mayor is requesting that we create a program that will create a matrix relaying the same information (right)</a:t>
            </a:r>
            <a:endParaRPr sz="1900"/>
          </a:p>
        </p:txBody>
      </p:sp>
      <p:pic>
        <p:nvPicPr>
          <p:cNvPr id="1050" name="Google Shape;1050;p28"/>
          <p:cNvPicPr preferRelativeResize="0"/>
          <p:nvPr/>
        </p:nvPicPr>
        <p:blipFill rotWithShape="1">
          <a:blip r:embed="rId3">
            <a:alphaModFix/>
          </a:blip>
          <a:srcRect b="0" l="3811" r="3000" t="0"/>
          <a:stretch/>
        </p:blipFill>
        <p:spPr>
          <a:xfrm>
            <a:off x="1654662" y="2334275"/>
            <a:ext cx="5834675" cy="263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29"/>
          <p:cNvSpPr txBox="1"/>
          <p:nvPr>
            <p:ph type="title"/>
          </p:nvPr>
        </p:nvSpPr>
        <p:spPr>
          <a:xfrm>
            <a:off x="782850" y="492125"/>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GOAL</a:t>
            </a:r>
            <a:endParaRPr/>
          </a:p>
        </p:txBody>
      </p:sp>
      <p:sp>
        <p:nvSpPr>
          <p:cNvPr id="1056" name="Google Shape;1056;p29"/>
          <p:cNvSpPr txBox="1"/>
          <p:nvPr>
            <p:ph idx="4294967295" type="subTitle"/>
          </p:nvPr>
        </p:nvSpPr>
        <p:spPr>
          <a:xfrm>
            <a:off x="465450" y="1103763"/>
            <a:ext cx="8213100" cy="712800"/>
          </a:xfrm>
          <a:prstGeom prst="rect">
            <a:avLst/>
          </a:prstGeom>
        </p:spPr>
        <p:txBody>
          <a:bodyPr anchorCtr="0" anchor="t" bIns="0" lIns="91425" spcFirstLastPara="1" rIns="91425" wrap="square" tIns="0">
            <a:noAutofit/>
          </a:bodyPr>
          <a:lstStyle/>
          <a:p>
            <a:pPr indent="0" lvl="0" marL="0" rtl="0" algn="ctr">
              <a:spcBef>
                <a:spcPts val="0"/>
              </a:spcBef>
              <a:spcAft>
                <a:spcPts val="1200"/>
              </a:spcAft>
              <a:buNone/>
            </a:pPr>
            <a:r>
              <a:rPr lang="en" sz="2100"/>
              <a:t>Organizing pairs of intersections into an adjacency matrix in the most efficient manner</a:t>
            </a:r>
            <a:endParaRPr sz="2100"/>
          </a:p>
        </p:txBody>
      </p:sp>
      <p:sp>
        <p:nvSpPr>
          <p:cNvPr id="1057" name="Google Shape;1057;p29"/>
          <p:cNvSpPr/>
          <p:nvPr/>
        </p:nvSpPr>
        <p:spPr>
          <a:xfrm>
            <a:off x="895462" y="2974930"/>
            <a:ext cx="1842900" cy="11199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Pairs of intersections </a:t>
            </a:r>
            <a:br>
              <a:rPr lang="en">
                <a:solidFill>
                  <a:schemeClr val="lt1"/>
                </a:solidFill>
                <a:latin typeface="Montserrat"/>
                <a:ea typeface="Montserrat"/>
                <a:cs typeface="Montserrat"/>
                <a:sym typeface="Montserrat"/>
              </a:rPr>
            </a:br>
            <a:r>
              <a:rPr lang="en">
                <a:solidFill>
                  <a:schemeClr val="lt1"/>
                </a:solidFill>
                <a:latin typeface="Montserrat"/>
                <a:ea typeface="Montserrat"/>
                <a:cs typeface="Montserrat"/>
                <a:sym typeface="Montserrat"/>
              </a:rPr>
              <a:t>(Ex. a-&gt;b, b-&gt;c, c-&gt;d, d-&gt;b)</a:t>
            </a:r>
            <a:endParaRPr sz="900">
              <a:solidFill>
                <a:schemeClr val="lt1"/>
              </a:solidFill>
              <a:latin typeface="Montserrat"/>
              <a:ea typeface="Montserrat"/>
              <a:cs typeface="Montserrat"/>
              <a:sym typeface="Montserrat"/>
            </a:endParaRPr>
          </a:p>
        </p:txBody>
      </p:sp>
      <p:sp>
        <p:nvSpPr>
          <p:cNvPr id="1058" name="Google Shape;1058;p29"/>
          <p:cNvSpPr/>
          <p:nvPr/>
        </p:nvSpPr>
        <p:spPr>
          <a:xfrm>
            <a:off x="3238450" y="2259269"/>
            <a:ext cx="2289600" cy="25512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Montserrat"/>
                <a:ea typeface="Montserrat"/>
                <a:cs typeface="Montserrat"/>
                <a:sym typeface="Montserrat"/>
              </a:rPr>
              <a:t>Code written in Python</a:t>
            </a:r>
            <a:endParaRPr sz="21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2100">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String-handling</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Avoiding direct handling of dynamically allocated memory</a:t>
            </a:r>
            <a:endParaRPr>
              <a:solidFill>
                <a:schemeClr val="dk1"/>
              </a:solidFill>
              <a:latin typeface="Montserrat"/>
              <a:ea typeface="Montserrat"/>
              <a:cs typeface="Montserrat"/>
              <a:sym typeface="Montserrat"/>
            </a:endParaRPr>
          </a:p>
        </p:txBody>
      </p:sp>
      <p:sp>
        <p:nvSpPr>
          <p:cNvPr id="1059" name="Google Shape;1059;p29"/>
          <p:cNvSpPr/>
          <p:nvPr/>
        </p:nvSpPr>
        <p:spPr>
          <a:xfrm>
            <a:off x="6028100" y="2259269"/>
            <a:ext cx="2220300" cy="25512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Montserrat"/>
                <a:ea typeface="Montserrat"/>
                <a:cs typeface="Montserrat"/>
                <a:sym typeface="Montserrat"/>
              </a:rPr>
              <a:t>An array</a:t>
            </a:r>
            <a:endParaRPr sz="21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1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1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1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1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100">
              <a:solidFill>
                <a:schemeClr val="lt1"/>
              </a:solidFill>
              <a:latin typeface="Montserrat"/>
              <a:ea typeface="Montserrat"/>
              <a:cs typeface="Montserrat"/>
              <a:sym typeface="Montserrat"/>
            </a:endParaRPr>
          </a:p>
        </p:txBody>
      </p:sp>
      <p:cxnSp>
        <p:nvCxnSpPr>
          <p:cNvPr id="1060" name="Google Shape;1060;p29"/>
          <p:cNvCxnSpPr>
            <a:stCxn id="1057" idx="3"/>
            <a:endCxn id="1058" idx="1"/>
          </p:cNvCxnSpPr>
          <p:nvPr/>
        </p:nvCxnSpPr>
        <p:spPr>
          <a:xfrm>
            <a:off x="2738362" y="3534880"/>
            <a:ext cx="500100" cy="0"/>
          </a:xfrm>
          <a:prstGeom prst="straightConnector1">
            <a:avLst/>
          </a:prstGeom>
          <a:noFill/>
          <a:ln cap="flat" cmpd="sng" w="19050">
            <a:solidFill>
              <a:schemeClr val="lt1"/>
            </a:solidFill>
            <a:prstDash val="solid"/>
            <a:round/>
            <a:headEnd len="med" w="med" type="none"/>
            <a:tailEnd len="med" w="med" type="triangle"/>
          </a:ln>
        </p:spPr>
      </p:cxnSp>
      <p:cxnSp>
        <p:nvCxnSpPr>
          <p:cNvPr id="1061" name="Google Shape;1061;p29"/>
          <p:cNvCxnSpPr>
            <a:stCxn id="1058" idx="3"/>
            <a:endCxn id="1059" idx="1"/>
          </p:cNvCxnSpPr>
          <p:nvPr/>
        </p:nvCxnSpPr>
        <p:spPr>
          <a:xfrm>
            <a:off x="5528050" y="3534869"/>
            <a:ext cx="500100" cy="0"/>
          </a:xfrm>
          <a:prstGeom prst="straightConnector1">
            <a:avLst/>
          </a:prstGeom>
          <a:noFill/>
          <a:ln cap="flat" cmpd="sng" w="19050">
            <a:solidFill>
              <a:schemeClr val="lt1"/>
            </a:solidFill>
            <a:prstDash val="solid"/>
            <a:round/>
            <a:headEnd len="med" w="med" type="none"/>
            <a:tailEnd len="med" w="med" type="triangle"/>
          </a:ln>
        </p:spPr>
      </p:cxnSp>
      <p:sp>
        <p:nvSpPr>
          <p:cNvPr id="1062" name="Google Shape;1062;p29"/>
          <p:cNvSpPr txBox="1"/>
          <p:nvPr>
            <p:ph type="title"/>
          </p:nvPr>
        </p:nvSpPr>
        <p:spPr>
          <a:xfrm>
            <a:off x="1353590" y="1855500"/>
            <a:ext cx="927000" cy="4038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1900"/>
              <a:t>Input</a:t>
            </a:r>
            <a:endParaRPr sz="1900"/>
          </a:p>
        </p:txBody>
      </p:sp>
      <p:sp>
        <p:nvSpPr>
          <p:cNvPr id="1063" name="Google Shape;1063;p29"/>
          <p:cNvSpPr txBox="1"/>
          <p:nvPr>
            <p:ph type="title"/>
          </p:nvPr>
        </p:nvSpPr>
        <p:spPr>
          <a:xfrm>
            <a:off x="6519167" y="1855500"/>
            <a:ext cx="1238100" cy="4038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1900"/>
              <a:t>Output</a:t>
            </a:r>
            <a:endParaRPr sz="1900"/>
          </a:p>
        </p:txBody>
      </p:sp>
      <p:pic>
        <p:nvPicPr>
          <p:cNvPr id="1064" name="Google Shape;1064;p29"/>
          <p:cNvPicPr preferRelativeResize="0"/>
          <p:nvPr/>
        </p:nvPicPr>
        <p:blipFill>
          <a:blip r:embed="rId3">
            <a:alphaModFix/>
          </a:blip>
          <a:stretch>
            <a:fillRect/>
          </a:stretch>
        </p:blipFill>
        <p:spPr>
          <a:xfrm>
            <a:off x="6466788" y="2926249"/>
            <a:ext cx="1342925" cy="1758171"/>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30"/>
          <p:cNvSpPr txBox="1"/>
          <p:nvPr>
            <p:ph type="title"/>
          </p:nvPr>
        </p:nvSpPr>
        <p:spPr>
          <a:xfrm>
            <a:off x="726575" y="87480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BREAKING DOWN THE PROBLEM</a:t>
            </a:r>
            <a:endParaRPr/>
          </a:p>
        </p:txBody>
      </p:sp>
      <p:sp>
        <p:nvSpPr>
          <p:cNvPr id="1070" name="Google Shape;1070;p30"/>
          <p:cNvSpPr txBox="1"/>
          <p:nvPr>
            <p:ph idx="4294967295" type="subTitle"/>
          </p:nvPr>
        </p:nvSpPr>
        <p:spPr>
          <a:xfrm>
            <a:off x="465450" y="1710825"/>
            <a:ext cx="8213100" cy="2615700"/>
          </a:xfrm>
          <a:prstGeom prst="rect">
            <a:avLst/>
          </a:prstGeom>
        </p:spPr>
        <p:txBody>
          <a:bodyPr anchorCtr="0" anchor="t" bIns="0" lIns="91425" spcFirstLastPara="1" rIns="91425" wrap="square" tIns="0">
            <a:noAutofit/>
          </a:bodyPr>
          <a:lstStyle/>
          <a:p>
            <a:pPr indent="-355600" lvl="0" marL="457200" rtl="0" algn="l">
              <a:spcBef>
                <a:spcPts val="0"/>
              </a:spcBef>
              <a:spcAft>
                <a:spcPts val="0"/>
              </a:spcAft>
              <a:buSzPts val="2000"/>
              <a:buChar char="●"/>
            </a:pPr>
            <a:r>
              <a:rPr lang="en" sz="2000"/>
              <a:t>The data is provided in a way that can be read easily by humans, but not so easily by computers</a:t>
            </a:r>
            <a:endParaRPr sz="2000"/>
          </a:p>
          <a:p>
            <a:pPr indent="-355600" lvl="1" marL="914400" rtl="0" algn="l">
              <a:spcBef>
                <a:spcPts val="0"/>
              </a:spcBef>
              <a:spcAft>
                <a:spcPts val="0"/>
              </a:spcAft>
              <a:buSzPts val="2000"/>
              <a:buChar char="○"/>
            </a:pPr>
            <a:r>
              <a:rPr b="1" lang="en" sz="2000"/>
              <a:t>Solution:</a:t>
            </a:r>
            <a:r>
              <a:rPr lang="en" sz="2000"/>
              <a:t> parsing the input to create pairs</a:t>
            </a:r>
            <a:endParaRPr sz="2000"/>
          </a:p>
          <a:p>
            <a:pPr indent="-355600" lvl="0" marL="457200" rtl="0" algn="l">
              <a:spcBef>
                <a:spcPts val="0"/>
              </a:spcBef>
              <a:spcAft>
                <a:spcPts val="0"/>
              </a:spcAft>
              <a:buSzPts val="2000"/>
              <a:buChar char="●"/>
            </a:pPr>
            <a:r>
              <a:rPr lang="en" sz="2000"/>
              <a:t>The names of intersections may differ, causing our array to not align properly</a:t>
            </a:r>
            <a:endParaRPr sz="2000"/>
          </a:p>
          <a:p>
            <a:pPr indent="-355600" lvl="1" marL="914400" rtl="0" algn="l">
              <a:spcBef>
                <a:spcPts val="0"/>
              </a:spcBef>
              <a:spcAft>
                <a:spcPts val="0"/>
              </a:spcAft>
              <a:buSzPts val="2000"/>
              <a:buChar char="○"/>
            </a:pPr>
            <a:r>
              <a:rPr b="1" lang="en" sz="2000"/>
              <a:t>Solution</a:t>
            </a:r>
            <a:r>
              <a:rPr b="1" lang="en" sz="2000"/>
              <a:t>:</a:t>
            </a:r>
            <a:r>
              <a:rPr lang="en" sz="2000"/>
              <a:t> iterating through unique names from the input to find the longest name and creating appropriate buffers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31"/>
          <p:cNvSpPr txBox="1"/>
          <p:nvPr>
            <p:ph type="title"/>
          </p:nvPr>
        </p:nvSpPr>
        <p:spPr>
          <a:xfrm>
            <a:off x="510900" y="424600"/>
            <a:ext cx="81222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2600"/>
              <a:t>THE OVERALL SOLUTION</a:t>
            </a:r>
            <a:endParaRPr sz="2600"/>
          </a:p>
        </p:txBody>
      </p:sp>
      <p:sp>
        <p:nvSpPr>
          <p:cNvPr id="1076" name="Google Shape;1076;p31"/>
          <p:cNvSpPr/>
          <p:nvPr/>
        </p:nvSpPr>
        <p:spPr>
          <a:xfrm>
            <a:off x="399825" y="1882900"/>
            <a:ext cx="2017500" cy="758700"/>
          </a:xfrm>
          <a:prstGeom prst="parallelogram">
            <a:avLst>
              <a:gd fmla="val 25000" name="adj"/>
            </a:avLst>
          </a:prstGeom>
          <a:solidFill>
            <a:schemeClr val="lt1"/>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User input</a:t>
            </a:r>
            <a:endParaRPr>
              <a:solidFill>
                <a:schemeClr val="dk2"/>
              </a:solidFill>
              <a:latin typeface="Montserrat"/>
              <a:ea typeface="Montserrat"/>
              <a:cs typeface="Montserrat"/>
              <a:sym typeface="Montserrat"/>
            </a:endParaRPr>
          </a:p>
        </p:txBody>
      </p:sp>
      <p:sp>
        <p:nvSpPr>
          <p:cNvPr id="1077" name="Google Shape;1077;p31"/>
          <p:cNvSpPr/>
          <p:nvPr/>
        </p:nvSpPr>
        <p:spPr>
          <a:xfrm>
            <a:off x="868275" y="2848863"/>
            <a:ext cx="1080600" cy="758700"/>
          </a:xfrm>
          <a:prstGeom prst="rect">
            <a:avLst/>
          </a:prstGeom>
          <a:solidFill>
            <a:schemeClr val="dk2"/>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Parse input</a:t>
            </a:r>
            <a:endParaRPr>
              <a:latin typeface="Montserrat"/>
              <a:ea typeface="Montserrat"/>
              <a:cs typeface="Montserrat"/>
              <a:sym typeface="Montserrat"/>
            </a:endParaRPr>
          </a:p>
        </p:txBody>
      </p:sp>
      <p:sp>
        <p:nvSpPr>
          <p:cNvPr id="1078" name="Google Shape;1078;p31"/>
          <p:cNvSpPr/>
          <p:nvPr/>
        </p:nvSpPr>
        <p:spPr>
          <a:xfrm>
            <a:off x="669525" y="846225"/>
            <a:ext cx="1478100" cy="758700"/>
          </a:xfrm>
          <a:prstGeom prst="ellipse">
            <a:avLst/>
          </a:prstGeom>
          <a:solidFill>
            <a:schemeClr val="dk2"/>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Start</a:t>
            </a:r>
            <a:endParaRPr>
              <a:latin typeface="Montserrat"/>
              <a:ea typeface="Montserrat"/>
              <a:cs typeface="Montserrat"/>
              <a:sym typeface="Montserrat"/>
            </a:endParaRPr>
          </a:p>
        </p:txBody>
      </p:sp>
      <p:sp>
        <p:nvSpPr>
          <p:cNvPr id="1079" name="Google Shape;1079;p31"/>
          <p:cNvSpPr/>
          <p:nvPr/>
        </p:nvSpPr>
        <p:spPr>
          <a:xfrm>
            <a:off x="6999125" y="4079325"/>
            <a:ext cx="1478100" cy="758700"/>
          </a:xfrm>
          <a:prstGeom prst="ellipse">
            <a:avLst/>
          </a:prstGeom>
          <a:solidFill>
            <a:schemeClr val="dk2"/>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End</a:t>
            </a:r>
            <a:endParaRPr>
              <a:latin typeface="Montserrat"/>
              <a:ea typeface="Montserrat"/>
              <a:cs typeface="Montserrat"/>
              <a:sym typeface="Montserrat"/>
            </a:endParaRPr>
          </a:p>
        </p:txBody>
      </p:sp>
      <p:sp>
        <p:nvSpPr>
          <p:cNvPr id="1080" name="Google Shape;1080;p31"/>
          <p:cNvSpPr/>
          <p:nvPr/>
        </p:nvSpPr>
        <p:spPr>
          <a:xfrm>
            <a:off x="364575" y="3814850"/>
            <a:ext cx="2485500" cy="1128600"/>
          </a:xfrm>
          <a:prstGeom prst="parallelogram">
            <a:avLst>
              <a:gd fmla="val 25000" name="adj"/>
            </a:avLst>
          </a:prstGeom>
          <a:solidFill>
            <a:schemeClr val="lt1"/>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Longest string and its length, list of unique strings</a:t>
            </a:r>
            <a:endParaRPr>
              <a:solidFill>
                <a:schemeClr val="dk2"/>
              </a:solidFill>
              <a:latin typeface="Montserrat"/>
              <a:ea typeface="Montserrat"/>
              <a:cs typeface="Montserrat"/>
              <a:sym typeface="Montserrat"/>
            </a:endParaRPr>
          </a:p>
        </p:txBody>
      </p:sp>
      <p:sp>
        <p:nvSpPr>
          <p:cNvPr id="1081" name="Google Shape;1081;p31"/>
          <p:cNvSpPr/>
          <p:nvPr/>
        </p:nvSpPr>
        <p:spPr>
          <a:xfrm>
            <a:off x="3196050" y="997300"/>
            <a:ext cx="2751900" cy="1644300"/>
          </a:xfrm>
          <a:prstGeom prst="rect">
            <a:avLst/>
          </a:prstGeom>
          <a:solidFill>
            <a:schemeClr val="dk2"/>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Create an empty 2D array (matrix)the names of the intersections displayed as the row and column titles</a:t>
            </a:r>
            <a:endParaRPr>
              <a:latin typeface="Montserrat"/>
              <a:ea typeface="Montserrat"/>
              <a:cs typeface="Montserrat"/>
              <a:sym typeface="Montserrat"/>
            </a:endParaRPr>
          </a:p>
        </p:txBody>
      </p:sp>
      <p:sp>
        <p:nvSpPr>
          <p:cNvPr id="1082" name="Google Shape;1082;p31"/>
          <p:cNvSpPr/>
          <p:nvPr/>
        </p:nvSpPr>
        <p:spPr>
          <a:xfrm>
            <a:off x="3196050" y="3299150"/>
            <a:ext cx="2751900" cy="1644300"/>
          </a:xfrm>
          <a:prstGeom prst="rect">
            <a:avLst/>
          </a:prstGeom>
          <a:solidFill>
            <a:schemeClr val="dk2"/>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Organize the pairs of intersections (ex. a-&gt;b becomes a tuple where “start” = a and “end” = b)</a:t>
            </a:r>
            <a:endParaRPr>
              <a:latin typeface="Montserrat"/>
              <a:ea typeface="Montserrat"/>
              <a:cs typeface="Montserrat"/>
              <a:sym typeface="Montserrat"/>
            </a:endParaRPr>
          </a:p>
        </p:txBody>
      </p:sp>
      <p:sp>
        <p:nvSpPr>
          <p:cNvPr id="1083" name="Google Shape;1083;p31"/>
          <p:cNvSpPr/>
          <p:nvPr/>
        </p:nvSpPr>
        <p:spPr>
          <a:xfrm>
            <a:off x="6356325" y="1059400"/>
            <a:ext cx="2599500" cy="1520100"/>
          </a:xfrm>
          <a:prstGeom prst="rect">
            <a:avLst/>
          </a:prstGeom>
          <a:solidFill>
            <a:schemeClr val="dk2"/>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Iterate through the matrix to identify the pairs within the matrix (replace 0s with 1s for correct pairs)</a:t>
            </a:r>
            <a:endParaRPr>
              <a:latin typeface="Montserrat"/>
              <a:ea typeface="Montserrat"/>
              <a:cs typeface="Montserrat"/>
              <a:sym typeface="Montserrat"/>
            </a:endParaRPr>
          </a:p>
        </p:txBody>
      </p:sp>
      <p:cxnSp>
        <p:nvCxnSpPr>
          <p:cNvPr id="1084" name="Google Shape;1084;p31"/>
          <p:cNvCxnSpPr>
            <a:stCxn id="1078" idx="4"/>
            <a:endCxn id="1076" idx="0"/>
          </p:cNvCxnSpPr>
          <p:nvPr/>
        </p:nvCxnSpPr>
        <p:spPr>
          <a:xfrm>
            <a:off x="1408575" y="1604925"/>
            <a:ext cx="0" cy="278100"/>
          </a:xfrm>
          <a:prstGeom prst="straightConnector1">
            <a:avLst/>
          </a:prstGeom>
          <a:noFill/>
          <a:ln cap="flat" cmpd="sng" w="28575">
            <a:solidFill>
              <a:srgbClr val="212121"/>
            </a:solidFill>
            <a:prstDash val="solid"/>
            <a:round/>
            <a:headEnd len="med" w="med" type="none"/>
            <a:tailEnd len="med" w="med" type="triangle"/>
          </a:ln>
        </p:spPr>
      </p:cxnSp>
      <p:cxnSp>
        <p:nvCxnSpPr>
          <p:cNvPr id="1085" name="Google Shape;1085;p31"/>
          <p:cNvCxnSpPr>
            <a:endCxn id="1077" idx="0"/>
          </p:cNvCxnSpPr>
          <p:nvPr/>
        </p:nvCxnSpPr>
        <p:spPr>
          <a:xfrm>
            <a:off x="1408575" y="2641563"/>
            <a:ext cx="0" cy="207300"/>
          </a:xfrm>
          <a:prstGeom prst="straightConnector1">
            <a:avLst/>
          </a:prstGeom>
          <a:noFill/>
          <a:ln cap="flat" cmpd="sng" w="28575">
            <a:solidFill>
              <a:srgbClr val="212121"/>
            </a:solidFill>
            <a:prstDash val="solid"/>
            <a:round/>
            <a:headEnd len="med" w="med" type="none"/>
            <a:tailEnd len="med" w="med" type="triangle"/>
          </a:ln>
        </p:spPr>
      </p:cxnSp>
      <p:cxnSp>
        <p:nvCxnSpPr>
          <p:cNvPr id="1086" name="Google Shape;1086;p31"/>
          <p:cNvCxnSpPr>
            <a:stCxn id="1077" idx="2"/>
            <a:endCxn id="1080" idx="0"/>
          </p:cNvCxnSpPr>
          <p:nvPr/>
        </p:nvCxnSpPr>
        <p:spPr>
          <a:xfrm>
            <a:off x="1408575" y="3607563"/>
            <a:ext cx="198900" cy="207300"/>
          </a:xfrm>
          <a:prstGeom prst="straightConnector1">
            <a:avLst/>
          </a:prstGeom>
          <a:noFill/>
          <a:ln cap="flat" cmpd="sng" w="28575">
            <a:solidFill>
              <a:srgbClr val="212121"/>
            </a:solidFill>
            <a:prstDash val="solid"/>
            <a:round/>
            <a:headEnd len="med" w="med" type="none"/>
            <a:tailEnd len="med" w="med" type="triangle"/>
          </a:ln>
        </p:spPr>
      </p:cxnSp>
      <p:cxnSp>
        <p:nvCxnSpPr>
          <p:cNvPr id="1087" name="Google Shape;1087;p31"/>
          <p:cNvCxnSpPr>
            <a:stCxn id="1080" idx="2"/>
            <a:endCxn id="1082" idx="1"/>
          </p:cNvCxnSpPr>
          <p:nvPr/>
        </p:nvCxnSpPr>
        <p:spPr>
          <a:xfrm flipH="1" rot="10800000">
            <a:off x="2709000" y="4121450"/>
            <a:ext cx="487200" cy="257700"/>
          </a:xfrm>
          <a:prstGeom prst="straightConnector1">
            <a:avLst/>
          </a:prstGeom>
          <a:noFill/>
          <a:ln cap="flat" cmpd="sng" w="28575">
            <a:solidFill>
              <a:srgbClr val="212121"/>
            </a:solidFill>
            <a:prstDash val="solid"/>
            <a:round/>
            <a:headEnd len="med" w="med" type="none"/>
            <a:tailEnd len="med" w="med" type="triangle"/>
          </a:ln>
        </p:spPr>
      </p:cxnSp>
      <p:cxnSp>
        <p:nvCxnSpPr>
          <p:cNvPr id="1088" name="Google Shape;1088;p31"/>
          <p:cNvCxnSpPr>
            <a:stCxn id="1082" idx="0"/>
            <a:endCxn id="1081" idx="2"/>
          </p:cNvCxnSpPr>
          <p:nvPr/>
        </p:nvCxnSpPr>
        <p:spPr>
          <a:xfrm rot="10800000">
            <a:off x="4572000" y="2641550"/>
            <a:ext cx="0" cy="657600"/>
          </a:xfrm>
          <a:prstGeom prst="straightConnector1">
            <a:avLst/>
          </a:prstGeom>
          <a:noFill/>
          <a:ln cap="flat" cmpd="sng" w="28575">
            <a:solidFill>
              <a:srgbClr val="212121"/>
            </a:solidFill>
            <a:prstDash val="solid"/>
            <a:round/>
            <a:headEnd len="med" w="med" type="none"/>
            <a:tailEnd len="med" w="med" type="triangle"/>
          </a:ln>
        </p:spPr>
      </p:cxnSp>
      <p:cxnSp>
        <p:nvCxnSpPr>
          <p:cNvPr id="1089" name="Google Shape;1089;p31"/>
          <p:cNvCxnSpPr>
            <a:stCxn id="1081" idx="3"/>
            <a:endCxn id="1083" idx="1"/>
          </p:cNvCxnSpPr>
          <p:nvPr/>
        </p:nvCxnSpPr>
        <p:spPr>
          <a:xfrm>
            <a:off x="5947950" y="1819450"/>
            <a:ext cx="408300" cy="0"/>
          </a:xfrm>
          <a:prstGeom prst="straightConnector1">
            <a:avLst/>
          </a:prstGeom>
          <a:noFill/>
          <a:ln cap="flat" cmpd="sng" w="28575">
            <a:solidFill>
              <a:srgbClr val="212121"/>
            </a:solidFill>
            <a:prstDash val="solid"/>
            <a:round/>
            <a:headEnd len="med" w="med" type="none"/>
            <a:tailEnd len="med" w="med" type="triangle"/>
          </a:ln>
        </p:spPr>
      </p:cxnSp>
      <p:sp>
        <p:nvSpPr>
          <p:cNvPr id="1090" name="Google Shape;1090;p31"/>
          <p:cNvSpPr/>
          <p:nvPr/>
        </p:nvSpPr>
        <p:spPr>
          <a:xfrm>
            <a:off x="6729425" y="2950063"/>
            <a:ext cx="2017500" cy="758700"/>
          </a:xfrm>
          <a:prstGeom prst="parallelogram">
            <a:avLst>
              <a:gd fmla="val 25000" name="adj"/>
            </a:avLst>
          </a:prstGeom>
          <a:solidFill>
            <a:schemeClr val="lt1"/>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Adjacency Matrix</a:t>
            </a:r>
            <a:endParaRPr>
              <a:solidFill>
                <a:schemeClr val="dk2"/>
              </a:solidFill>
              <a:latin typeface="Montserrat"/>
              <a:ea typeface="Montserrat"/>
              <a:cs typeface="Montserrat"/>
              <a:sym typeface="Montserrat"/>
            </a:endParaRPr>
          </a:p>
        </p:txBody>
      </p:sp>
      <p:cxnSp>
        <p:nvCxnSpPr>
          <p:cNvPr id="1091" name="Google Shape;1091;p31"/>
          <p:cNvCxnSpPr>
            <a:stCxn id="1083" idx="2"/>
            <a:endCxn id="1090" idx="0"/>
          </p:cNvCxnSpPr>
          <p:nvPr/>
        </p:nvCxnSpPr>
        <p:spPr>
          <a:xfrm>
            <a:off x="7656075" y="2579500"/>
            <a:ext cx="82200" cy="370500"/>
          </a:xfrm>
          <a:prstGeom prst="straightConnector1">
            <a:avLst/>
          </a:prstGeom>
          <a:noFill/>
          <a:ln cap="flat" cmpd="sng" w="28575">
            <a:solidFill>
              <a:srgbClr val="212121"/>
            </a:solidFill>
            <a:prstDash val="solid"/>
            <a:round/>
            <a:headEnd len="med" w="med" type="none"/>
            <a:tailEnd len="med" w="med" type="triangle"/>
          </a:ln>
        </p:spPr>
      </p:cxnSp>
      <p:cxnSp>
        <p:nvCxnSpPr>
          <p:cNvPr id="1092" name="Google Shape;1092;p31"/>
          <p:cNvCxnSpPr>
            <a:stCxn id="1090" idx="3"/>
            <a:endCxn id="1079" idx="0"/>
          </p:cNvCxnSpPr>
          <p:nvPr/>
        </p:nvCxnSpPr>
        <p:spPr>
          <a:xfrm>
            <a:off x="7643338" y="3708763"/>
            <a:ext cx="94800" cy="370500"/>
          </a:xfrm>
          <a:prstGeom prst="straightConnector1">
            <a:avLst/>
          </a:prstGeom>
          <a:noFill/>
          <a:ln cap="flat" cmpd="sng" w="28575">
            <a:solidFill>
              <a:srgbClr val="21212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32"/>
          <p:cNvSpPr txBox="1"/>
          <p:nvPr>
            <p:ph type="title"/>
          </p:nvPr>
        </p:nvSpPr>
        <p:spPr>
          <a:xfrm>
            <a:off x="726575" y="62460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EDGE CASE HANDLING</a:t>
            </a:r>
            <a:endParaRPr/>
          </a:p>
        </p:txBody>
      </p:sp>
      <p:sp>
        <p:nvSpPr>
          <p:cNvPr id="1098" name="Google Shape;1098;p32"/>
          <p:cNvSpPr txBox="1"/>
          <p:nvPr>
            <p:ph idx="4294967295" type="subTitle"/>
          </p:nvPr>
        </p:nvSpPr>
        <p:spPr>
          <a:xfrm>
            <a:off x="465450" y="1197300"/>
            <a:ext cx="8213100" cy="3321600"/>
          </a:xfrm>
          <a:prstGeom prst="rect">
            <a:avLst/>
          </a:prstGeom>
        </p:spPr>
        <p:txBody>
          <a:bodyPr anchorCtr="0" anchor="t" bIns="0" lIns="91425" spcFirstLastPara="1" rIns="91425" wrap="square" tIns="0">
            <a:noAutofit/>
          </a:bodyPr>
          <a:lstStyle/>
          <a:p>
            <a:pPr indent="-355600" lvl="0" marL="457200" rtl="0" algn="l">
              <a:spcBef>
                <a:spcPts val="0"/>
              </a:spcBef>
              <a:spcAft>
                <a:spcPts val="0"/>
              </a:spcAft>
              <a:buSzPts val="2000"/>
              <a:buChar char="●"/>
            </a:pPr>
            <a:r>
              <a:rPr b="1" lang="en" sz="2000"/>
              <a:t>Intersection names of varying length</a:t>
            </a:r>
            <a:endParaRPr b="1" sz="2000"/>
          </a:p>
          <a:p>
            <a:pPr indent="-355600" lvl="1" marL="914400" rtl="0" algn="l">
              <a:spcBef>
                <a:spcPts val="0"/>
              </a:spcBef>
              <a:spcAft>
                <a:spcPts val="0"/>
              </a:spcAft>
              <a:buSzPts val="2000"/>
              <a:buChar char="○"/>
            </a:pPr>
            <a:r>
              <a:rPr lang="en" sz="2000"/>
              <a:t>The longest name is used to create buffer among the intersection names along the first </a:t>
            </a:r>
            <a:r>
              <a:rPr lang="en" sz="2000"/>
              <a:t>column</a:t>
            </a:r>
            <a:endParaRPr sz="2000"/>
          </a:p>
          <a:p>
            <a:pPr indent="-355600" lvl="1" marL="914400" rtl="0" algn="l">
              <a:spcBef>
                <a:spcPts val="0"/>
              </a:spcBef>
              <a:spcAft>
                <a:spcPts val="0"/>
              </a:spcAft>
              <a:buSzPts val="2000"/>
              <a:buChar char="○"/>
            </a:pPr>
            <a:r>
              <a:rPr lang="en" sz="2000"/>
              <a:t>Each name is considered when adding buffer along all other columns</a:t>
            </a:r>
            <a:endParaRPr sz="2000"/>
          </a:p>
          <a:p>
            <a:pPr indent="-355600" lvl="0" marL="457200" rtl="0" algn="l">
              <a:spcBef>
                <a:spcPts val="0"/>
              </a:spcBef>
              <a:spcAft>
                <a:spcPts val="0"/>
              </a:spcAft>
              <a:buSzPts val="2000"/>
              <a:buChar char="●"/>
            </a:pPr>
            <a:r>
              <a:rPr b="1" lang="en" sz="2000"/>
              <a:t>Invalid user input</a:t>
            </a:r>
            <a:endParaRPr b="1" sz="2000"/>
          </a:p>
          <a:p>
            <a:pPr indent="-355600" lvl="1" marL="914400" rtl="0" algn="l">
              <a:spcBef>
                <a:spcPts val="0"/>
              </a:spcBef>
              <a:spcAft>
                <a:spcPts val="0"/>
              </a:spcAft>
              <a:buSzPts val="2000"/>
              <a:buChar char="○"/>
            </a:pPr>
            <a:r>
              <a:rPr lang="en" sz="2000"/>
              <a:t>An error message is displayed</a:t>
            </a:r>
            <a:endParaRPr sz="2000"/>
          </a:p>
          <a:p>
            <a:pPr indent="-355600" lvl="0" marL="457200" rtl="0" algn="l">
              <a:spcBef>
                <a:spcPts val="0"/>
              </a:spcBef>
              <a:spcAft>
                <a:spcPts val="0"/>
              </a:spcAft>
              <a:buSzPts val="2000"/>
              <a:buChar char="●"/>
            </a:pPr>
            <a:r>
              <a:rPr b="1" lang="en" sz="2000"/>
              <a:t>Single path </a:t>
            </a:r>
            <a:r>
              <a:rPr b="1" lang="en" sz="2000"/>
              <a:t>inputted</a:t>
            </a:r>
            <a:endParaRPr b="1" sz="2000"/>
          </a:p>
          <a:p>
            <a:pPr indent="-355600" lvl="1" marL="914400" rtl="0" algn="l">
              <a:spcBef>
                <a:spcPts val="0"/>
              </a:spcBef>
              <a:spcAft>
                <a:spcPts val="0"/>
              </a:spcAft>
              <a:buSzPts val="2000"/>
              <a:buChar char="○"/>
            </a:pPr>
            <a:r>
              <a:rPr lang="en" sz="2000"/>
              <a:t>The method of creating our array and storing pairs ensures that an appropriately sized array is displayed regardless of number of paths inputted</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33"/>
          <p:cNvSpPr txBox="1"/>
          <p:nvPr>
            <p:ph type="title"/>
          </p:nvPr>
        </p:nvSpPr>
        <p:spPr>
          <a:xfrm>
            <a:off x="1316250" y="556250"/>
            <a:ext cx="43701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Examples edge cases</a:t>
            </a:r>
            <a:endParaRPr/>
          </a:p>
        </p:txBody>
      </p:sp>
      <p:pic>
        <p:nvPicPr>
          <p:cNvPr id="1104" name="Google Shape;1104;p33"/>
          <p:cNvPicPr preferRelativeResize="0"/>
          <p:nvPr/>
        </p:nvPicPr>
        <p:blipFill>
          <a:blip r:embed="rId3">
            <a:alphaModFix/>
          </a:blip>
          <a:stretch>
            <a:fillRect/>
          </a:stretch>
        </p:blipFill>
        <p:spPr>
          <a:xfrm>
            <a:off x="1430950" y="3112375"/>
            <a:ext cx="5448125" cy="1717100"/>
          </a:xfrm>
          <a:prstGeom prst="rect">
            <a:avLst/>
          </a:prstGeom>
          <a:noFill/>
          <a:ln>
            <a:noFill/>
          </a:ln>
        </p:spPr>
      </p:pic>
      <p:pic>
        <p:nvPicPr>
          <p:cNvPr id="1105" name="Google Shape;1105;p33"/>
          <p:cNvPicPr preferRelativeResize="0"/>
          <p:nvPr/>
        </p:nvPicPr>
        <p:blipFill rotWithShape="1">
          <a:blip r:embed="rId4">
            <a:alphaModFix/>
          </a:blip>
          <a:srcRect b="0" l="0" r="11715" t="0"/>
          <a:stretch/>
        </p:blipFill>
        <p:spPr>
          <a:xfrm>
            <a:off x="1175775" y="1165725"/>
            <a:ext cx="6277475" cy="1660275"/>
          </a:xfrm>
          <a:prstGeom prst="rect">
            <a:avLst/>
          </a:prstGeom>
          <a:noFill/>
          <a:ln>
            <a:noFill/>
          </a:ln>
        </p:spPr>
      </p:pic>
      <p:sp>
        <p:nvSpPr>
          <p:cNvPr id="1106" name="Google Shape;1106;p33"/>
          <p:cNvSpPr txBox="1"/>
          <p:nvPr/>
        </p:nvSpPr>
        <p:spPr>
          <a:xfrm>
            <a:off x="4220075" y="3966475"/>
            <a:ext cx="42423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When we have a long input: asdf</a:t>
            </a:r>
            <a:endParaRPr sz="1600">
              <a:solidFill>
                <a:schemeClr val="lt1"/>
              </a:solidFill>
              <a:latin typeface="Montserrat"/>
              <a:ea typeface="Montserrat"/>
              <a:cs typeface="Montserrat"/>
              <a:sym typeface="Montserrat"/>
            </a:endParaRPr>
          </a:p>
        </p:txBody>
      </p:sp>
      <p:sp>
        <p:nvSpPr>
          <p:cNvPr id="1107" name="Google Shape;1107;p33"/>
          <p:cNvSpPr txBox="1"/>
          <p:nvPr/>
        </p:nvSpPr>
        <p:spPr>
          <a:xfrm>
            <a:off x="4220075" y="1921313"/>
            <a:ext cx="37161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When we have input a-&gt;a</a:t>
            </a:r>
            <a:endParaRPr sz="16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IT Department Meeting by Slidesgo">
  <a:themeElements>
    <a:clrScheme name="Simple Light">
      <a:dk1>
        <a:srgbClr val="F6F6FF"/>
      </a:dk1>
      <a:lt1>
        <a:srgbClr val="4E5EA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E5E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