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87" d="100"/>
          <a:sy n="187" d="100"/>
        </p:scale>
        <p:origin x="-1656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7829-69BA-51A1-CF4E-8E5A47D0E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94153-DCFE-FD8A-9A3F-ED5D4CB58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CE85C-DD2A-7F11-9827-274C0EA9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4A45-6453-DBB8-FD2B-DBE6C999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31D26-5E76-01B5-C93A-C9A04990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76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AE5FC-753F-A56A-C560-3EFB71E8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8CE8-1200-B7B8-35A1-9C29BBF70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80E4A-9CD5-A4DC-2D11-91BE47C1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1CC8-C94A-3054-87FF-97EA980F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458E5-4FD2-BD05-6F2D-3AD7FE28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8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955D2-FBE7-2C5E-14E3-ECA35B239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3D452-230B-B042-A05B-9811656A7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4FB9C-F6C7-92B5-FA92-FAFDD964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DA26-1F9B-CDC8-62C6-3F38AC10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A0301-C2A5-5DFB-7A91-76EB8FB4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5A2A-70ED-474B-0615-6D328EF9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E81D-9C75-8D24-51C3-A2DDDC99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87601-E052-8E4C-420E-8662F9153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B4C41-F736-318F-9EBB-34E10453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6626C-2DDF-5994-FFD0-4D348235E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4BA9-591F-1162-2737-BF95886FF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DA3B2-0C4E-B55B-339E-E92A87CDA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1885-D537-8BA1-27BF-DA2FAA86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E0247-F0D2-49BD-BB75-9574D0A4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9296-CB1D-739A-2694-8543C4B0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5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DEB1-DA12-8096-8201-3C6909FE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AEA6F-4531-6800-0245-95984C0C1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41495-3396-5F3D-5322-FBEEBF613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AFDB7-B932-FB54-5063-508C0E04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B8BB-1DEB-16CE-45C4-3A2898D6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10912-87DA-A81C-C877-0CA4E63C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9362-B062-ADC2-A976-A92C481C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A7FA-47E5-BBDD-4F0C-55264580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1E585-BF67-7354-EADB-719A10A7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B1113-5874-B3A1-63A4-44C3F94B7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46DEE-A58C-BBCF-8D7F-CB39BC9C1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EB99D-05F3-0A67-AC4E-9E8F77AD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E3FE4-ABD3-7240-91A6-9DD9BE8B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9BAE7-AD0D-D7FC-921B-6B9B6DB2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2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648C-7CFF-596F-60B0-F14164BC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32639-DFE1-02BF-9B82-EEDD8E61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03EAD-E68E-A116-E035-04F6BAAF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29A47-AA94-6D37-325D-5926B9C2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7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B7B9E-79A7-85F4-DF14-D0999683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B7AFE-FED9-7985-DFCE-546BE7BA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6FC2B-E9FC-53CE-94E9-93009FBE8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9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611A-2135-AE12-E90C-F2DA26313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E75A4-D066-B84E-FB08-131F453C4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A005-860B-B08C-B676-62F465D40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BE71-2DB8-55E0-2774-D06F27DD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5FCDF-C452-6B37-2CFD-688363F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607B-8438-6F40-7A7B-E979CE85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4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6D7-DA45-9597-8C78-F2B02D1A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C02A5-33B2-BF4B-8D8B-76861DCF7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72966-D1D6-0C6A-C6D8-A2A4CF9DD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A5157-F79E-70B3-3216-FC225A4E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95ABC-13F9-7389-8CB6-71F7A43D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94023-C56A-8E52-A158-02D74D7B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C7CC4-3BC8-8C1A-FE23-AE03C963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5116-C99D-4D00-73A5-23A878708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19C3-F44B-5B20-12C7-EAA88F98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4EEC4-30BC-4F0D-BAF0-C3108EBD4C11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AE097-269D-A254-24BB-CD21BB2A8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BE04-B0A1-6AFD-F82A-B69EDAA55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341ED-840B-444C-8AF9-C9ED5FBE9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5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2494-79D5-CD37-1690-6B16AF2404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Paper figures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618A6-4D4D-C9E6-1C0F-124EA6F9C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E7609CD-B138-9C9B-3AFA-88D952D65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67" y="2256819"/>
            <a:ext cx="1617437" cy="184339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CBD0D9-68C2-52A4-0397-C73E6007E7D7}"/>
              </a:ext>
            </a:extLst>
          </p:cNvPr>
          <p:cNvCxnSpPr>
            <a:cxnSpLocks/>
          </p:cNvCxnSpPr>
          <p:nvPr/>
        </p:nvCxnSpPr>
        <p:spPr>
          <a:xfrm>
            <a:off x="4255618" y="3422257"/>
            <a:ext cx="415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A11E029E-71D8-508A-0ECB-5B8A6AE14978}"/>
              </a:ext>
            </a:extLst>
          </p:cNvPr>
          <p:cNvSpPr txBox="1"/>
          <p:nvPr/>
        </p:nvSpPr>
        <p:spPr>
          <a:xfrm>
            <a:off x="2470826" y="1901649"/>
            <a:ext cx="2845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Evidence Aggregator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C0D734-14C0-163E-A880-2C1AA93FA9D3}"/>
              </a:ext>
            </a:extLst>
          </p:cNvPr>
          <p:cNvSpPr/>
          <p:nvPr/>
        </p:nvSpPr>
        <p:spPr>
          <a:xfrm>
            <a:off x="4809160" y="1992210"/>
            <a:ext cx="2178997" cy="4754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patients &amp; variants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14BB13-AA07-7644-BFD0-A77BB334C858}"/>
              </a:ext>
            </a:extLst>
          </p:cNvPr>
          <p:cNvSpPr/>
          <p:nvPr/>
        </p:nvSpPr>
        <p:spPr>
          <a:xfrm>
            <a:off x="6958070" y="2001936"/>
            <a:ext cx="1641030" cy="47548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Relevant content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273903D-4FBE-5ACB-A8A9-4AB54F0F21F8}"/>
              </a:ext>
            </a:extLst>
          </p:cNvPr>
          <p:cNvSpPr/>
          <p:nvPr/>
        </p:nvSpPr>
        <p:spPr>
          <a:xfrm rot="5400000">
            <a:off x="5809699" y="1804475"/>
            <a:ext cx="165920" cy="122514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0482D7FB-2E4E-F8A2-C934-74B6FCD38E61}"/>
              </a:ext>
            </a:extLst>
          </p:cNvPr>
          <p:cNvSpPr/>
          <p:nvPr/>
        </p:nvSpPr>
        <p:spPr>
          <a:xfrm rot="5400000">
            <a:off x="7693994" y="1134059"/>
            <a:ext cx="177187" cy="25547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72608F-FE8D-53D6-DB0D-620EE31F4EC4}"/>
              </a:ext>
            </a:extLst>
          </p:cNvPr>
          <p:cNvCxnSpPr>
            <a:cxnSpLocks/>
          </p:cNvCxnSpPr>
          <p:nvPr/>
        </p:nvCxnSpPr>
        <p:spPr>
          <a:xfrm>
            <a:off x="2699259" y="3422257"/>
            <a:ext cx="457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Graphic 6" descr="DNA with solid fill">
            <a:extLst>
              <a:ext uri="{FF2B5EF4-FFF2-40B4-BE49-F238E27FC236}">
                <a16:creationId xmlns:a16="http://schemas.microsoft.com/office/drawing/2014/main" id="{090288E0-CA07-2497-30B0-810E0B768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177706">
            <a:off x="2117977" y="3586412"/>
            <a:ext cx="497977" cy="497977"/>
          </a:xfrm>
          <a:prstGeom prst="rect">
            <a:avLst/>
          </a:prstGeom>
        </p:spPr>
      </p:pic>
      <p:sp>
        <p:nvSpPr>
          <p:cNvPr id="20" name="TextBox 7">
            <a:extLst>
              <a:ext uri="{FF2B5EF4-FFF2-40B4-BE49-F238E27FC236}">
                <a16:creationId xmlns:a16="http://schemas.microsoft.com/office/drawing/2014/main" id="{51CDD16C-DAD7-4FF0-225F-39125C65A49F}"/>
              </a:ext>
            </a:extLst>
          </p:cNvPr>
          <p:cNvSpPr txBox="1"/>
          <p:nvPr/>
        </p:nvSpPr>
        <p:spPr>
          <a:xfrm>
            <a:off x="1792004" y="3039988"/>
            <a:ext cx="1100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 name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555E0B2-3792-E350-F943-C19A2A6D0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862990"/>
              </p:ext>
            </p:extLst>
          </p:nvPr>
        </p:nvGraphicFramePr>
        <p:xfrm>
          <a:off x="4695218" y="2569793"/>
          <a:ext cx="4374917" cy="1633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130">
                  <a:extLst>
                    <a:ext uri="{9D8B030D-6E8A-4147-A177-3AD203B41FA5}">
                      <a16:colId xmlns:a16="http://schemas.microsoft.com/office/drawing/2014/main" val="3370126932"/>
                    </a:ext>
                  </a:extLst>
                </a:gridCol>
                <a:gridCol w="523675">
                  <a:extLst>
                    <a:ext uri="{9D8B030D-6E8A-4147-A177-3AD203B41FA5}">
                      <a16:colId xmlns:a16="http://schemas.microsoft.com/office/drawing/2014/main" val="3312417619"/>
                    </a:ext>
                  </a:extLst>
                </a:gridCol>
                <a:gridCol w="702812">
                  <a:extLst>
                    <a:ext uri="{9D8B030D-6E8A-4147-A177-3AD203B41FA5}">
                      <a16:colId xmlns:a16="http://schemas.microsoft.com/office/drawing/2014/main" val="2953135660"/>
                    </a:ext>
                  </a:extLst>
                </a:gridCol>
                <a:gridCol w="1015171">
                  <a:extLst>
                    <a:ext uri="{9D8B030D-6E8A-4147-A177-3AD203B41FA5}">
                      <a16:colId xmlns:a16="http://schemas.microsoft.com/office/drawing/2014/main" val="3008583490"/>
                    </a:ext>
                  </a:extLst>
                </a:gridCol>
                <a:gridCol w="560958">
                  <a:extLst>
                    <a:ext uri="{9D8B030D-6E8A-4147-A177-3AD203B41FA5}">
                      <a16:colId xmlns:a16="http://schemas.microsoft.com/office/drawing/2014/main" val="822219629"/>
                    </a:ext>
                  </a:extLst>
                </a:gridCol>
                <a:gridCol w="702993">
                  <a:extLst>
                    <a:ext uri="{9D8B030D-6E8A-4147-A177-3AD203B41FA5}">
                      <a16:colId xmlns:a16="http://schemas.microsoft.com/office/drawing/2014/main" val="4077969923"/>
                    </a:ext>
                  </a:extLst>
                </a:gridCol>
                <a:gridCol w="280178">
                  <a:extLst>
                    <a:ext uri="{9D8B030D-6E8A-4147-A177-3AD203B41FA5}">
                      <a16:colId xmlns:a16="http://schemas.microsoft.com/office/drawing/2014/main" val="3016640152"/>
                    </a:ext>
                  </a:extLst>
                </a:gridCol>
              </a:tblGrid>
              <a:tr h="483602">
                <a:tc>
                  <a:txBody>
                    <a:bodyPr/>
                    <a:lstStyle/>
                    <a:p>
                      <a:r>
                        <a:rPr lang="en-US" sz="1400" b="0" dirty="0"/>
                        <a:t>Paper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Indiv.ID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HGVS C.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Pheno. (HPO)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Pop. freq.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Variant type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…</a:t>
                      </a:r>
                    </a:p>
                  </a:txBody>
                  <a:tcPr marL="57476" marR="57476" marT="56907" marB="56907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77080"/>
                  </a:ext>
                </a:extLst>
              </a:tr>
              <a:tr h="221937"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strike="noStrike" dirty="0">
                          <a:solidFill>
                            <a:schemeClr val="tx1"/>
                          </a:solidFill>
                          <a:effectLst/>
                        </a:rPr>
                        <a:t>Choi…</a:t>
                      </a:r>
                      <a:endParaRPr lang="en-US" sz="1000" b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>
                          <a:effectLst/>
                        </a:rPr>
                        <a:t>5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c.123G&gt;A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Ataxia (HP:00…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0.00043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missense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884430"/>
                  </a:ext>
                </a:extLst>
              </a:tr>
              <a:tr h="290436"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strike="noStrike" dirty="0">
                          <a:solidFill>
                            <a:schemeClr val="tx1"/>
                          </a:solidFill>
                          <a:effectLst/>
                        </a:rPr>
                        <a:t>Gauo…</a:t>
                      </a:r>
                      <a:endParaRPr lang="en-US" sz="1000" b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i-2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c.85G&gt;C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Ataxia (HP:00…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0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missense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221817"/>
                  </a:ext>
                </a:extLst>
              </a:tr>
              <a:tr h="290436">
                <a:tc>
                  <a:txBody>
                    <a:bodyPr/>
                    <a:lstStyle/>
                    <a:p>
                      <a:pPr algn="l"/>
                      <a:r>
                        <a:rPr lang="en-US" sz="1000" b="0" u="sng" strike="noStrike" dirty="0">
                          <a:solidFill>
                            <a:schemeClr val="tx1"/>
                          </a:solidFill>
                          <a:effectLst/>
                        </a:rPr>
                        <a:t>Gauo…</a:t>
                      </a:r>
                      <a:endParaRPr lang="en-US" sz="1000" b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ii-1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c.117G&gt;A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Vertigo (HP:0…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0.00012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effectLst/>
                        </a:rPr>
                        <a:t>missense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dirty="0"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3427"/>
                  </a:ext>
                </a:extLst>
              </a:tr>
              <a:tr h="290436">
                <a:tc>
                  <a:txBody>
                    <a:bodyPr/>
                    <a:lstStyle/>
                    <a:p>
                      <a:pPr algn="l"/>
                      <a:r>
                        <a:rPr lang="en-US" sz="1400" b="0" u="none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="0" dirty="0"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="0" dirty="0"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="0" dirty="0"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="0" dirty="0"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="0" dirty="0"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" b="0" dirty="0">
                        <a:effectLst/>
                      </a:endParaRPr>
                    </a:p>
                  </a:txBody>
                  <a:tcPr marL="45720" marR="45720" marT="18288" marB="1828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52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48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81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Paper figures website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Mae Conard</dc:creator>
  <cp:lastModifiedBy>Ashley Mae Conard</cp:lastModifiedBy>
  <cp:revision>12</cp:revision>
  <dcterms:created xsi:type="dcterms:W3CDTF">2025-08-13T18:57:12Z</dcterms:created>
  <dcterms:modified xsi:type="dcterms:W3CDTF">2025-08-13T19:41:14Z</dcterms:modified>
</cp:coreProperties>
</file>