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Light"/>
      <p:regular r:id="rId22"/>
      <p:bold r:id="rId23"/>
      <p:italic r:id="rId24"/>
      <p:boldItalic r:id="rId25"/>
    </p:embeddedFont>
    <p:embeddedFont>
      <p:font typeface="Poppi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Light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Light-italic.fntdata"/><Relationship Id="rId23" Type="http://schemas.openxmlformats.org/officeDocument/2006/relationships/font" Target="fonts/Poppi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SemiBold-regular.fntdata"/><Relationship Id="rId25" Type="http://schemas.openxmlformats.org/officeDocument/2006/relationships/font" Target="fonts/PoppinsLight-boldItalic.fntdata"/><Relationship Id="rId28" Type="http://schemas.openxmlformats.org/officeDocument/2006/relationships/font" Target="fonts/PoppinsSemiBold-italic.fntdata"/><Relationship Id="rId27" Type="http://schemas.openxmlformats.org/officeDocument/2006/relationships/font" Target="fonts/Poppins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8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 showMasterSp="0">
  <p:cSld name="PPTMON 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4371975" cy="1816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4772025" y="3327368"/>
            <a:ext cx="4371975" cy="1816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>
            <a:hlinkClick r:id="rId5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7">
            <a:alphaModFix/>
          </a:blip>
          <a:srcRect b="6" l="1" r="1" t="8"/>
          <a:stretch/>
        </p:blipFill>
        <p:spPr>
          <a:xfrm>
            <a:off x="5825260" y="66917"/>
            <a:ext cx="3318740" cy="2844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15373" y="1930117"/>
            <a:ext cx="1773666" cy="2844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9">
            <a:alphaModFix/>
          </a:blip>
          <a:srcRect b="6" l="10" r="8" t="8"/>
          <a:stretch/>
        </p:blipFill>
        <p:spPr>
          <a:xfrm>
            <a:off x="6271369" y="2232317"/>
            <a:ext cx="2872631" cy="2844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>
            <p:ph idx="2" type="pic"/>
          </p:nvPr>
        </p:nvSpPr>
        <p:spPr>
          <a:xfrm>
            <a:off x="5179898" y="1505256"/>
            <a:ext cx="3406889" cy="2132988"/>
          </a:xfrm>
          <a:prstGeom prst="roundRect">
            <a:avLst>
              <a:gd fmla="val 4610" name="adj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52" name="Google Shape;52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>
            <p:ph idx="2" type="pic"/>
          </p:nvPr>
        </p:nvSpPr>
        <p:spPr>
          <a:xfrm>
            <a:off x="539550" y="2490647"/>
            <a:ext cx="8064900" cy="2112853"/>
          </a:xfrm>
          <a:prstGeom prst="roundRect">
            <a:avLst>
              <a:gd fmla="val 7200" name="adj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56" name="Google Shape;56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>
            <p:ph idx="2" type="pic"/>
          </p:nvPr>
        </p:nvSpPr>
        <p:spPr>
          <a:xfrm>
            <a:off x="5686425" y="832950"/>
            <a:ext cx="2616300" cy="3477600"/>
          </a:xfrm>
          <a:prstGeom prst="roundRect">
            <a:avLst>
              <a:gd fmla="val 8416" name="adj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>
            <p:ph idx="2" type="pic"/>
          </p:nvPr>
        </p:nvSpPr>
        <p:spPr>
          <a:xfrm>
            <a:off x="756268" y="1450182"/>
            <a:ext cx="3642871" cy="1685342"/>
          </a:xfrm>
          <a:prstGeom prst="roundRect">
            <a:avLst>
              <a:gd fmla="val 7624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p5"/>
          <p:cNvSpPr/>
          <p:nvPr>
            <p:ph idx="3" type="pic"/>
          </p:nvPr>
        </p:nvSpPr>
        <p:spPr>
          <a:xfrm>
            <a:off x="4744861" y="1450182"/>
            <a:ext cx="3642871" cy="1685342"/>
          </a:xfrm>
          <a:prstGeom prst="roundRect">
            <a:avLst>
              <a:gd fmla="val 7624" name="adj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26" name="Google Shape;26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>
            <p:ph idx="2" type="pic"/>
          </p:nvPr>
        </p:nvSpPr>
        <p:spPr>
          <a:xfrm>
            <a:off x="2801646" y="1430019"/>
            <a:ext cx="1645136" cy="164607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" name="Google Shape;30;p6"/>
          <p:cNvSpPr/>
          <p:nvPr>
            <p:ph idx="3" type="pic"/>
          </p:nvPr>
        </p:nvSpPr>
        <p:spPr>
          <a:xfrm>
            <a:off x="4697219" y="1430019"/>
            <a:ext cx="1645136" cy="164607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" name="Google Shape;31;p6"/>
          <p:cNvSpPr/>
          <p:nvPr>
            <p:ph idx="4" type="pic"/>
          </p:nvPr>
        </p:nvSpPr>
        <p:spPr>
          <a:xfrm>
            <a:off x="6592790" y="1430019"/>
            <a:ext cx="1645136" cy="164607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6"/>
          <p:cNvSpPr/>
          <p:nvPr>
            <p:ph idx="5" type="pic"/>
          </p:nvPr>
        </p:nvSpPr>
        <p:spPr>
          <a:xfrm>
            <a:off x="906074" y="1430019"/>
            <a:ext cx="1645136" cy="1646076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33" name="Google Shape;33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>
            <p:ph idx="2" type="pic"/>
          </p:nvPr>
        </p:nvSpPr>
        <p:spPr>
          <a:xfrm>
            <a:off x="1621521" y="794564"/>
            <a:ext cx="1646021" cy="3571385"/>
          </a:xfrm>
          <a:prstGeom prst="roundRect">
            <a:avLst>
              <a:gd fmla="val 14137" name="adj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37" name="Google Shape;37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>
            <p:ph idx="2" type="pic"/>
          </p:nvPr>
        </p:nvSpPr>
        <p:spPr>
          <a:xfrm>
            <a:off x="1150109" y="710814"/>
            <a:ext cx="2790395" cy="3721872"/>
          </a:xfrm>
          <a:prstGeom prst="roundRect">
            <a:avLst>
              <a:gd fmla="val 1370" name="adj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41" name="Google Shape;41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>
            <p:ph idx="2" type="pic"/>
          </p:nvPr>
        </p:nvSpPr>
        <p:spPr>
          <a:xfrm>
            <a:off x="1347155" y="994083"/>
            <a:ext cx="3907074" cy="241705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45" name="Google Shape;45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 showMasterSp="0">
  <p:cSld name="PPTMON custom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ko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CD2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1"/>
            <a:ext cx="2568106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6575894" y="4076701"/>
            <a:ext cx="2568106" cy="10667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/>
        </p:nvSpPr>
        <p:spPr>
          <a:xfrm>
            <a:off x="546194" y="1552659"/>
            <a:ext cx="4225800" cy="145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ko" sz="4500" u="none" cap="none" strike="noStrike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Prism </a:t>
            </a:r>
            <a:r>
              <a:rPr b="0" i="0" lang="ko" sz="4500" u="none" cap="none" strike="noStrike">
                <a:solidFill>
                  <a:srgbClr val="B2D13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Profitability</a:t>
            </a:r>
            <a:endParaRPr b="0" i="0" sz="2700" u="none" cap="none" strike="noStrike">
              <a:solidFill>
                <a:srgbClr val="B2D135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546169" y="3068056"/>
            <a:ext cx="4225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Finance, Marketing, and Website Solutions</a:t>
            </a:r>
            <a:endParaRPr b="0" i="0" sz="1500" u="none" cap="none" strike="noStrike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2" name="Google Shape;112;p26"/>
          <p:cNvSpPr/>
          <p:nvPr/>
        </p:nvSpPr>
        <p:spPr>
          <a:xfrm>
            <a:off x="546169" y="4095614"/>
            <a:ext cx="1849772" cy="315346"/>
          </a:xfrm>
          <a:prstGeom prst="roundRect">
            <a:avLst>
              <a:gd fmla="val 50000" name="adj"/>
            </a:avLst>
          </a:prstGeom>
          <a:solidFill>
            <a:srgbClr val="B2D135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27. 03. 2025</a:t>
            </a:r>
            <a:endParaRPr b="0" i="0" sz="1100" u="none" cap="none" strike="noStrike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3" name="Google Shape;113;p26"/>
          <p:cNvSpPr txBox="1"/>
          <p:nvPr/>
        </p:nvSpPr>
        <p:spPr>
          <a:xfrm>
            <a:off x="546168" y="3483554"/>
            <a:ext cx="4225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020E50"/>
                </a:solidFill>
                <a:latin typeface="Poppins"/>
                <a:ea typeface="Poppins"/>
                <a:cs typeface="Poppins"/>
                <a:sym typeface="Poppins"/>
              </a:rPr>
              <a:t>Ashley Mosman</a:t>
            </a:r>
            <a:endParaRPr b="1" i="0" sz="900" u="none" cap="none" strike="noStrike">
              <a:solidFill>
                <a:srgbClr val="020E5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/>
        </p:nvSpPr>
        <p:spPr>
          <a:xfrm>
            <a:off x="1762125" y="342463"/>
            <a:ext cx="5619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" sz="3000" u="none" cap="none" strike="noStrike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Return on Ad Spend</a:t>
            </a:r>
            <a:endParaRPr b="0" i="0" sz="3000" u="none" cap="none" strike="noStrike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04" name="Google Shape;204;p35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375" y="1782799"/>
            <a:ext cx="3525150" cy="217971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 txBox="1"/>
          <p:nvPr/>
        </p:nvSpPr>
        <p:spPr>
          <a:xfrm>
            <a:off x="4638300" y="1991413"/>
            <a:ext cx="4137900" cy="1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Comprehensive Meta Review: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 </a:t>
            </a:r>
            <a:r>
              <a:rPr b="0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ad targeting</a:t>
            </a:r>
            <a:endParaRPr b="0" i="0" sz="1400" u="none" cap="none" strike="noStrike">
              <a:solidFill>
                <a:srgbClr val="7B79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Optimise ad </a:t>
            </a:r>
            <a:r>
              <a:rPr b="0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creatives</a:t>
            </a:r>
            <a:endParaRPr b="0" i="0" sz="1400" u="none" cap="none" strike="noStrike">
              <a:solidFill>
                <a:srgbClr val="7B79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Landing page </a:t>
            </a:r>
            <a:r>
              <a:rPr b="0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optimisation</a:t>
            </a:r>
            <a:endParaRPr b="0" i="0" sz="1400" u="none" cap="none" strike="noStrike">
              <a:solidFill>
                <a:srgbClr val="7B79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Reallocate </a:t>
            </a:r>
            <a:r>
              <a:rPr b="0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endParaRPr b="0" i="0" sz="1400" u="none" cap="none" strike="noStrike">
              <a:solidFill>
                <a:srgbClr val="7B79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/>
        </p:nvSpPr>
        <p:spPr>
          <a:xfrm>
            <a:off x="546194" y="1552659"/>
            <a:ext cx="4225800" cy="76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ko" sz="4500" u="none" cap="none" strike="noStrike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</a:t>
            </a:r>
            <a:r>
              <a:rPr b="0" i="0" lang="ko" sz="4500" u="none" cap="none" strike="noStrike">
                <a:solidFill>
                  <a:srgbClr val="B2D13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You</a:t>
            </a:r>
            <a:endParaRPr b="0" i="0" sz="2700" u="none" cap="none" strike="noStrike">
              <a:solidFill>
                <a:srgbClr val="B2D135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445200" y="2535650"/>
            <a:ext cx="1512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" sz="900" u="none" cap="none" strike="noStrike">
                <a:solidFill>
                  <a:srgbClr val="020E50"/>
                </a:solidFill>
                <a:latin typeface="Poppins"/>
                <a:ea typeface="Poppins"/>
                <a:cs typeface="Poppins"/>
                <a:sym typeface="Poppins"/>
              </a:rPr>
              <a:t>Ashley Mosman</a:t>
            </a:r>
            <a:endParaRPr b="1" i="0" sz="900" u="none" cap="none" strike="noStrike">
              <a:solidFill>
                <a:srgbClr val="020E5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>
            <a:off x="3178607" y="1986600"/>
            <a:ext cx="848663" cy="848663"/>
          </a:xfrm>
          <a:prstGeom prst="ellipse">
            <a:avLst/>
          </a:prstGeom>
          <a:solidFill>
            <a:srgbClr val="B2D1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AEC8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2698229" y="3390635"/>
            <a:ext cx="1680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E50"/>
              </a:buClr>
              <a:buSzPts val="1100"/>
              <a:buFont typeface="Poppins Light"/>
              <a:buChar char="●"/>
            </a:pPr>
            <a:r>
              <a:rPr b="0" i="0" lang="ko" sz="1100" u="none" cap="none" strike="noStrike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Customer Interactions,</a:t>
            </a:r>
            <a:endParaRPr b="0" i="0" sz="1100" u="none" cap="none" strike="noStrike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E50"/>
              </a:buClr>
              <a:buSzPts val="1100"/>
              <a:buFont typeface="Poppins Light"/>
              <a:buChar char="●"/>
            </a:pPr>
            <a:r>
              <a:rPr b="0" i="0" lang="ko" sz="1100" u="none" cap="none" strike="noStrike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Revenue, </a:t>
            </a:r>
            <a:endParaRPr b="0" i="0" sz="1100" u="none" cap="none" strike="noStrike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E50"/>
              </a:buClr>
              <a:buSzPts val="1100"/>
              <a:buFont typeface="Poppins Light"/>
              <a:buChar char="●"/>
            </a:pPr>
            <a:r>
              <a:rPr b="0" i="0" lang="ko" sz="1100" u="none" cap="none" strike="noStrike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Traffic overview</a:t>
            </a:r>
            <a:endParaRPr b="0" i="0" sz="1100" u="none" cap="none" strike="noStrike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E50"/>
              </a:buClr>
              <a:buSzPts val="1100"/>
              <a:buFont typeface="Poppins Light"/>
              <a:buChar char="●"/>
            </a:pPr>
            <a:r>
              <a:rPr b="0" i="0" lang="ko" sz="1100" u="none" cap="none" strike="noStrike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ROAS</a:t>
            </a:r>
            <a:endParaRPr b="0" i="0" sz="1100" u="none" cap="none" strike="noStrike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2762503" y="3069783"/>
            <a:ext cx="16808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20E50"/>
                </a:solidFill>
                <a:latin typeface="Poppins"/>
                <a:ea typeface="Poppins"/>
                <a:cs typeface="Poppins"/>
                <a:sym typeface="Poppins"/>
              </a:rPr>
              <a:t>KPIs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/>
          <p:nvPr/>
        </p:nvSpPr>
        <p:spPr>
          <a:xfrm>
            <a:off x="7054856" y="1986600"/>
            <a:ext cx="848663" cy="848663"/>
          </a:xfrm>
          <a:prstGeom prst="ellipse">
            <a:avLst/>
          </a:prstGeom>
          <a:solidFill>
            <a:srgbClr val="B2D1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AEC8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6638753" y="3390635"/>
            <a:ext cx="1680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Explain and Clarify</a:t>
            </a:r>
            <a:endParaRPr b="0" i="0" sz="1100" u="none" cap="none" strike="noStrike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6638752" y="3069783"/>
            <a:ext cx="16808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20E50"/>
                </a:solidFill>
                <a:latin typeface="Poppins"/>
                <a:ea typeface="Poppins"/>
                <a:cs typeface="Poppins"/>
                <a:sym typeface="Poppins"/>
              </a:rPr>
              <a:t>Questions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27"/>
          <p:cNvGrpSpPr/>
          <p:nvPr/>
        </p:nvGrpSpPr>
        <p:grpSpPr>
          <a:xfrm>
            <a:off x="7280162" y="2214658"/>
            <a:ext cx="398047" cy="381529"/>
            <a:chOff x="6793030" y="2235612"/>
            <a:chExt cx="390240" cy="374047"/>
          </a:xfrm>
        </p:grpSpPr>
        <p:sp>
          <p:nvSpPr>
            <p:cNvPr id="125" name="Google Shape;125;p27"/>
            <p:cNvSpPr/>
            <p:nvPr/>
          </p:nvSpPr>
          <p:spPr>
            <a:xfrm>
              <a:off x="6897520" y="2314384"/>
              <a:ext cx="285750" cy="295275"/>
            </a:xfrm>
            <a:custGeom>
              <a:rect b="b" l="l" r="r" t="t"/>
              <a:pathLst>
                <a:path extrusionOk="0" h="295275" w="285750">
                  <a:moveTo>
                    <a:pt x="266033" y="7144"/>
                  </a:moveTo>
                  <a:lnTo>
                    <a:pt x="215455" y="7144"/>
                  </a:lnTo>
                  <a:lnTo>
                    <a:pt x="215455" y="24194"/>
                  </a:lnTo>
                  <a:lnTo>
                    <a:pt x="215455" y="40958"/>
                  </a:lnTo>
                  <a:lnTo>
                    <a:pt x="215455" y="142589"/>
                  </a:lnTo>
                  <a:cubicBezTo>
                    <a:pt x="215455" y="170402"/>
                    <a:pt x="192881" y="192977"/>
                    <a:pt x="165068" y="192977"/>
                  </a:cubicBezTo>
                  <a:lnTo>
                    <a:pt x="61436" y="192977"/>
                  </a:lnTo>
                  <a:lnTo>
                    <a:pt x="45529" y="204121"/>
                  </a:lnTo>
                  <a:lnTo>
                    <a:pt x="21621" y="220885"/>
                  </a:lnTo>
                  <a:lnTo>
                    <a:pt x="7144" y="231077"/>
                  </a:lnTo>
                  <a:cubicBezTo>
                    <a:pt x="10191" y="235077"/>
                    <a:pt x="14954" y="237649"/>
                    <a:pt x="20383" y="237649"/>
                  </a:cubicBezTo>
                  <a:lnTo>
                    <a:pt x="134683" y="237649"/>
                  </a:lnTo>
                  <a:lnTo>
                    <a:pt x="215836" y="294418"/>
                  </a:lnTo>
                  <a:cubicBezTo>
                    <a:pt x="218694" y="296418"/>
                    <a:pt x="222028" y="297466"/>
                    <a:pt x="225457" y="297466"/>
                  </a:cubicBezTo>
                  <a:cubicBezTo>
                    <a:pt x="229457" y="297466"/>
                    <a:pt x="233457" y="296037"/>
                    <a:pt x="236696" y="293084"/>
                  </a:cubicBezTo>
                  <a:cubicBezTo>
                    <a:pt x="240220" y="289846"/>
                    <a:pt x="242125" y="285179"/>
                    <a:pt x="242125" y="280416"/>
                  </a:cubicBezTo>
                  <a:lnTo>
                    <a:pt x="242125" y="238411"/>
                  </a:lnTo>
                  <a:lnTo>
                    <a:pt x="266223" y="238411"/>
                  </a:lnTo>
                  <a:cubicBezTo>
                    <a:pt x="275463" y="238411"/>
                    <a:pt x="282987" y="230886"/>
                    <a:pt x="282987" y="221647"/>
                  </a:cubicBezTo>
                  <a:lnTo>
                    <a:pt x="282987" y="24003"/>
                  </a:lnTo>
                  <a:cubicBezTo>
                    <a:pt x="283083" y="14669"/>
                    <a:pt x="275463" y="7144"/>
                    <a:pt x="266033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26" name="Google Shape;126;p27"/>
            <p:cNvSpPr/>
            <p:nvPr/>
          </p:nvSpPr>
          <p:spPr>
            <a:xfrm>
              <a:off x="6793030" y="2235612"/>
              <a:ext cx="285750" cy="304800"/>
            </a:xfrm>
            <a:custGeom>
              <a:rect b="b" l="l" r="r" t="t"/>
              <a:pathLst>
                <a:path extrusionOk="0" h="304800" w="285750">
                  <a:moveTo>
                    <a:pt x="269748" y="7144"/>
                  </a:moveTo>
                  <a:lnTo>
                    <a:pt x="23908" y="7144"/>
                  </a:lnTo>
                  <a:cubicBezTo>
                    <a:pt x="14668" y="7144"/>
                    <a:pt x="7144" y="14668"/>
                    <a:pt x="7144" y="23908"/>
                  </a:cubicBezTo>
                  <a:lnTo>
                    <a:pt x="7144" y="221361"/>
                  </a:lnTo>
                  <a:cubicBezTo>
                    <a:pt x="7144" y="230600"/>
                    <a:pt x="14668" y="238125"/>
                    <a:pt x="23908" y="238125"/>
                  </a:cubicBezTo>
                  <a:lnTo>
                    <a:pt x="47244" y="238125"/>
                  </a:lnTo>
                  <a:lnTo>
                    <a:pt x="47244" y="281178"/>
                  </a:lnTo>
                  <a:cubicBezTo>
                    <a:pt x="47244" y="285655"/>
                    <a:pt x="48863" y="290036"/>
                    <a:pt x="52007" y="293180"/>
                  </a:cubicBezTo>
                  <a:cubicBezTo>
                    <a:pt x="55340" y="296609"/>
                    <a:pt x="59722" y="298228"/>
                    <a:pt x="64008" y="298228"/>
                  </a:cubicBezTo>
                  <a:cubicBezTo>
                    <a:pt x="67342" y="298228"/>
                    <a:pt x="70771" y="297180"/>
                    <a:pt x="73628" y="295180"/>
                  </a:cubicBezTo>
                  <a:lnTo>
                    <a:pt x="107632" y="271367"/>
                  </a:lnTo>
                  <a:lnTo>
                    <a:pt x="124396" y="259651"/>
                  </a:lnTo>
                  <a:lnTo>
                    <a:pt x="141161" y="247936"/>
                  </a:lnTo>
                  <a:lnTo>
                    <a:pt x="154972" y="238220"/>
                  </a:lnTo>
                  <a:lnTo>
                    <a:pt x="269653" y="238220"/>
                  </a:lnTo>
                  <a:cubicBezTo>
                    <a:pt x="278892" y="238220"/>
                    <a:pt x="286417" y="230695"/>
                    <a:pt x="286417" y="221456"/>
                  </a:cubicBezTo>
                  <a:lnTo>
                    <a:pt x="286417" y="119158"/>
                  </a:lnTo>
                  <a:lnTo>
                    <a:pt x="286417" y="102394"/>
                  </a:lnTo>
                  <a:lnTo>
                    <a:pt x="286417" y="85630"/>
                  </a:lnTo>
                  <a:lnTo>
                    <a:pt x="286417" y="24003"/>
                  </a:lnTo>
                  <a:cubicBezTo>
                    <a:pt x="286512" y="14668"/>
                    <a:pt x="279082" y="7144"/>
                    <a:pt x="269748" y="7144"/>
                  </a:cubicBezTo>
                  <a:close/>
                  <a:moveTo>
                    <a:pt x="219170" y="160877"/>
                  </a:moveTo>
                  <a:cubicBezTo>
                    <a:pt x="217932" y="169164"/>
                    <a:pt x="210598" y="175165"/>
                    <a:pt x="202216" y="175165"/>
                  </a:cubicBezTo>
                  <a:lnTo>
                    <a:pt x="192405" y="175165"/>
                  </a:lnTo>
                  <a:lnTo>
                    <a:pt x="91630" y="175165"/>
                  </a:lnTo>
                  <a:cubicBezTo>
                    <a:pt x="82582" y="175165"/>
                    <a:pt x="74771" y="168116"/>
                    <a:pt x="74486" y="158972"/>
                  </a:cubicBezTo>
                  <a:cubicBezTo>
                    <a:pt x="74200" y="149447"/>
                    <a:pt x="81725" y="141732"/>
                    <a:pt x="91154" y="141732"/>
                  </a:cubicBezTo>
                  <a:lnTo>
                    <a:pt x="202597" y="141732"/>
                  </a:lnTo>
                  <a:cubicBezTo>
                    <a:pt x="209265" y="141732"/>
                    <a:pt x="215075" y="145637"/>
                    <a:pt x="217741" y="151352"/>
                  </a:cubicBezTo>
                  <a:cubicBezTo>
                    <a:pt x="219075" y="154114"/>
                    <a:pt x="219646" y="157353"/>
                    <a:pt x="219170" y="160877"/>
                  </a:cubicBezTo>
                  <a:close/>
                  <a:moveTo>
                    <a:pt x="202597" y="108204"/>
                  </a:moveTo>
                  <a:lnTo>
                    <a:pt x="91630" y="108204"/>
                  </a:lnTo>
                  <a:cubicBezTo>
                    <a:pt x="82582" y="108204"/>
                    <a:pt x="74771" y="101155"/>
                    <a:pt x="74486" y="92107"/>
                  </a:cubicBezTo>
                  <a:cubicBezTo>
                    <a:pt x="74200" y="82582"/>
                    <a:pt x="81725" y="74771"/>
                    <a:pt x="91154" y="74771"/>
                  </a:cubicBezTo>
                  <a:lnTo>
                    <a:pt x="202597" y="74771"/>
                  </a:lnTo>
                  <a:cubicBezTo>
                    <a:pt x="211836" y="74771"/>
                    <a:pt x="219361" y="82296"/>
                    <a:pt x="219361" y="91535"/>
                  </a:cubicBezTo>
                  <a:cubicBezTo>
                    <a:pt x="219266" y="100774"/>
                    <a:pt x="211836" y="108204"/>
                    <a:pt x="202597" y="108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127" name="Google Shape;127;p27"/>
          <p:cNvSpPr/>
          <p:nvPr/>
        </p:nvSpPr>
        <p:spPr>
          <a:xfrm>
            <a:off x="1240456" y="1986600"/>
            <a:ext cx="848700" cy="848700"/>
          </a:xfrm>
          <a:prstGeom prst="ellipse">
            <a:avLst/>
          </a:prstGeom>
          <a:solidFill>
            <a:srgbClr val="B2D1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AEC8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824380" y="3390635"/>
            <a:ext cx="1680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Financial </a:t>
            </a:r>
            <a:r>
              <a:rPr b="0" i="0" lang="ko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Health</a:t>
            </a:r>
            <a:endParaRPr b="0" i="0" sz="1100" u="none" cap="none" strike="noStrik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9" name="Google Shape;129;p27"/>
          <p:cNvSpPr/>
          <p:nvPr/>
        </p:nvSpPr>
        <p:spPr>
          <a:xfrm>
            <a:off x="824379" y="3069783"/>
            <a:ext cx="16808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20E50"/>
                </a:solidFill>
                <a:latin typeface="Poppins"/>
                <a:ea typeface="Poppins"/>
                <a:cs typeface="Poppins"/>
                <a:sym typeface="Poppins"/>
              </a:rPr>
              <a:t>Overview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/>
          <p:nvPr/>
        </p:nvSpPr>
        <p:spPr>
          <a:xfrm>
            <a:off x="5116719" y="1986588"/>
            <a:ext cx="848700" cy="848700"/>
          </a:xfrm>
          <a:prstGeom prst="ellipse">
            <a:avLst/>
          </a:prstGeom>
          <a:solidFill>
            <a:srgbClr val="B2D13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AEC8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4572074" y="3390625"/>
            <a:ext cx="19380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E50"/>
              </a:buClr>
              <a:buSzPts val="1100"/>
              <a:buFont typeface="Poppins Light"/>
              <a:buChar char="●"/>
            </a:pPr>
            <a:r>
              <a:rPr b="0" i="0" lang="ko" sz="1100" u="none" cap="none" strike="noStrike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Decrease payment failure</a:t>
            </a:r>
            <a:endParaRPr b="0" i="0" sz="1100" u="none" cap="none" strike="noStrike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E50"/>
              </a:buClr>
              <a:buSzPts val="1100"/>
              <a:buFont typeface="Poppins Light"/>
              <a:buChar char="●"/>
            </a:pPr>
            <a:r>
              <a:rPr b="0" i="0" lang="ko" sz="1100" u="none" cap="none" strike="noStrike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Decrease refunds</a:t>
            </a:r>
            <a:endParaRPr b="0" i="0" sz="1100" u="none" cap="none" strike="noStrike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E50"/>
              </a:buClr>
              <a:buSzPts val="1100"/>
              <a:buFont typeface="Poppins Light"/>
              <a:buChar char="●"/>
            </a:pPr>
            <a:r>
              <a:rPr b="0" i="0" lang="ko" sz="1100" u="none" cap="none" strike="noStrike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Increase members</a:t>
            </a:r>
            <a:endParaRPr b="0" i="0" sz="1100" u="none" cap="none" strike="noStrike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E50"/>
              </a:buClr>
              <a:buSzPts val="1100"/>
              <a:buFont typeface="Poppins Light"/>
              <a:buChar char="●"/>
            </a:pPr>
            <a:r>
              <a:rPr b="0" i="0" lang="ko" sz="1100" u="none" cap="none" strike="noStrike">
                <a:solidFill>
                  <a:srgbClr val="020E5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Comprehensive Meta Review</a:t>
            </a:r>
            <a:endParaRPr b="0" i="0" sz="1100" u="none" cap="none" strike="noStrike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2" name="Google Shape;132;p27"/>
          <p:cNvSpPr/>
          <p:nvPr/>
        </p:nvSpPr>
        <p:spPr>
          <a:xfrm>
            <a:off x="4700628" y="3069783"/>
            <a:ext cx="16808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020E50"/>
                </a:solidFill>
                <a:latin typeface="Poppins"/>
                <a:ea typeface="Poppins"/>
                <a:cs typeface="Poppins"/>
                <a:sym typeface="Poppins"/>
              </a:rPr>
              <a:t>Suggestions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27"/>
          <p:cNvGrpSpPr/>
          <p:nvPr/>
        </p:nvGrpSpPr>
        <p:grpSpPr>
          <a:xfrm>
            <a:off x="3403773" y="2211780"/>
            <a:ext cx="398336" cy="398336"/>
            <a:chOff x="752656" y="1562597"/>
            <a:chExt cx="390525" cy="390525"/>
          </a:xfrm>
        </p:grpSpPr>
        <p:sp>
          <p:nvSpPr>
            <p:cNvPr id="134" name="Google Shape;134;p27"/>
            <p:cNvSpPr/>
            <p:nvPr/>
          </p:nvSpPr>
          <p:spPr>
            <a:xfrm>
              <a:off x="797621" y="1607153"/>
              <a:ext cx="209550" cy="161925"/>
            </a:xfrm>
            <a:custGeom>
              <a:rect b="b" l="l" r="r" t="t"/>
              <a:pathLst>
                <a:path extrusionOk="0" h="161925" w="209550">
                  <a:moveTo>
                    <a:pt x="26568" y="159925"/>
                  </a:moveTo>
                  <a:lnTo>
                    <a:pt x="85528" y="100965"/>
                  </a:lnTo>
                  <a:lnTo>
                    <a:pt x="102292" y="117729"/>
                  </a:lnTo>
                  <a:cubicBezTo>
                    <a:pt x="105340" y="120777"/>
                    <a:pt x="110388" y="120777"/>
                    <a:pt x="113437" y="117729"/>
                  </a:cubicBezTo>
                  <a:lnTo>
                    <a:pt x="185922" y="45244"/>
                  </a:lnTo>
                  <a:lnTo>
                    <a:pt x="185922" y="64770"/>
                  </a:lnTo>
                  <a:cubicBezTo>
                    <a:pt x="185922" y="67246"/>
                    <a:pt x="187065" y="69723"/>
                    <a:pt x="189065" y="71152"/>
                  </a:cubicBezTo>
                  <a:cubicBezTo>
                    <a:pt x="198209" y="77915"/>
                    <a:pt x="208210" y="71533"/>
                    <a:pt x="208210" y="62865"/>
                  </a:cubicBezTo>
                  <a:lnTo>
                    <a:pt x="208210" y="18288"/>
                  </a:lnTo>
                  <a:cubicBezTo>
                    <a:pt x="208210" y="12097"/>
                    <a:pt x="203162" y="7144"/>
                    <a:pt x="197066" y="7144"/>
                  </a:cubicBezTo>
                  <a:lnTo>
                    <a:pt x="150584" y="7144"/>
                  </a:lnTo>
                  <a:cubicBezTo>
                    <a:pt x="148107" y="7144"/>
                    <a:pt x="145631" y="8287"/>
                    <a:pt x="144202" y="10287"/>
                  </a:cubicBezTo>
                  <a:cubicBezTo>
                    <a:pt x="137439" y="19431"/>
                    <a:pt x="143821" y="29432"/>
                    <a:pt x="152489" y="29432"/>
                  </a:cubicBezTo>
                  <a:lnTo>
                    <a:pt x="170205" y="29432"/>
                  </a:lnTo>
                  <a:lnTo>
                    <a:pt x="107912" y="91726"/>
                  </a:lnTo>
                  <a:lnTo>
                    <a:pt x="91148" y="74962"/>
                  </a:lnTo>
                  <a:cubicBezTo>
                    <a:pt x="88100" y="71914"/>
                    <a:pt x="83052" y="71914"/>
                    <a:pt x="80004" y="74962"/>
                  </a:cubicBezTo>
                  <a:lnTo>
                    <a:pt x="9519" y="145447"/>
                  </a:lnTo>
                  <a:cubicBezTo>
                    <a:pt x="7709" y="147256"/>
                    <a:pt x="6852" y="149733"/>
                    <a:pt x="7233" y="152209"/>
                  </a:cubicBezTo>
                  <a:cubicBezTo>
                    <a:pt x="8852" y="163544"/>
                    <a:pt x="20377" y="166116"/>
                    <a:pt x="26568" y="1599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797995" y="1807749"/>
              <a:ext cx="95250" cy="104775"/>
            </a:xfrm>
            <a:custGeom>
              <a:rect b="b" l="l" r="r" t="t"/>
              <a:pathLst>
                <a:path extrusionOk="0" h="104775" w="95250">
                  <a:moveTo>
                    <a:pt x="18288" y="97822"/>
                  </a:moveTo>
                  <a:lnTo>
                    <a:pt x="85154" y="97822"/>
                  </a:lnTo>
                  <a:cubicBezTo>
                    <a:pt x="91345" y="97822"/>
                    <a:pt x="96298" y="92869"/>
                    <a:pt x="96298" y="86677"/>
                  </a:cubicBezTo>
                  <a:lnTo>
                    <a:pt x="96298" y="18288"/>
                  </a:lnTo>
                  <a:cubicBezTo>
                    <a:pt x="96298" y="12097"/>
                    <a:pt x="91345" y="7144"/>
                    <a:pt x="85154" y="7144"/>
                  </a:cubicBez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86677"/>
                  </a:lnTo>
                  <a:cubicBezTo>
                    <a:pt x="7144" y="92773"/>
                    <a:pt x="12097" y="97822"/>
                    <a:pt x="18288" y="978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909438" y="1740884"/>
              <a:ext cx="95250" cy="171450"/>
            </a:xfrm>
            <a:custGeom>
              <a:rect b="b" l="l" r="r" t="t"/>
              <a:pathLst>
                <a:path extrusionOk="0" h="171450" w="95250">
                  <a:moveTo>
                    <a:pt x="85153" y="7144"/>
                  </a:moveTo>
                  <a:lnTo>
                    <a:pt x="18288" y="7144"/>
                  </a:lnTo>
                  <a:cubicBezTo>
                    <a:pt x="12097" y="7144"/>
                    <a:pt x="7144" y="12097"/>
                    <a:pt x="7144" y="18288"/>
                  </a:cubicBezTo>
                  <a:lnTo>
                    <a:pt x="7144" y="153543"/>
                  </a:lnTo>
                  <a:cubicBezTo>
                    <a:pt x="7144" y="159734"/>
                    <a:pt x="12097" y="164687"/>
                    <a:pt x="18288" y="164687"/>
                  </a:cubicBezTo>
                  <a:lnTo>
                    <a:pt x="85153" y="164687"/>
                  </a:lnTo>
                  <a:cubicBezTo>
                    <a:pt x="91345" y="164687"/>
                    <a:pt x="96298" y="159734"/>
                    <a:pt x="96298" y="153543"/>
                  </a:cubicBezTo>
                  <a:lnTo>
                    <a:pt x="96298" y="18288"/>
                  </a:lnTo>
                  <a:cubicBezTo>
                    <a:pt x="96298" y="12192"/>
                    <a:pt x="91345" y="7144"/>
                    <a:pt x="85153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998589" y="1607534"/>
              <a:ext cx="142875" cy="304800"/>
            </a:xfrm>
            <a:custGeom>
              <a:rect b="b" l="l" r="r" t="t"/>
              <a:pathLst>
                <a:path extrusionOk="0" h="304800" w="142875">
                  <a:moveTo>
                    <a:pt x="18291" y="118205"/>
                  </a:moveTo>
                  <a:lnTo>
                    <a:pt x="29435" y="118205"/>
                  </a:lnTo>
                  <a:lnTo>
                    <a:pt x="29435" y="286893"/>
                  </a:lnTo>
                  <a:cubicBezTo>
                    <a:pt x="29435" y="293084"/>
                    <a:pt x="34388" y="298037"/>
                    <a:pt x="40580" y="298037"/>
                  </a:cubicBezTo>
                  <a:lnTo>
                    <a:pt x="108207" y="298037"/>
                  </a:lnTo>
                  <a:cubicBezTo>
                    <a:pt x="114398" y="298037"/>
                    <a:pt x="119352" y="293084"/>
                    <a:pt x="119352" y="286893"/>
                  </a:cubicBezTo>
                  <a:lnTo>
                    <a:pt x="119352" y="118205"/>
                  </a:lnTo>
                  <a:lnTo>
                    <a:pt x="130496" y="118205"/>
                  </a:lnTo>
                  <a:cubicBezTo>
                    <a:pt x="134591" y="118205"/>
                    <a:pt x="138306" y="116014"/>
                    <a:pt x="140211" y="112490"/>
                  </a:cubicBezTo>
                  <a:cubicBezTo>
                    <a:pt x="142212" y="108966"/>
                    <a:pt x="142021" y="104585"/>
                    <a:pt x="139926" y="101156"/>
                  </a:cubicBezTo>
                  <a:lnTo>
                    <a:pt x="83442" y="12002"/>
                  </a:lnTo>
                  <a:cubicBezTo>
                    <a:pt x="79346" y="5524"/>
                    <a:pt x="68583" y="5524"/>
                    <a:pt x="64583" y="12002"/>
                  </a:cubicBezTo>
                  <a:lnTo>
                    <a:pt x="8861" y="101156"/>
                  </a:lnTo>
                  <a:cubicBezTo>
                    <a:pt x="6671" y="104585"/>
                    <a:pt x="6575" y="108966"/>
                    <a:pt x="8576" y="112490"/>
                  </a:cubicBezTo>
                  <a:cubicBezTo>
                    <a:pt x="10481" y="116014"/>
                    <a:pt x="14291" y="118205"/>
                    <a:pt x="18291" y="1182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752656" y="1562597"/>
              <a:ext cx="390525" cy="390525"/>
            </a:xfrm>
            <a:custGeom>
              <a:rect b="b" l="l" r="r" t="t"/>
              <a:pathLst>
                <a:path extrusionOk="0" h="390525" w="390525">
                  <a:moveTo>
                    <a:pt x="376142" y="365262"/>
                  </a:moveTo>
                  <a:lnTo>
                    <a:pt x="29432" y="365262"/>
                  </a:lnTo>
                  <a:lnTo>
                    <a:pt x="29432" y="18552"/>
                  </a:lnTo>
                  <a:cubicBezTo>
                    <a:pt x="29432" y="12837"/>
                    <a:pt x="25241" y="7789"/>
                    <a:pt x="19526" y="7218"/>
                  </a:cubicBezTo>
                  <a:cubicBezTo>
                    <a:pt x="12764" y="6456"/>
                    <a:pt x="7144" y="11694"/>
                    <a:pt x="7144" y="18267"/>
                  </a:cubicBezTo>
                  <a:lnTo>
                    <a:pt x="7144" y="376407"/>
                  </a:lnTo>
                  <a:cubicBezTo>
                    <a:pt x="7144" y="382598"/>
                    <a:pt x="12097" y="387551"/>
                    <a:pt x="18288" y="387551"/>
                  </a:cubicBezTo>
                  <a:lnTo>
                    <a:pt x="376428" y="387551"/>
                  </a:lnTo>
                  <a:cubicBezTo>
                    <a:pt x="383000" y="387551"/>
                    <a:pt x="388239" y="381836"/>
                    <a:pt x="387477" y="375168"/>
                  </a:cubicBezTo>
                  <a:cubicBezTo>
                    <a:pt x="386906" y="369453"/>
                    <a:pt x="381857" y="365262"/>
                    <a:pt x="376142" y="3652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sp>
        <p:nvSpPr>
          <p:cNvPr id="139" name="Google Shape;139;p27"/>
          <p:cNvSpPr txBox="1"/>
          <p:nvPr/>
        </p:nvSpPr>
        <p:spPr>
          <a:xfrm>
            <a:off x="1240481" y="752393"/>
            <a:ext cx="666303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ko" sz="2700" u="none" cap="none" strike="noStrike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Agenda</a:t>
            </a:r>
            <a:endParaRPr b="0" i="0" sz="2700" u="none" cap="none" strike="noStrike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40" name="Google Shape;140;p27"/>
          <p:cNvGrpSpPr/>
          <p:nvPr/>
        </p:nvGrpSpPr>
        <p:grpSpPr>
          <a:xfrm>
            <a:off x="5390479" y="2204599"/>
            <a:ext cx="301180" cy="401638"/>
            <a:chOff x="3471472" y="902398"/>
            <a:chExt cx="295275" cy="393763"/>
          </a:xfrm>
        </p:grpSpPr>
        <p:sp>
          <p:nvSpPr>
            <p:cNvPr id="141" name="Google Shape;141;p27"/>
            <p:cNvSpPr/>
            <p:nvPr/>
          </p:nvSpPr>
          <p:spPr>
            <a:xfrm>
              <a:off x="3549482" y="902398"/>
              <a:ext cx="142875" cy="76200"/>
            </a:xfrm>
            <a:custGeom>
              <a:rect b="b" l="l" r="r" t="t"/>
              <a:pathLst>
                <a:path extrusionOk="0" h="76200" w="142875">
                  <a:moveTo>
                    <a:pt x="107442" y="7144"/>
                  </a:move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cubicBezTo>
                    <a:pt x="7144" y="59055"/>
                    <a:pt x="22098" y="74009"/>
                    <a:pt x="40577" y="74009"/>
                  </a:cubicBezTo>
                  <a:lnTo>
                    <a:pt x="107442" y="74009"/>
                  </a:lnTo>
                  <a:cubicBezTo>
                    <a:pt x="125921" y="74009"/>
                    <a:pt x="140875" y="59055"/>
                    <a:pt x="140875" y="40577"/>
                  </a:cubicBezTo>
                  <a:cubicBezTo>
                    <a:pt x="140875" y="22098"/>
                    <a:pt x="125825" y="7144"/>
                    <a:pt x="107442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3471472" y="924686"/>
              <a:ext cx="295275" cy="371475"/>
            </a:xfrm>
            <a:custGeom>
              <a:rect b="b" l="l" r="r" t="t"/>
              <a:pathLst>
                <a:path extrusionOk="0" h="371475" w="295275">
                  <a:moveTo>
                    <a:pt x="263462" y="7144"/>
                  </a:moveTo>
                  <a:lnTo>
                    <a:pt x="240030" y="7144"/>
                  </a:lnTo>
                  <a:cubicBezTo>
                    <a:pt x="240792" y="10763"/>
                    <a:pt x="241173" y="14478"/>
                    <a:pt x="241173" y="18288"/>
                  </a:cubicBezTo>
                  <a:cubicBezTo>
                    <a:pt x="241173" y="49054"/>
                    <a:pt x="216218" y="74009"/>
                    <a:pt x="185452" y="74009"/>
                  </a:cubicBezTo>
                  <a:lnTo>
                    <a:pt x="118586" y="74009"/>
                  </a:lnTo>
                  <a:cubicBezTo>
                    <a:pt x="87821" y="74009"/>
                    <a:pt x="62865" y="49054"/>
                    <a:pt x="62865" y="18288"/>
                  </a:cubicBezTo>
                  <a:cubicBezTo>
                    <a:pt x="62865" y="14478"/>
                    <a:pt x="63246" y="10763"/>
                    <a:pt x="64008" y="7144"/>
                  </a:cubicBezTo>
                  <a:lnTo>
                    <a:pt x="40577" y="7144"/>
                  </a:lnTo>
                  <a:cubicBezTo>
                    <a:pt x="22098" y="7144"/>
                    <a:pt x="7144" y="22098"/>
                    <a:pt x="7144" y="40577"/>
                  </a:cubicBezTo>
                  <a:lnTo>
                    <a:pt x="7144" y="331851"/>
                  </a:lnTo>
                  <a:cubicBezTo>
                    <a:pt x="7144" y="350330"/>
                    <a:pt x="22098" y="365284"/>
                    <a:pt x="40577" y="365284"/>
                  </a:cubicBezTo>
                  <a:lnTo>
                    <a:pt x="263462" y="365284"/>
                  </a:lnTo>
                  <a:cubicBezTo>
                    <a:pt x="281940" y="365284"/>
                    <a:pt x="296894" y="350330"/>
                    <a:pt x="296894" y="331851"/>
                  </a:cubicBezTo>
                  <a:lnTo>
                    <a:pt x="296894" y="40577"/>
                  </a:lnTo>
                  <a:cubicBezTo>
                    <a:pt x="296894" y="22098"/>
                    <a:pt x="281845" y="7144"/>
                    <a:pt x="263462" y="7144"/>
                  </a:cubicBezTo>
                  <a:close/>
                  <a:moveTo>
                    <a:pt x="115253" y="295085"/>
                  </a:moveTo>
                  <a:lnTo>
                    <a:pt x="81820" y="328517"/>
                  </a:lnTo>
                  <a:cubicBezTo>
                    <a:pt x="77438" y="332899"/>
                    <a:pt x="70390" y="332899"/>
                    <a:pt x="66104" y="328517"/>
                  </a:cubicBezTo>
                  <a:lnTo>
                    <a:pt x="54959" y="317373"/>
                  </a:lnTo>
                  <a:cubicBezTo>
                    <a:pt x="50578" y="312992"/>
                    <a:pt x="50578" y="305943"/>
                    <a:pt x="54959" y="301657"/>
                  </a:cubicBezTo>
                  <a:cubicBezTo>
                    <a:pt x="59341" y="297275"/>
                    <a:pt x="66389" y="297275"/>
                    <a:pt x="70676" y="301657"/>
                  </a:cubicBezTo>
                  <a:lnTo>
                    <a:pt x="73914" y="304895"/>
                  </a:lnTo>
                  <a:lnTo>
                    <a:pt x="99441" y="279368"/>
                  </a:lnTo>
                  <a:cubicBezTo>
                    <a:pt x="103822" y="274987"/>
                    <a:pt x="110871" y="274987"/>
                    <a:pt x="115157" y="279368"/>
                  </a:cubicBezTo>
                  <a:cubicBezTo>
                    <a:pt x="119634" y="283750"/>
                    <a:pt x="119634" y="290798"/>
                    <a:pt x="115253" y="295085"/>
                  </a:cubicBezTo>
                  <a:close/>
                  <a:moveTo>
                    <a:pt x="115253" y="205264"/>
                  </a:moveTo>
                  <a:lnTo>
                    <a:pt x="81820" y="238697"/>
                  </a:lnTo>
                  <a:cubicBezTo>
                    <a:pt x="77438" y="243078"/>
                    <a:pt x="70390" y="243078"/>
                    <a:pt x="66104" y="238697"/>
                  </a:cubicBezTo>
                  <a:lnTo>
                    <a:pt x="54959" y="227552"/>
                  </a:lnTo>
                  <a:cubicBezTo>
                    <a:pt x="50578" y="223171"/>
                    <a:pt x="50578" y="216122"/>
                    <a:pt x="54959" y="211836"/>
                  </a:cubicBezTo>
                  <a:cubicBezTo>
                    <a:pt x="59341" y="207455"/>
                    <a:pt x="66389" y="207455"/>
                    <a:pt x="70676" y="211836"/>
                  </a:cubicBezTo>
                  <a:lnTo>
                    <a:pt x="73914" y="215075"/>
                  </a:lnTo>
                  <a:lnTo>
                    <a:pt x="99441" y="189548"/>
                  </a:lnTo>
                  <a:cubicBezTo>
                    <a:pt x="103822" y="185166"/>
                    <a:pt x="110871" y="185166"/>
                    <a:pt x="115157" y="189548"/>
                  </a:cubicBezTo>
                  <a:cubicBezTo>
                    <a:pt x="119634" y="193834"/>
                    <a:pt x="119634" y="200882"/>
                    <a:pt x="115253" y="205264"/>
                  </a:cubicBezTo>
                  <a:close/>
                  <a:moveTo>
                    <a:pt x="115253" y="115348"/>
                  </a:moveTo>
                  <a:lnTo>
                    <a:pt x="81820" y="148781"/>
                  </a:lnTo>
                  <a:cubicBezTo>
                    <a:pt x="79629" y="150971"/>
                    <a:pt x="76771" y="152019"/>
                    <a:pt x="73914" y="152019"/>
                  </a:cubicBezTo>
                  <a:cubicBezTo>
                    <a:pt x="71056" y="152019"/>
                    <a:pt x="68199" y="150971"/>
                    <a:pt x="66008" y="148781"/>
                  </a:cubicBezTo>
                  <a:lnTo>
                    <a:pt x="54864" y="137636"/>
                  </a:lnTo>
                  <a:cubicBezTo>
                    <a:pt x="50483" y="133255"/>
                    <a:pt x="50483" y="126206"/>
                    <a:pt x="54864" y="121920"/>
                  </a:cubicBezTo>
                  <a:cubicBezTo>
                    <a:pt x="59246" y="117539"/>
                    <a:pt x="66294" y="117539"/>
                    <a:pt x="70580" y="121920"/>
                  </a:cubicBezTo>
                  <a:lnTo>
                    <a:pt x="73819" y="125159"/>
                  </a:lnTo>
                  <a:lnTo>
                    <a:pt x="99346" y="99632"/>
                  </a:lnTo>
                  <a:cubicBezTo>
                    <a:pt x="103727" y="95250"/>
                    <a:pt x="110776" y="95250"/>
                    <a:pt x="115062" y="99632"/>
                  </a:cubicBezTo>
                  <a:cubicBezTo>
                    <a:pt x="119634" y="103918"/>
                    <a:pt x="119634" y="110966"/>
                    <a:pt x="115253" y="115348"/>
                  </a:cubicBezTo>
                  <a:close/>
                  <a:moveTo>
                    <a:pt x="241173" y="320707"/>
                  </a:moveTo>
                  <a:lnTo>
                    <a:pt x="152019" y="320707"/>
                  </a:lnTo>
                  <a:cubicBezTo>
                    <a:pt x="145828" y="320707"/>
                    <a:pt x="140875" y="315754"/>
                    <a:pt x="140875" y="309563"/>
                  </a:cubicBezTo>
                  <a:cubicBezTo>
                    <a:pt x="140875" y="303371"/>
                    <a:pt x="145828" y="298418"/>
                    <a:pt x="152019" y="298418"/>
                  </a:cubicBezTo>
                  <a:lnTo>
                    <a:pt x="241173" y="298418"/>
                  </a:lnTo>
                  <a:cubicBezTo>
                    <a:pt x="247364" y="298418"/>
                    <a:pt x="252317" y="303371"/>
                    <a:pt x="252317" y="309563"/>
                  </a:cubicBezTo>
                  <a:cubicBezTo>
                    <a:pt x="252317" y="315754"/>
                    <a:pt x="247269" y="320707"/>
                    <a:pt x="241173" y="320707"/>
                  </a:cubicBezTo>
                  <a:close/>
                  <a:moveTo>
                    <a:pt x="241173" y="230791"/>
                  </a:moveTo>
                  <a:lnTo>
                    <a:pt x="152019" y="230791"/>
                  </a:lnTo>
                  <a:cubicBezTo>
                    <a:pt x="145828" y="230791"/>
                    <a:pt x="140875" y="225838"/>
                    <a:pt x="140875" y="219647"/>
                  </a:cubicBezTo>
                  <a:cubicBezTo>
                    <a:pt x="140875" y="213455"/>
                    <a:pt x="145828" y="208502"/>
                    <a:pt x="152019" y="208502"/>
                  </a:cubicBezTo>
                  <a:lnTo>
                    <a:pt x="241173" y="208502"/>
                  </a:lnTo>
                  <a:cubicBezTo>
                    <a:pt x="247364" y="208502"/>
                    <a:pt x="252317" y="213455"/>
                    <a:pt x="252317" y="219647"/>
                  </a:cubicBezTo>
                  <a:cubicBezTo>
                    <a:pt x="252317" y="225838"/>
                    <a:pt x="247269" y="230791"/>
                    <a:pt x="241173" y="230791"/>
                  </a:cubicBezTo>
                  <a:close/>
                  <a:moveTo>
                    <a:pt x="241173" y="140875"/>
                  </a:moveTo>
                  <a:lnTo>
                    <a:pt x="152019" y="140875"/>
                  </a:lnTo>
                  <a:cubicBezTo>
                    <a:pt x="145828" y="140875"/>
                    <a:pt x="140875" y="135922"/>
                    <a:pt x="140875" y="129731"/>
                  </a:cubicBezTo>
                  <a:cubicBezTo>
                    <a:pt x="140875" y="123539"/>
                    <a:pt x="145828" y="118586"/>
                    <a:pt x="152019" y="118586"/>
                  </a:cubicBezTo>
                  <a:lnTo>
                    <a:pt x="241173" y="118586"/>
                  </a:lnTo>
                  <a:cubicBezTo>
                    <a:pt x="247364" y="118586"/>
                    <a:pt x="252317" y="123539"/>
                    <a:pt x="252317" y="129731"/>
                  </a:cubicBezTo>
                  <a:cubicBezTo>
                    <a:pt x="252317" y="135922"/>
                    <a:pt x="247269" y="140875"/>
                    <a:pt x="241173" y="1408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143" name="Google Shape;143;p27"/>
          <p:cNvGrpSpPr/>
          <p:nvPr/>
        </p:nvGrpSpPr>
        <p:grpSpPr>
          <a:xfrm>
            <a:off x="1472950" y="2208607"/>
            <a:ext cx="383722" cy="393623"/>
            <a:chOff x="2772242" y="1560385"/>
            <a:chExt cx="376198" cy="385905"/>
          </a:xfrm>
        </p:grpSpPr>
        <p:sp>
          <p:nvSpPr>
            <p:cNvPr id="144" name="Google Shape;144;p27"/>
            <p:cNvSpPr/>
            <p:nvPr/>
          </p:nvSpPr>
          <p:spPr>
            <a:xfrm>
              <a:off x="2976990" y="1560385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171489" y="136684"/>
                  </a:moveTo>
                  <a:cubicBezTo>
                    <a:pt x="165203" y="99250"/>
                    <a:pt x="145867" y="66961"/>
                    <a:pt x="118626" y="43910"/>
                  </a:cubicBezTo>
                  <a:cubicBezTo>
                    <a:pt x="91384" y="20860"/>
                    <a:pt x="56237" y="7144"/>
                    <a:pt x="18328" y="7144"/>
                  </a:cubicBezTo>
                  <a:lnTo>
                    <a:pt x="18328" y="7144"/>
                  </a:lnTo>
                  <a:cubicBezTo>
                    <a:pt x="12136" y="7144"/>
                    <a:pt x="7183" y="12097"/>
                    <a:pt x="7183" y="18288"/>
                  </a:cubicBezTo>
                  <a:lnTo>
                    <a:pt x="7183" y="161735"/>
                  </a:lnTo>
                  <a:cubicBezTo>
                    <a:pt x="7088" y="162592"/>
                    <a:pt x="7183" y="163449"/>
                    <a:pt x="7279" y="164306"/>
                  </a:cubicBezTo>
                  <a:cubicBezTo>
                    <a:pt x="8326" y="170402"/>
                    <a:pt x="14041" y="174498"/>
                    <a:pt x="20137" y="173450"/>
                  </a:cubicBezTo>
                  <a:lnTo>
                    <a:pt x="162250" y="149447"/>
                  </a:lnTo>
                  <a:cubicBezTo>
                    <a:pt x="168346" y="148495"/>
                    <a:pt x="172537" y="142780"/>
                    <a:pt x="171489" y="1366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2830203" y="1774840"/>
              <a:ext cx="238125" cy="171450"/>
            </a:xfrm>
            <a:custGeom>
              <a:rect b="b" l="l" r="r" t="t"/>
              <a:pathLst>
                <a:path extrusionOk="0" h="171450" w="238125">
                  <a:moveTo>
                    <a:pt x="12143" y="110347"/>
                  </a:moveTo>
                  <a:cubicBezTo>
                    <a:pt x="4999" y="117491"/>
                    <a:pt x="5571" y="129302"/>
                    <a:pt x="13477" y="135684"/>
                  </a:cubicBezTo>
                  <a:cubicBezTo>
                    <a:pt x="43004" y="159306"/>
                    <a:pt x="80533" y="173593"/>
                    <a:pt x="121300" y="173593"/>
                  </a:cubicBezTo>
                  <a:lnTo>
                    <a:pt x="121300" y="173498"/>
                  </a:lnTo>
                  <a:lnTo>
                    <a:pt x="121395" y="173498"/>
                  </a:lnTo>
                  <a:cubicBezTo>
                    <a:pt x="160638" y="173498"/>
                    <a:pt x="199786" y="160163"/>
                    <a:pt x="231694" y="133588"/>
                  </a:cubicBezTo>
                  <a:cubicBezTo>
                    <a:pt x="238076" y="128254"/>
                    <a:pt x="238552" y="118539"/>
                    <a:pt x="232647" y="112633"/>
                  </a:cubicBezTo>
                  <a:lnTo>
                    <a:pt x="131301" y="11287"/>
                  </a:lnTo>
                  <a:cubicBezTo>
                    <a:pt x="125776" y="5763"/>
                    <a:pt x="116728" y="5763"/>
                    <a:pt x="111203" y="11287"/>
                  </a:cubicBezTo>
                  <a:lnTo>
                    <a:pt x="12143" y="11034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986086" y="1739645"/>
              <a:ext cx="142875" cy="133350"/>
            </a:xfrm>
            <a:custGeom>
              <a:rect b="b" l="l" r="r" t="t"/>
              <a:pathLst>
                <a:path extrusionOk="0" h="133350" w="142875">
                  <a:moveTo>
                    <a:pt x="137058" y="18479"/>
                  </a:moveTo>
                  <a:cubicBezTo>
                    <a:pt x="136391" y="11906"/>
                    <a:pt x="130866" y="7144"/>
                    <a:pt x="124485" y="7144"/>
                  </a:cubicBezTo>
                  <a:cubicBezTo>
                    <a:pt x="123723" y="7144"/>
                    <a:pt x="122961" y="7239"/>
                    <a:pt x="122199" y="7334"/>
                  </a:cubicBezTo>
                  <a:lnTo>
                    <a:pt x="18757" y="26479"/>
                  </a:lnTo>
                  <a:cubicBezTo>
                    <a:pt x="7518" y="28575"/>
                    <a:pt x="3231" y="42386"/>
                    <a:pt x="11328" y="50483"/>
                  </a:cubicBezTo>
                  <a:lnTo>
                    <a:pt x="90195" y="129350"/>
                  </a:lnTo>
                  <a:cubicBezTo>
                    <a:pt x="96672" y="135827"/>
                    <a:pt x="107530" y="134493"/>
                    <a:pt x="112388" y="126683"/>
                  </a:cubicBezTo>
                  <a:cubicBezTo>
                    <a:pt x="121627" y="111728"/>
                    <a:pt x="128580" y="95250"/>
                    <a:pt x="132962" y="77819"/>
                  </a:cubicBezTo>
                  <a:cubicBezTo>
                    <a:pt x="133057" y="77533"/>
                    <a:pt x="133057" y="77248"/>
                    <a:pt x="133152" y="76962"/>
                  </a:cubicBezTo>
                  <a:cubicBezTo>
                    <a:pt x="134010" y="73533"/>
                    <a:pt x="134676" y="70104"/>
                    <a:pt x="135343" y="66580"/>
                  </a:cubicBezTo>
                  <a:cubicBezTo>
                    <a:pt x="138105" y="50959"/>
                    <a:pt x="138772" y="34862"/>
                    <a:pt x="137058" y="184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2772242" y="1597152"/>
              <a:ext cx="180975" cy="276225"/>
            </a:xfrm>
            <a:custGeom>
              <a:rect b="b" l="l" r="r" t="t"/>
              <a:pathLst>
                <a:path extrusionOk="0" h="276225" w="180975">
                  <a:moveTo>
                    <a:pt x="163449" y="162973"/>
                  </a:moveTo>
                  <a:lnTo>
                    <a:pt x="175070" y="151352"/>
                  </a:lnTo>
                  <a:cubicBezTo>
                    <a:pt x="177737" y="148685"/>
                    <a:pt x="179261" y="145066"/>
                    <a:pt x="179261" y="141351"/>
                  </a:cubicBezTo>
                  <a:lnTo>
                    <a:pt x="179261" y="19812"/>
                  </a:lnTo>
                  <a:cubicBezTo>
                    <a:pt x="179261" y="12763"/>
                    <a:pt x="173546" y="7144"/>
                    <a:pt x="166688" y="7144"/>
                  </a:cubicBezTo>
                  <a:cubicBezTo>
                    <a:pt x="166402" y="7144"/>
                    <a:pt x="166021" y="7144"/>
                    <a:pt x="165735" y="7144"/>
                  </a:cubicBezTo>
                  <a:cubicBezTo>
                    <a:pt x="76962" y="14097"/>
                    <a:pt x="7144" y="88297"/>
                    <a:pt x="7144" y="178784"/>
                  </a:cubicBezTo>
                  <a:cubicBezTo>
                    <a:pt x="7144" y="211931"/>
                    <a:pt x="16478" y="242888"/>
                    <a:pt x="32671" y="269081"/>
                  </a:cubicBezTo>
                  <a:cubicBezTo>
                    <a:pt x="37433" y="276892"/>
                    <a:pt x="48292" y="278035"/>
                    <a:pt x="54769" y="271558"/>
                  </a:cubicBezTo>
                  <a:lnTo>
                    <a:pt x="163449" y="1629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2207525" y="329600"/>
            <a:ext cx="4728900" cy="623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ko" sz="3600" u="none" cap="none" strike="noStrike">
                <a:solidFill>
                  <a:srgbClr val="B2D13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Financial Health</a:t>
            </a:r>
            <a:endParaRPr b="0" i="0" sz="3600" u="none" cap="none" strike="noStrike">
              <a:solidFill>
                <a:srgbClr val="B2D135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467232" y="1315925"/>
            <a:ext cx="1740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020E50"/>
                </a:solidFill>
                <a:latin typeface="Poppins"/>
                <a:ea typeface="Poppins"/>
                <a:cs typeface="Poppins"/>
                <a:sym typeface="Poppins"/>
              </a:rPr>
              <a:t>Revenue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3701857" y="1315925"/>
            <a:ext cx="1740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020E50"/>
                </a:solidFill>
                <a:latin typeface="Poppins"/>
                <a:ea typeface="Poppins"/>
                <a:cs typeface="Poppins"/>
                <a:sym typeface="Poppins"/>
              </a:rPr>
              <a:t>Gross Profit Margin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6537225" y="1315925"/>
            <a:ext cx="2094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020E50"/>
                </a:solidFill>
                <a:latin typeface="Poppins"/>
                <a:ea typeface="Poppins"/>
                <a:cs typeface="Poppins"/>
                <a:sym typeface="Poppins"/>
              </a:rPr>
              <a:t>Customer Retention Rates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8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38" y="1800075"/>
            <a:ext cx="2494675" cy="2162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7" name="Google Shape;157;p28"/>
          <p:cNvSpPr txBox="1"/>
          <p:nvPr/>
        </p:nvSpPr>
        <p:spPr>
          <a:xfrm>
            <a:off x="3324600" y="1800100"/>
            <a:ext cx="2494800" cy="2162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B79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47.5%</a:t>
            </a:r>
            <a:endParaRPr b="1" i="0" sz="1400" u="none" cap="none" strike="noStrike">
              <a:solidFill>
                <a:srgbClr val="7B79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B2D135"/>
                </a:solidFill>
                <a:latin typeface="Arial"/>
                <a:ea typeface="Arial"/>
                <a:cs typeface="Arial"/>
                <a:sym typeface="Arial"/>
              </a:rPr>
              <a:t>46.6%</a:t>
            </a:r>
            <a:endParaRPr b="1" i="0" sz="1400" u="none" cap="none" strike="noStrike">
              <a:solidFill>
                <a:srgbClr val="B2D1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6336825" y="1800100"/>
            <a:ext cx="2494800" cy="21624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7B79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25.4%</a:t>
            </a:r>
            <a:endParaRPr b="1" i="0" sz="1400" u="none" cap="none" strike="noStrike">
              <a:solidFill>
                <a:srgbClr val="7B79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B2D135"/>
                </a:solidFill>
                <a:latin typeface="Arial"/>
                <a:ea typeface="Arial"/>
                <a:cs typeface="Arial"/>
                <a:sym typeface="Arial"/>
              </a:rPr>
              <a:t>2.6%</a:t>
            </a:r>
            <a:endParaRPr b="1" i="0" sz="1400" u="none" cap="none" strike="noStrike">
              <a:solidFill>
                <a:srgbClr val="B2D1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1762050" y="342463"/>
            <a:ext cx="5619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" sz="3000" u="none" cap="none" strike="noStrike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Interactions</a:t>
            </a:r>
            <a:endParaRPr b="0" i="0" sz="3000" u="none" cap="none" strike="noStrike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64" name="Google Shape;164;p29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2587" y="982250"/>
            <a:ext cx="3678976" cy="22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9" title="chart.jp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5063" y="3483121"/>
            <a:ext cx="6213876" cy="14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/>
        </p:nvSpPr>
        <p:spPr>
          <a:xfrm>
            <a:off x="2666499" y="216599"/>
            <a:ext cx="38109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" sz="2400" u="none" cap="none" strike="noStrike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Decrease Payment Failure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2077900" y="1629000"/>
            <a:ext cx="49881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Investigate: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Payment </a:t>
            </a:r>
            <a:r>
              <a:rPr b="0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gateway issues</a:t>
            </a:r>
            <a:endParaRPr b="0" i="0" sz="1400" u="none" cap="none" strike="noStrike">
              <a:solidFill>
                <a:srgbClr val="7B79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 glitches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 processing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Preferred </a:t>
            </a:r>
            <a:r>
              <a:rPr b="0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payment methods</a:t>
            </a:r>
            <a:endParaRPr b="0" i="0" sz="1400" u="none" cap="none" strike="noStrike">
              <a:solidFill>
                <a:srgbClr val="7B79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payment options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Poor mobile </a:t>
            </a:r>
            <a:r>
              <a:rPr b="0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check-out experience</a:t>
            </a:r>
            <a:endParaRPr b="0" i="0" sz="1400" u="none" cap="none" strike="noStrike">
              <a:solidFill>
                <a:srgbClr val="7B79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optimisation issues</a:t>
            </a:r>
            <a:endParaRPr b="0" i="0" sz="1100" u="none" cap="none" strike="noStrike">
              <a:solidFill>
                <a:srgbClr val="020E5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/>
        </p:nvSpPr>
        <p:spPr>
          <a:xfrm>
            <a:off x="1762125" y="342463"/>
            <a:ext cx="5619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" sz="3000" u="none" cap="none" strike="noStrike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Missed Revenue Opportunities</a:t>
            </a:r>
            <a:endParaRPr b="0" i="0" sz="3000" u="none" cap="none" strike="noStrike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77" name="Google Shape;177;p31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800" y="1806146"/>
            <a:ext cx="3995074" cy="24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 title="Ch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2600" y="1806149"/>
            <a:ext cx="3918525" cy="24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1762125" y="342463"/>
            <a:ext cx="56199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" sz="3000" u="none" cap="none" strike="noStrike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Missed Revenue Opportunities</a:t>
            </a:r>
            <a:endParaRPr b="0" i="0" sz="3000" u="none" cap="none" strike="noStrike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84" name="Google Shape;184;p32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27447"/>
            <a:ext cx="4419600" cy="27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2" title="Ch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1150" y="1627451"/>
            <a:ext cx="4470285" cy="273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/>
        </p:nvSpPr>
        <p:spPr>
          <a:xfrm>
            <a:off x="2666549" y="605074"/>
            <a:ext cx="3810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ko" sz="2400" u="none" cap="none" strike="noStrike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Decrease Refunds</a:t>
            </a:r>
            <a:endParaRPr b="0" i="0" sz="1100" u="none" cap="none" strike="noStrike">
              <a:solidFill>
                <a:srgbClr val="020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2077900" y="1629000"/>
            <a:ext cx="49881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</a:t>
            </a:r>
            <a:r>
              <a:rPr b="0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descriptions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b="0" i="0" sz="1400" u="none" cap="none" strike="noStrike">
              <a:solidFill>
                <a:srgbClr val="7B79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product descriptions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reviews and ratings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Accurate </a:t>
            </a:r>
            <a:r>
              <a:rPr b="0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sizing information</a:t>
            </a:r>
            <a:endParaRPr b="0" i="0" sz="1400" u="none" cap="none" strike="noStrike">
              <a:solidFill>
                <a:srgbClr val="7B79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 guides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 &amp; sizing advice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 </a:t>
            </a:r>
            <a:r>
              <a:rPr b="0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product quality</a:t>
            </a:r>
            <a:endParaRPr b="0" i="0" sz="1400" u="none" cap="none" strike="noStrike">
              <a:solidFill>
                <a:srgbClr val="7B79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control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testing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/>
        </p:nvSpPr>
        <p:spPr>
          <a:xfrm>
            <a:off x="1762125" y="342463"/>
            <a:ext cx="5619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ko" sz="3000" u="none" cap="none" strike="noStrike">
                <a:solidFill>
                  <a:srgbClr val="020E5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Traffic Overview</a:t>
            </a:r>
            <a:endParaRPr b="0" i="0" sz="3000" u="none" cap="none" strike="noStrike">
              <a:solidFill>
                <a:srgbClr val="020E5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97" name="Google Shape;197;p34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400" y="1705087"/>
            <a:ext cx="3525150" cy="217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4"/>
          <p:cNvSpPr txBox="1"/>
          <p:nvPr/>
        </p:nvSpPr>
        <p:spPr>
          <a:xfrm>
            <a:off x="4649700" y="1636625"/>
            <a:ext cx="41379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Members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 the </a:t>
            </a:r>
            <a:r>
              <a:rPr b="0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registration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process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Simplify registration process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 login options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Offer </a:t>
            </a:r>
            <a:r>
              <a:rPr b="0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incentives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rewards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Discounts and promotions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Referral program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</a:t>
            </a:r>
            <a:r>
              <a:rPr b="0" i="0" lang="ko" sz="1400" u="none" cap="none" strike="noStrike">
                <a:solidFill>
                  <a:srgbClr val="7B79F8"/>
                </a:solidFill>
                <a:latin typeface="Arial"/>
                <a:ea typeface="Arial"/>
                <a:cs typeface="Arial"/>
                <a:sym typeface="Arial"/>
              </a:rPr>
              <a:t>website</a:t>
            </a: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 experience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Personalization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k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and mobile-friendly design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