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2"/>
  </p:notesMasterIdLst>
  <p:sldIdLst>
    <p:sldId id="256" r:id="rId2"/>
    <p:sldId id="283" r:id="rId3"/>
    <p:sldId id="268" r:id="rId4"/>
    <p:sldId id="257" r:id="rId5"/>
    <p:sldId id="258" r:id="rId6"/>
    <p:sldId id="259" r:id="rId7"/>
    <p:sldId id="260" r:id="rId8"/>
    <p:sldId id="261" r:id="rId9"/>
    <p:sldId id="269" r:id="rId10"/>
    <p:sldId id="277" r:id="rId11"/>
    <p:sldId id="262" r:id="rId12"/>
    <p:sldId id="263" r:id="rId13"/>
    <p:sldId id="264" r:id="rId14"/>
    <p:sldId id="265" r:id="rId15"/>
    <p:sldId id="267" r:id="rId16"/>
    <p:sldId id="288" r:id="rId17"/>
    <p:sldId id="289" r:id="rId18"/>
    <p:sldId id="270" r:id="rId19"/>
    <p:sldId id="272" r:id="rId20"/>
    <p:sldId id="285" r:id="rId21"/>
    <p:sldId id="286" r:id="rId22"/>
    <p:sldId id="276" r:id="rId23"/>
    <p:sldId id="271" r:id="rId24"/>
    <p:sldId id="275" r:id="rId25"/>
    <p:sldId id="278" r:id="rId26"/>
    <p:sldId id="287" r:id="rId27"/>
    <p:sldId id="284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D33"/>
    <a:srgbClr val="212121"/>
    <a:srgbClr val="98C832"/>
    <a:srgbClr val="57B4EA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8"/>
    <p:restoredTop sz="94650"/>
  </p:normalViewPr>
  <p:slideViewPr>
    <p:cSldViewPr snapToGrid="0">
      <p:cViewPr>
        <p:scale>
          <a:sx n="74" d="100"/>
          <a:sy n="74" d="100"/>
        </p:scale>
        <p:origin x="114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F833-692D-2145-9245-36731A5A29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C2042-4681-2E4F-9FFA-223A990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insecurity = access + ability, plenty of more socioeconomic factors we haven’t thrown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C2042-4681-2E4F-9FFA-223A9901A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C2042-4681-2E4F-9FFA-223A9901A5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 naïve complete multiple MLE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C2042-4681-2E4F-9FFA-223A9901A5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C2042-4681-2E4F-9FFA-223A9901A5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4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C2042-4681-2E4F-9FFA-223A9901A5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D88A-8E96-AD4F-A866-3052B60385D3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7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EFF2-15AB-844E-B3B5-78FCB03DC52D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627-AE49-924D-83B7-A984982C13A8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524E-D4A3-D241-BBCC-D06A5DF9C997}" type="datetime1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7D0-D554-234F-BB4E-050164731B0E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BD9-165D-574E-8031-21BC3931BAFA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D4A2-9074-3F4F-9C9C-0E5370EB606E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81E-5B19-1446-96E0-DCA4ECDE01A0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FD2-1302-0841-A06F-93722AA5D475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33C-62D3-CE4F-8B60-B60001A7FA7C}" type="datetime1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4160-3C04-734E-B171-D68D08A4622C}" type="datetime1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A4BC-709E-5042-B4AD-3743C1F03FB0}" type="datetime1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E56-E7D7-AB4D-B745-2633F2AB9C37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3F7BED2-13AC-1545-BE73-BB359C79F0AE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2D9031-F524-0445-9136-4D7304DA3F18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CFD5E0-2D87-AE45-B915-BEF559C7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8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462B-C6BA-2E94-95DF-F78500943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Adjusting for Measurement Error to Quantify the Relationship Between Diabetes and Local Access to Healthy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C175-D15E-CC7E-1B32-E102CC94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3323" y="5245074"/>
            <a:ext cx="3621782" cy="1341626"/>
          </a:xfrm>
        </p:spPr>
        <p:txBody>
          <a:bodyPr>
            <a:normAutofit/>
          </a:bodyPr>
          <a:lstStyle/>
          <a:p>
            <a:r>
              <a:rPr lang="en-US" sz="2800" dirty="0"/>
              <a:t>Ashley E. Mullan </a:t>
            </a:r>
          </a:p>
          <a:p>
            <a:r>
              <a:rPr lang="en-US" sz="2800" dirty="0"/>
              <a:t>March 2024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4441036-585A-9AEE-10A2-57DD0F19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9020"/>
            <a:ext cx="2616234" cy="17137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1B50-4911-DC45-5E53-1A0E1AA5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1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7780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FC775-05AC-0F3A-CBD9-C4B11089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813F7-108C-413D-22F4-266F5BC6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dirty="0"/>
              <a:t> is an error-free binary explanatory variable for low food access based on route-based distances</a:t>
            </a:r>
          </a:p>
          <a:p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X*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/>
              <a:t>is an error-prone version of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sz="2200" dirty="0">
                <a:ea typeface="Cambria Math" panose="02040503050406030204" pitchFamily="18" charset="0"/>
              </a:rPr>
              <a:t>based on Haversine distances</a:t>
            </a:r>
          </a:p>
          <a:p>
            <a:r>
              <a:rPr lang="en-US" sz="2800" b="1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200" dirty="0"/>
              <a:t> is an error-free covariate vector</a:t>
            </a:r>
          </a:p>
          <a:p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200" dirty="0"/>
              <a:t> is a count of diabetes cases in the area of interest</a:t>
            </a:r>
          </a:p>
          <a:p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200" dirty="0"/>
              <a:t> is an indicator of whether an observation has been queried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FB6C60-5027-9A37-48DC-FDD0633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7963" y="5915888"/>
            <a:ext cx="1302524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10</a:t>
            </a:fld>
            <a:r>
              <a:rPr lang="en-US" dirty="0"/>
              <a:t> of 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134A-AFEE-2AD6-046C-24D8962C483B}"/>
              </a:ext>
            </a:extLst>
          </p:cNvPr>
          <p:cNvSpPr txBox="1"/>
          <p:nvPr/>
        </p:nvSpPr>
        <p:spPr>
          <a:xfrm>
            <a:off x="451514" y="5829677"/>
            <a:ext cx="10306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We want to estimate the coefficients </a:t>
            </a:r>
            <a:r>
              <a:rPr lang="en-US" sz="2200" b="1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𝛽</a:t>
            </a:r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/>
              <a:t>from the Poisson model of </a:t>
            </a:r>
            <a:r>
              <a:rPr lang="en-US" sz="22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| X, </a:t>
            </a:r>
            <a:r>
              <a:rPr lang="en-US" sz="2200" b="1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180A-989F-F18A-9D07-41EEC753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0A43-79A0-0F87-1BEE-CFB572C0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74696" cy="443693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Having </a:t>
            </a:r>
            <a:r>
              <a:rPr lang="en-US" sz="2200" b="1" dirty="0"/>
              <a:t>some correct </a:t>
            </a:r>
            <a:r>
              <a:rPr lang="en-US" sz="2200" dirty="0"/>
              <a:t>route-based distances is better than none.</a:t>
            </a:r>
          </a:p>
          <a:p>
            <a:r>
              <a:rPr lang="en-US" sz="2200" dirty="0"/>
              <a:t>Error-prone Haversine distances are available for all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/>
              <a:t> neighborhoods, and we can use them to create our indicator of low food access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X*</a:t>
            </a:r>
            <a:r>
              <a:rPr lang="en-US" sz="2200" dirty="0"/>
              <a:t> that is subject to misclassification.</a:t>
            </a:r>
          </a:p>
          <a:p>
            <a:r>
              <a:rPr lang="en-US" sz="2200" dirty="0"/>
              <a:t>In addition to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X*</a:t>
            </a:r>
            <a:r>
              <a:rPr lang="en-US" sz="2200" dirty="0"/>
              <a:t>, we </a:t>
            </a:r>
            <a:r>
              <a:rPr lang="en-US" sz="2200" b="1" dirty="0"/>
              <a:t>query</a:t>
            </a:r>
            <a:r>
              <a:rPr lang="en-US" sz="2200" dirty="0"/>
              <a:t> route-based distances to create our indicator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dirty="0"/>
              <a:t> for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/>
              <a:t> neighborhoods, </a:t>
            </a:r>
            <a:br>
              <a:rPr lang="en-US" sz="2200" dirty="0"/>
            </a:br>
            <a:r>
              <a:rPr lang="en-US" sz="2200" dirty="0"/>
              <a:t>where </a:t>
            </a:r>
            <a:r>
              <a:rPr lang="en-US" sz="28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&lt; N</a:t>
            </a:r>
            <a:r>
              <a:rPr lang="en-US" sz="2200" dirty="0"/>
              <a:t>.</a:t>
            </a:r>
          </a:p>
        </p:txBody>
      </p:sp>
      <p:pic>
        <p:nvPicPr>
          <p:cNvPr id="7" name="Picture 6" descr="Out of ten neighborhoods in the figure, only one is queried and has complete data.">
            <a:extLst>
              <a:ext uri="{FF2B5EF4-FFF2-40B4-BE49-F238E27FC236}">
                <a16:creationId xmlns:a16="http://schemas.microsoft.com/office/drawing/2014/main" id="{B4D00538-83CE-8668-BB6D-A9168AFF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058" y="3216840"/>
            <a:ext cx="4346218" cy="21994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44E7-A908-E46F-DF2C-C901522E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41" y="5915888"/>
            <a:ext cx="1440546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11</a:t>
            </a:fld>
            <a:r>
              <a:rPr lang="en-US" dirty="0"/>
              <a:t> of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D69C-FDFE-AA56-9DA1-F26D17F6E372}"/>
              </a:ext>
            </a:extLst>
          </p:cNvPr>
          <p:cNvSpPr txBox="1"/>
          <p:nvPr/>
        </p:nvSpPr>
        <p:spPr>
          <a:xfrm>
            <a:off x="7281058" y="5529744"/>
            <a:ext cx="4240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</a:t>
            </a:r>
            <a:r>
              <a:rPr lang="en-US" sz="1600" dirty="0"/>
              <a:t>: An example of two-phase design.</a:t>
            </a:r>
          </a:p>
        </p:txBody>
      </p:sp>
    </p:spTree>
    <p:extLst>
      <p:ext uri="{BB962C8B-B14F-4D97-AF65-F5344CB8AC3E}">
        <p14:creationId xmlns:p14="http://schemas.microsoft.com/office/powerpoint/2010/main" val="26798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AAF-15BD-6BCB-78E7-57B2D70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8B-9ADF-D126-23E7-9DB98D451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Gold Standard 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Naïve Regression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Complete Case Analysis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Maximum Likelihood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4BEF7-9CD0-72A9-ABBA-44C8BA80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2222287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👍</a:t>
            </a:r>
          </a:p>
          <a:p>
            <a:pPr marL="0" indent="0">
              <a:buNone/>
            </a:pPr>
            <a:r>
              <a:rPr lang="en-US" sz="2200" dirty="0"/>
              <a:t>This method achieves optimal bias and variance.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3200" dirty="0"/>
              <a:t>👎</a:t>
            </a:r>
          </a:p>
          <a:p>
            <a:pPr marL="0" indent="0">
              <a:buNone/>
            </a:pPr>
            <a:r>
              <a:rPr lang="en-US" sz="2200" dirty="0"/>
              <a:t>This method assumes we have all of the correct data available.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BC0F-242E-FE54-44D8-F1C93506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171" y="5915888"/>
            <a:ext cx="1561316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12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428195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AAF-15BD-6BCB-78E7-57B2D70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8B-9ADF-D126-23E7-9DB98D451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Gold Standard </a:t>
            </a:r>
          </a:p>
          <a:p>
            <a:r>
              <a:rPr lang="en-US" sz="2200" b="1" dirty="0"/>
              <a:t>Naïve Regression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Complete Case Analysis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Maximum Likelihood Estimation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C79FCA0-F1BA-74B6-538A-9A2B3486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05" y="2499508"/>
            <a:ext cx="5194583" cy="3638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👍</a:t>
            </a:r>
          </a:p>
          <a:p>
            <a:pPr marL="0" indent="0">
              <a:buNone/>
            </a:pPr>
            <a:r>
              <a:rPr lang="en-US" sz="2200" dirty="0"/>
              <a:t>The model is easy to fit and utilizes information from the error-prone data for all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/>
              <a:t> neighborhoods.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3200" dirty="0"/>
              <a:t>👎</a:t>
            </a:r>
          </a:p>
          <a:p>
            <a:pPr marL="0" indent="0">
              <a:buNone/>
            </a:pPr>
            <a:r>
              <a:rPr lang="en-US" sz="2200" dirty="0"/>
              <a:t>The model is biased by a function of the sensitivity and specificity (Shaw et al., 2020).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26380-4606-05F3-C358-870ED74D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6643" y="5915888"/>
            <a:ext cx="1733844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13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98777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AAF-15BD-6BCB-78E7-57B2D70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8B-9ADF-D126-23E7-9DB98D451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Gold Standard 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Naïve Regression</a:t>
            </a:r>
          </a:p>
          <a:p>
            <a:r>
              <a:rPr lang="en-US" sz="2200" b="1" dirty="0"/>
              <a:t>Complete Case Analysis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Maximum Likelihood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4BEF7-9CD0-72A9-ABBA-44C8BA80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2222286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👍</a:t>
            </a:r>
          </a:p>
          <a:p>
            <a:pPr marL="0" indent="0">
              <a:buNone/>
            </a:pPr>
            <a:r>
              <a:rPr lang="en-US" sz="2200" dirty="0"/>
              <a:t>The model is unbiased, as it uses the error-free measurements.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3200" dirty="0"/>
              <a:t>👎</a:t>
            </a:r>
          </a:p>
          <a:p>
            <a:pPr marL="0" indent="0">
              <a:buNone/>
            </a:pPr>
            <a:r>
              <a:rPr lang="en-US" sz="2200" dirty="0"/>
              <a:t>The model does not take the unqueried data into account.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35AE-5FE9-7786-596A-B5664093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8181" y="5915888"/>
            <a:ext cx="1492305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14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98477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AAF-15BD-6BCB-78E7-57B2D70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8B-9ADF-D126-23E7-9DB98D451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Gold Standard 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Naïve Regression</a:t>
            </a:r>
          </a:p>
          <a:p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Complete Case Analysis</a:t>
            </a:r>
          </a:p>
          <a:p>
            <a:r>
              <a:rPr lang="en-US" sz="2200" b="1" dirty="0"/>
              <a:t>Maximum Likelihood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4BEF7-9CD0-72A9-ABBA-44C8BA80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2519999"/>
            <a:ext cx="5194583" cy="3638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👍</a:t>
            </a:r>
          </a:p>
          <a:p>
            <a:pPr marL="0" indent="0">
              <a:buNone/>
            </a:pPr>
            <a:r>
              <a:rPr lang="en-US" sz="2200" dirty="0"/>
              <a:t>The model utilizes information from both the queried and unqueried observations.</a:t>
            </a:r>
          </a:p>
          <a:p>
            <a:pPr marL="0" indent="0">
              <a:buNone/>
            </a:pPr>
            <a:r>
              <a:rPr lang="en-US" sz="2200" dirty="0"/>
              <a:t>👎</a:t>
            </a:r>
          </a:p>
          <a:p>
            <a:pPr marL="0" indent="0">
              <a:buNone/>
            </a:pPr>
            <a:r>
              <a:rPr lang="en-US" sz="2200" dirty="0"/>
              <a:t>This method is not (yet) implemented in existing software.</a:t>
            </a:r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2F88-43B2-C546-61C7-078BD2B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193" y="5915888"/>
            <a:ext cx="1423294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15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4563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83F5-EC7E-5355-DDA2-B33C4FF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MLE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2F09-4693-DA12-5873-6C27F2CA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435" y="5915888"/>
            <a:ext cx="1475052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16</a:t>
            </a:fld>
            <a:r>
              <a:rPr lang="en-US" dirty="0"/>
              <a:t> of 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2F02A69-79D9-1BED-4897-0A6C4802295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57252" y="3369541"/>
                <a:ext cx="10554574" cy="189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2F02A69-79D9-1BED-4897-0A6C4802295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252" y="3369541"/>
                <a:ext cx="10554574" cy="1899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741786F-BBEF-A9DB-437A-C50F10D5AF94}"/>
              </a:ext>
            </a:extLst>
          </p:cNvPr>
          <p:cNvSpPr/>
          <p:nvPr/>
        </p:nvSpPr>
        <p:spPr>
          <a:xfrm>
            <a:off x="3073376" y="4480484"/>
            <a:ext cx="60452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queried neighborhoods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C6F3AD-219C-924B-913B-FD92DE051EBA}"/>
              </a:ext>
            </a:extLst>
          </p:cNvPr>
          <p:cNvSpPr/>
          <p:nvPr/>
        </p:nvSpPr>
        <p:spPr>
          <a:xfrm>
            <a:off x="2487802" y="4491426"/>
            <a:ext cx="8098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A4FC8-F58C-D32D-ED29-EC33F791A9A3}"/>
              </a:ext>
            </a:extLst>
          </p:cNvPr>
          <p:cNvSpPr/>
          <p:nvPr/>
        </p:nvSpPr>
        <p:spPr>
          <a:xfrm>
            <a:off x="2487802" y="3692324"/>
            <a:ext cx="1273970" cy="4861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41CD5-91F0-0DF7-59A3-D6620726E66B}"/>
              </a:ext>
            </a:extLst>
          </p:cNvPr>
          <p:cNvSpPr/>
          <p:nvPr/>
        </p:nvSpPr>
        <p:spPr>
          <a:xfrm>
            <a:off x="6830238" y="3692324"/>
            <a:ext cx="218744" cy="4861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74D7BF-C241-9E3E-D5E4-2C5A5F028B09}"/>
              </a:ext>
            </a:extLst>
          </p:cNvPr>
          <p:cNvSpPr/>
          <p:nvPr/>
        </p:nvSpPr>
        <p:spPr>
          <a:xfrm>
            <a:off x="7088962" y="3705658"/>
            <a:ext cx="3028486" cy="4861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10C0F3-3631-01E0-0157-B3B9BFE8F84F}"/>
              </a:ext>
            </a:extLst>
          </p:cNvPr>
          <p:cNvSpPr/>
          <p:nvPr/>
        </p:nvSpPr>
        <p:spPr>
          <a:xfrm>
            <a:off x="3761772" y="3369541"/>
            <a:ext cx="3028486" cy="1100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 animBg="1"/>
      <p:bldP spid="21" grpId="0" animBg="1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B996-CC2C-4E64-7A2A-61883DE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MLE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0ED9-1608-9D89-7634-738A047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8951" y="5915888"/>
            <a:ext cx="1371535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17</a:t>
            </a:fld>
            <a:r>
              <a:rPr lang="en-US" dirty="0"/>
              <a:t> of 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C4D73-809E-7C40-2FC2-4BAF9E0649F0}"/>
                  </a:ext>
                </a:extLst>
              </p:cNvPr>
              <p:cNvSpPr txBox="1"/>
              <p:nvPr/>
            </p:nvSpPr>
            <p:spPr>
              <a:xfrm>
                <a:off x="3633469" y="2944574"/>
                <a:ext cx="610615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C4D73-809E-7C40-2FC2-4BAF9E06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69" y="2944574"/>
                <a:ext cx="6106159" cy="338554"/>
              </a:xfrm>
              <a:prstGeom prst="rect">
                <a:avLst/>
              </a:prstGeom>
              <a:blipFill>
                <a:blip r:embed="rId2"/>
                <a:stretch>
                  <a:fillRect l="-1660" t="-21429" r="-103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8C66E-F879-C282-D80F-437C71195193}"/>
                  </a:ext>
                </a:extLst>
              </p:cNvPr>
              <p:cNvSpPr txBox="1"/>
              <p:nvPr/>
            </p:nvSpPr>
            <p:spPr>
              <a:xfrm>
                <a:off x="5276011" y="3546923"/>
                <a:ext cx="4148251" cy="36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8C66E-F879-C282-D80F-437C7119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11" y="3546923"/>
                <a:ext cx="4148251" cy="369075"/>
              </a:xfrm>
              <a:prstGeom prst="rect">
                <a:avLst/>
              </a:prstGeom>
              <a:blipFill>
                <a:blip r:embed="rId3"/>
                <a:stretch>
                  <a:fillRect l="-1524" t="-3333" r="-21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8E1CD1-C628-D4A6-5D35-17063CDE7277}"/>
                  </a:ext>
                </a:extLst>
              </p:cNvPr>
              <p:cNvSpPr txBox="1"/>
              <p:nvPr/>
            </p:nvSpPr>
            <p:spPr>
              <a:xfrm>
                <a:off x="5276011" y="4179793"/>
                <a:ext cx="3131435" cy="36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8E1CD1-C628-D4A6-5D35-17063CDE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11" y="4179793"/>
                <a:ext cx="3131435" cy="369075"/>
              </a:xfrm>
              <a:prstGeom prst="rect">
                <a:avLst/>
              </a:prstGeom>
              <a:blipFill>
                <a:blip r:embed="rId4"/>
                <a:stretch>
                  <a:fillRect l="-2834" t="-3333" r="-364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0DF88D-DE75-69DA-6BAE-9A948B3BEC22}"/>
                  </a:ext>
                </a:extLst>
              </p:cNvPr>
              <p:cNvSpPr txBox="1"/>
              <p:nvPr/>
            </p:nvSpPr>
            <p:spPr>
              <a:xfrm>
                <a:off x="3443687" y="5209836"/>
                <a:ext cx="4398833" cy="951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0DF88D-DE75-69DA-6BAE-9A948B3B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87" y="5209836"/>
                <a:ext cx="4398833" cy="951351"/>
              </a:xfrm>
              <a:prstGeom prst="rect">
                <a:avLst/>
              </a:prstGeom>
              <a:blipFill>
                <a:blip r:embed="rId5"/>
                <a:stretch>
                  <a:fillRect t="-113158" r="-288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ket 17">
            <a:extLst>
              <a:ext uri="{FF2B5EF4-FFF2-40B4-BE49-F238E27FC236}">
                <a16:creationId xmlns:a16="http://schemas.microsoft.com/office/drawing/2014/main" id="{B270E9F2-C089-F7D9-9A83-6BBFB6E56934}"/>
              </a:ext>
            </a:extLst>
          </p:cNvPr>
          <p:cNvSpPr/>
          <p:nvPr/>
        </p:nvSpPr>
        <p:spPr>
          <a:xfrm rot="5400000">
            <a:off x="6328175" y="1953889"/>
            <a:ext cx="174029" cy="1544174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E548D-7004-C5EC-2B73-5E51D860937C}"/>
              </a:ext>
            </a:extLst>
          </p:cNvPr>
          <p:cNvSpPr/>
          <p:nvPr/>
        </p:nvSpPr>
        <p:spPr>
          <a:xfrm>
            <a:off x="5276011" y="1906095"/>
            <a:ext cx="2391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Poisson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370E108-7995-92F3-B98A-E23A6016D338}"/>
              </a:ext>
            </a:extLst>
          </p:cNvPr>
          <p:cNvSpPr/>
          <p:nvPr/>
        </p:nvSpPr>
        <p:spPr>
          <a:xfrm rot="5400000">
            <a:off x="7920499" y="2068600"/>
            <a:ext cx="152806" cy="129353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3FF351-4517-3BF0-2C6B-E81FEE8F53DD}"/>
              </a:ext>
            </a:extLst>
          </p:cNvPr>
          <p:cNvSpPr/>
          <p:nvPr/>
        </p:nvSpPr>
        <p:spPr>
          <a:xfrm>
            <a:off x="6841728" y="1900917"/>
            <a:ext cx="2391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2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 animBg="1"/>
      <p:bldP spid="19" grpId="0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F947-7A18-C4E1-4334-4A117CC8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7FDB-235A-E105-0CB6-1DD671311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82B1-5078-E4ED-F2DF-624E0B36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5215" y="5915888"/>
            <a:ext cx="1285271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18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7912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52EC9-0732-5C84-6E79-82961ADA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🛣️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1142F-6A41-2CE5-D0BE-40E12DA4F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</a:t>
            </a:r>
            <a:r>
              <a:rPr lang="en-US" sz="2200" b="1" dirty="0"/>
              <a:t>vary</a:t>
            </a:r>
            <a:r>
              <a:rPr lang="en-US" sz="2200" dirty="0"/>
              <a:t>:</a:t>
            </a:r>
          </a:p>
          <a:p>
            <a:r>
              <a:rPr lang="en-US" sz="2400" dirty="0"/>
              <a:t>Sample size </a:t>
            </a:r>
            <a:r>
              <a:rPr lang="en-US" sz="2400" dirty="0">
                <a:solidFill>
                  <a:srgbClr val="98C83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en-US" sz="2400" dirty="0"/>
              <a:t>Queried sample size </a:t>
            </a:r>
            <a:r>
              <a:rPr lang="en-US" sz="2400" dirty="0">
                <a:solidFill>
                  <a:srgbClr val="98C832"/>
                </a:solidFill>
              </a:rPr>
              <a:t>n</a:t>
            </a:r>
          </a:p>
          <a:p>
            <a:r>
              <a:rPr lang="en-US" sz="2400" dirty="0"/>
              <a:t>Error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CBE1-1FF9-C359-2BDE-71C0E6E5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29994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</a:t>
            </a:r>
            <a:r>
              <a:rPr lang="en-US" sz="2200" b="1" dirty="0"/>
              <a:t>compare</a:t>
            </a:r>
            <a:r>
              <a:rPr lang="en-US" sz="2200" dirty="0"/>
              <a:t>:</a:t>
            </a:r>
          </a:p>
          <a:p>
            <a:r>
              <a:rPr lang="en-US" sz="2200" dirty="0"/>
              <a:t>Gold Standard</a:t>
            </a:r>
          </a:p>
          <a:p>
            <a:r>
              <a:rPr lang="en-US" sz="2200" dirty="0"/>
              <a:t>Complete Case</a:t>
            </a:r>
          </a:p>
          <a:p>
            <a:r>
              <a:rPr lang="en-US" sz="2200" dirty="0"/>
              <a:t>Naïve Model</a:t>
            </a:r>
          </a:p>
          <a:p>
            <a:r>
              <a:rPr lang="en-US" sz="2200" dirty="0"/>
              <a:t>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091A9-AFCB-2D2E-90BD-8CF3B3A1F8A2}"/>
                  </a:ext>
                </a:extLst>
              </p:cNvPr>
              <p:cNvSpPr txBox="1"/>
              <p:nvPr/>
            </p:nvSpPr>
            <p:spPr>
              <a:xfrm>
                <a:off x="297543" y="5435283"/>
                <a:ext cx="11414084" cy="72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200" dirty="0"/>
                  <a:t>We </a:t>
                </a:r>
                <a:r>
                  <a:rPr lang="en-US" sz="2200" b="1" dirty="0"/>
                  <a:t>observe </a:t>
                </a:r>
                <a:r>
                  <a:rPr lang="en-US" sz="2200" dirty="0"/>
                  <a:t>the effect of interest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rgbClr val="98C8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98C8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rgbClr val="98C8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98C8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 (truth = 0.155) and the relative efficiency.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091A9-AFCB-2D2E-90BD-8CF3B3A1F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3" y="5435283"/>
                <a:ext cx="11414084" cy="725904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8061F-C5DE-4E2F-E8CE-A6511FF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445" y="5915888"/>
            <a:ext cx="1406041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19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91860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F13B-4E43-DEA9-FBD5-7649F870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with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B513-80D2-6B02-7E29-670046A3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https://bit.ly/ashley_talks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EF58-0F38-AAF6-57F3-02C36BED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2</a:t>
            </a:fld>
            <a:r>
              <a:rPr lang="en-US" dirty="0"/>
              <a:t> of 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08D43-FDB4-9BEE-F414-E858A6BC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4281587"/>
            <a:ext cx="152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0D8E68-3C34-4C0E-AD3E-80B283FF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We compare the performance of the naive model, gold standard model, maximum likelihood estimator, and complete case model as we vary the percentage of X that we query. This analysis is done with two different full sample sizes.">
            <a:extLst>
              <a:ext uri="{FF2B5EF4-FFF2-40B4-BE49-F238E27FC236}">
                <a16:creationId xmlns:a16="http://schemas.microsoft.com/office/drawing/2014/main" id="{F8E896B0-DE5B-ACAD-E9F5-B40D83E791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0" y="964692"/>
            <a:ext cx="7040880" cy="4928616"/>
          </a:xfrm>
          <a:prstGeom prst="rect">
            <a:avLst/>
          </a:prstGeom>
        </p:spPr>
      </p:pic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7188AEC5-C3B6-4F84-960F-0246A53F7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prstGeom prst="roundRect">
            <a:avLst>
              <a:gd name="adj" fmla="val 3513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A50B4-C358-309A-12AC-A3481D20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170" y="6275540"/>
            <a:ext cx="1375737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20</a:t>
            </a:fld>
            <a:r>
              <a:rPr lang="en-US" dirty="0"/>
              <a:t> of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1E9BA-195E-884F-A83B-3A257875B7C5}"/>
              </a:ext>
            </a:extLst>
          </p:cNvPr>
          <p:cNvSpPr txBox="1"/>
          <p:nvPr/>
        </p:nvSpPr>
        <p:spPr>
          <a:xfrm>
            <a:off x="637093" y="6355423"/>
            <a:ext cx="854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Box plot comparing method performance across different query percentages</a:t>
            </a:r>
          </a:p>
        </p:txBody>
      </p:sp>
    </p:spTree>
    <p:extLst>
      <p:ext uri="{BB962C8B-B14F-4D97-AF65-F5344CB8AC3E}">
        <p14:creationId xmlns:p14="http://schemas.microsoft.com/office/powerpoint/2010/main" val="312448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0D8E68-3C34-4C0E-AD3E-80B283FF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We compare the performance of the naive model, gold standard model, maximum likelihood estimator, and complete case model as we increase the level of error in the error-prone input variable. This performance is shown at two different full sample size levels.">
            <a:extLst>
              <a:ext uri="{FF2B5EF4-FFF2-40B4-BE49-F238E27FC236}">
                <a16:creationId xmlns:a16="http://schemas.microsoft.com/office/drawing/2014/main" id="{BB5EC1D0-1178-EA5C-AB4C-76A54BAA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964692"/>
            <a:ext cx="7040880" cy="4928616"/>
          </a:xfrm>
          <a:prstGeom prst="rect">
            <a:avLst/>
          </a:prstGeom>
        </p:spPr>
      </p:pic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7188AEC5-C3B6-4F84-960F-0246A53F7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prstGeom prst="roundRect">
            <a:avLst>
              <a:gd name="adj" fmla="val 3513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37F18-B729-84A8-1CC0-276383E3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1150" y="6214533"/>
            <a:ext cx="1473757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21</a:t>
            </a:fld>
            <a:r>
              <a:rPr lang="en-US" dirty="0"/>
              <a:t> of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7E272-310A-73A0-591A-23F146194A20}"/>
              </a:ext>
            </a:extLst>
          </p:cNvPr>
          <p:cNvSpPr txBox="1"/>
          <p:nvPr/>
        </p:nvSpPr>
        <p:spPr>
          <a:xfrm>
            <a:off x="637093" y="6355423"/>
            <a:ext cx="794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Box plot comparing method performance across different error settings</a:t>
            </a:r>
          </a:p>
        </p:txBody>
      </p:sp>
    </p:spTree>
    <p:extLst>
      <p:ext uri="{BB962C8B-B14F-4D97-AF65-F5344CB8AC3E}">
        <p14:creationId xmlns:p14="http://schemas.microsoft.com/office/powerpoint/2010/main" val="218140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F5D9-C557-84C2-3AD8-A8FC859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7CBB-B82E-27D8-4EBD-ACCFDFDF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51076"/>
            <a:ext cx="10554574" cy="3946693"/>
          </a:xfrm>
        </p:spPr>
        <p:txBody>
          <a:bodyPr>
            <a:normAutofit/>
          </a:bodyPr>
          <a:lstStyle/>
          <a:p>
            <a:r>
              <a:rPr lang="en-US" sz="2200" dirty="0"/>
              <a:t>Across all four query settings, the MLE remains </a:t>
            </a:r>
            <a:r>
              <a:rPr lang="en-US" sz="2200" b="1" dirty="0"/>
              <a:t>fairly unbiased</a:t>
            </a:r>
            <a:r>
              <a:rPr lang="en-US" sz="2200" dirty="0"/>
              <a:t>.</a:t>
            </a:r>
          </a:p>
          <a:p>
            <a:r>
              <a:rPr lang="en-US" sz="2200" dirty="0"/>
              <a:t>As we vary the size of the queried sample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/>
              <a:t>, the MLE recovers up to 91% of the </a:t>
            </a:r>
            <a:r>
              <a:rPr lang="en-US" sz="2200" b="1" dirty="0"/>
              <a:t>efficiency</a:t>
            </a:r>
            <a:r>
              <a:rPr lang="en-US" sz="2200" dirty="0"/>
              <a:t> of the gold standard model and beats the complete case model in every case.</a:t>
            </a:r>
          </a:p>
          <a:p>
            <a:r>
              <a:rPr lang="en-US" sz="2200" dirty="0"/>
              <a:t>As we introduce more error into the input data, the MLE remains </a:t>
            </a:r>
            <a:r>
              <a:rPr lang="en-US" sz="2200" b="1" dirty="0"/>
              <a:t>fairly unbiased</a:t>
            </a:r>
            <a:r>
              <a:rPr lang="en-US" sz="2200" dirty="0"/>
              <a:t>.</a:t>
            </a:r>
          </a:p>
          <a:p>
            <a:r>
              <a:rPr lang="en-US" sz="2200" dirty="0"/>
              <a:t>As we vary the error, the MLE recovers between 70 and 83% of the </a:t>
            </a:r>
            <a:r>
              <a:rPr lang="en-US" sz="2200" b="1" dirty="0"/>
              <a:t>efficiency</a:t>
            </a:r>
            <a:r>
              <a:rPr lang="en-US" sz="2200" dirty="0"/>
              <a:t> of the gold standard model.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6AFA-F9CD-422D-A0FE-8FACD0A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445" y="5915888"/>
            <a:ext cx="1406041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22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15157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1EF9-B903-5FCB-8F8F-DED8A86E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C621B-E480-2046-5B23-A04969393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B89C-7E33-E2D9-1F89-835A4EA4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8181" y="5915888"/>
            <a:ext cx="1492305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23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543121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BA6302-552E-090D-BB67-83CC2037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Piedmont Triad Food Access Landscape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We visualize levels of food access in the Piedmont Triad at radii of 0.5, 1, 5, and 10 miles.">
            <a:extLst>
              <a:ext uri="{FF2B5EF4-FFF2-40B4-BE49-F238E27FC236}">
                <a16:creationId xmlns:a16="http://schemas.microsoft.com/office/drawing/2014/main" id="{2BE35B88-DFF9-1E8B-549F-9B1F4F99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118" y="1443491"/>
            <a:ext cx="5630441" cy="3941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DB3E4-948D-110B-4EA3-ED2B1D06297F}"/>
              </a:ext>
            </a:extLst>
          </p:cNvPr>
          <p:cNvSpPr txBox="1"/>
          <p:nvPr/>
        </p:nvSpPr>
        <p:spPr>
          <a:xfrm>
            <a:off x="1138092" y="5384799"/>
            <a:ext cx="285750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Error-Prone Low Access</a:t>
            </a:r>
          </a:p>
          <a:p>
            <a:pPr>
              <a:lnSpc>
                <a:spcPct val="150000"/>
              </a:lnSpc>
            </a:pPr>
            <a:r>
              <a:rPr lang="en-US" dirty="0"/>
              <a:t>True Low Access</a:t>
            </a:r>
          </a:p>
          <a:p>
            <a:pPr>
              <a:lnSpc>
                <a:spcPct val="150000"/>
              </a:lnSpc>
            </a:pPr>
            <a:r>
              <a:rPr lang="en-US" dirty="0"/>
              <a:t>Not Low Access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0D98A-76D1-FAA3-DEEA-8BBD375715A0}"/>
              </a:ext>
            </a:extLst>
          </p:cNvPr>
          <p:cNvSpPr/>
          <p:nvPr/>
        </p:nvSpPr>
        <p:spPr>
          <a:xfrm>
            <a:off x="325964" y="5550822"/>
            <a:ext cx="635000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253EC3-F4C1-0470-CA68-E97E718C3299}"/>
              </a:ext>
            </a:extLst>
          </p:cNvPr>
          <p:cNvSpPr/>
          <p:nvPr/>
        </p:nvSpPr>
        <p:spPr>
          <a:xfrm>
            <a:off x="325964" y="5973734"/>
            <a:ext cx="635000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37D55-D2BB-13F0-7FDD-7CC15A919189}"/>
              </a:ext>
            </a:extLst>
          </p:cNvPr>
          <p:cNvSpPr/>
          <p:nvPr/>
        </p:nvSpPr>
        <p:spPr>
          <a:xfrm>
            <a:off x="325964" y="6396646"/>
            <a:ext cx="635000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5212C-A4C9-3240-164F-A79BE5722FDD}"/>
              </a:ext>
            </a:extLst>
          </p:cNvPr>
          <p:cNvSpPr/>
          <p:nvPr/>
        </p:nvSpPr>
        <p:spPr>
          <a:xfrm>
            <a:off x="552024" y="5550821"/>
            <a:ext cx="182880" cy="165100"/>
          </a:xfrm>
          <a:prstGeom prst="rect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B488A-9F1D-CD6F-9765-CC639675E0D7}"/>
              </a:ext>
            </a:extLst>
          </p:cNvPr>
          <p:cNvSpPr/>
          <p:nvPr/>
        </p:nvSpPr>
        <p:spPr>
          <a:xfrm>
            <a:off x="549140" y="5973733"/>
            <a:ext cx="18288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1A78A-56C9-8BFC-984E-4F3527DB03C3}"/>
              </a:ext>
            </a:extLst>
          </p:cNvPr>
          <p:cNvSpPr/>
          <p:nvPr/>
        </p:nvSpPr>
        <p:spPr>
          <a:xfrm>
            <a:off x="549140" y="6396646"/>
            <a:ext cx="182880" cy="165100"/>
          </a:xfrm>
          <a:prstGeom prst="rect">
            <a:avLst/>
          </a:prstGeom>
          <a:solidFill>
            <a:srgbClr val="57B4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94212-0A20-99E1-4BD8-8F4335C2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9686" y="6086635"/>
            <a:ext cx="1578569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24</a:t>
            </a:fld>
            <a:r>
              <a:rPr lang="en-US" dirty="0"/>
              <a:t> of 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9A39-DDCA-4784-540C-EA84FEEAAD63}"/>
              </a:ext>
            </a:extLst>
          </p:cNvPr>
          <p:cNvSpPr txBox="1"/>
          <p:nvPr/>
        </p:nvSpPr>
        <p:spPr>
          <a:xfrm>
            <a:off x="5553631" y="5460094"/>
            <a:ext cx="5455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Food access landscape of the Piedmont triad</a:t>
            </a:r>
          </a:p>
        </p:txBody>
      </p:sp>
    </p:spTree>
    <p:extLst>
      <p:ext uri="{BB962C8B-B14F-4D97-AF65-F5344CB8AC3E}">
        <p14:creationId xmlns:p14="http://schemas.microsoft.com/office/powerpoint/2010/main" val="258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493013-49AB-DD67-E662-9E294B3A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95" y="873202"/>
            <a:ext cx="5904411" cy="41330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D78018-8418-CBFC-273F-1C6C32EAF53F}"/>
              </a:ext>
            </a:extLst>
          </p:cNvPr>
          <p:cNvSpPr txBox="1"/>
          <p:nvPr/>
        </p:nvSpPr>
        <p:spPr>
          <a:xfrm>
            <a:off x="2730322" y="6002976"/>
            <a:ext cx="417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Error Snapshot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D524D-2563-4FEA-ADF1-81BDE01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0929" y="5915888"/>
            <a:ext cx="1509558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25</a:t>
            </a:fld>
            <a:r>
              <a:rPr lang="en-US" dirty="0"/>
              <a:t> of 30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EB8F1-FC03-2D73-8BB9-D17F1FDE8A35}"/>
              </a:ext>
            </a:extLst>
          </p:cNvPr>
          <p:cNvSpPr/>
          <p:nvPr/>
        </p:nvSpPr>
        <p:spPr>
          <a:xfrm>
            <a:off x="3916392" y="3019245"/>
            <a:ext cx="3968151" cy="276046"/>
          </a:xfrm>
          <a:prstGeom prst="rect">
            <a:avLst/>
          </a:prstGeom>
          <a:solidFill>
            <a:srgbClr val="9FCD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E82B3-8F9D-B9B6-346E-66239C11DE24}"/>
              </a:ext>
            </a:extLst>
          </p:cNvPr>
          <p:cNvSpPr txBox="1"/>
          <p:nvPr/>
        </p:nvSpPr>
        <p:spPr>
          <a:xfrm>
            <a:off x="775115" y="4757665"/>
            <a:ext cx="5820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Summary of error rates in the Piedmont case study</a:t>
            </a:r>
          </a:p>
        </p:txBody>
      </p:sp>
    </p:spTree>
    <p:extLst>
      <p:ext uri="{BB962C8B-B14F-4D97-AF65-F5344CB8AC3E}">
        <p14:creationId xmlns:p14="http://schemas.microsoft.com/office/powerpoint/2010/main" val="13174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93D2-BEA2-9DC4-40FE-5FABC156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95" y="873202"/>
            <a:ext cx="5904411" cy="413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E67CD-A422-05FC-9352-416154887F23}"/>
              </a:ext>
            </a:extLst>
          </p:cNvPr>
          <p:cNvSpPr txBox="1"/>
          <p:nvPr/>
        </p:nvSpPr>
        <p:spPr>
          <a:xfrm>
            <a:off x="2730322" y="6002976"/>
            <a:ext cx="417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One Mile Radius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016C6-9413-9C97-0BDC-0D42F21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0159" y="5915888"/>
            <a:ext cx="1630328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26</a:t>
            </a:fld>
            <a:r>
              <a:rPr lang="en-US" dirty="0"/>
              <a:t> of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70040-95AC-1905-A6A8-964EBD70B428}"/>
              </a:ext>
            </a:extLst>
          </p:cNvPr>
          <p:cNvSpPr txBox="1"/>
          <p:nvPr/>
        </p:nvSpPr>
        <p:spPr>
          <a:xfrm>
            <a:off x="643468" y="5331806"/>
            <a:ext cx="593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Figure</a:t>
            </a:r>
            <a:r>
              <a:rPr lang="en-US" sz="1600" dirty="0">
                <a:solidFill>
                  <a:schemeClr val="bg1"/>
                </a:solidFill>
              </a:rPr>
              <a:t>: Diabetes prevalence estimates using four methods</a:t>
            </a:r>
          </a:p>
        </p:txBody>
      </p:sp>
    </p:spTree>
    <p:extLst>
      <p:ext uri="{BB962C8B-B14F-4D97-AF65-F5344CB8AC3E}">
        <p14:creationId xmlns:p14="http://schemas.microsoft.com/office/powerpoint/2010/main" val="185323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0DB0-C3E1-2D31-3A61-AAF1EA20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951A-504C-DF47-EA2E-83A12505C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1270F-DBFF-B574-FEA4-ADB64E36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1917" y="5915888"/>
            <a:ext cx="1578569" cy="490599"/>
          </a:xfrm>
        </p:spPr>
        <p:txBody>
          <a:bodyPr/>
          <a:lstStyle/>
          <a:p>
            <a:r>
              <a:rPr lang="en-US" dirty="0"/>
              <a:t> </a:t>
            </a:r>
            <a:fld id="{B4CFD5E0-2D87-AE45-B915-BEF559C7359B}" type="slidenum">
              <a:rPr lang="en-US" smtClean="0"/>
              <a:t>27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51013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1DE9D-5137-8932-A602-C27FC10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Future Directions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13C2-90B6-56FC-0738-24FB763F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200" dirty="0"/>
              <a:t>Expand case study</a:t>
            </a:r>
          </a:p>
          <a:p>
            <a:r>
              <a:rPr lang="en-US" sz="2200" dirty="0"/>
              <a:t>Improve query design</a:t>
            </a:r>
          </a:p>
          <a:p>
            <a:r>
              <a:rPr lang="en-US" sz="2200" dirty="0"/>
              <a:t>Tipping point analysis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4983-20BC-2129-D7C2-B0EFAD0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665" y="5915888"/>
            <a:ext cx="1595822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28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47753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1501-DF83-8161-9338-C8245ACD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1AEC-0767-3D3F-47B1-DF1787BE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E.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Gucciardi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, M.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Vahabi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, N. Norris, J. P. Del Monte, and C. Farnum. The intersection between food insecurity and diabetes: a review. Current nutrition reports, 3:324–332, 2014.</a:t>
            </a:r>
          </a:p>
          <a:p>
            <a:pPr algn="l" fontAlgn="base"/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World Health Organization. Healthy diet, 2019. URL https://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iris.who.int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/handle/10665/325828.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P. A. Shaw, R. H. Keogh, et al. STRATOS guidance document on measurement error and misclassification of variables in observational epidemiology: part 2—more complex methods of adjustment and advanced topics. Statistics in medicine, 39(16):2232–2263, 2020.</a:t>
            </a: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L. Tang, R. H. Lyles, C. C. King, D. D. Celentano, and Y. Lo. Binary regression with differentially misclassified response and exposure variables. Statistics in Medicine, 34(9):1605–1620, 2015.</a:t>
            </a: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S. Lotspeich, A. Mullan, L. D’Agostino McGowan, and S. Hepler. Combining straight-line and map-based distances to investigate food access and health. In Preparation, 2023+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B4FF-29ED-8FE9-B51D-9010BBEE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193" y="5915888"/>
            <a:ext cx="1423294" cy="494924"/>
          </a:xfrm>
        </p:spPr>
        <p:txBody>
          <a:bodyPr/>
          <a:lstStyle/>
          <a:p>
            <a:fld id="{B4CFD5E0-2D87-AE45-B915-BEF559C7359B}" type="slidenum">
              <a:rPr lang="en-US" smtClean="0"/>
              <a:t>29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6074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0618-F6AC-B6BE-21BF-09B52542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2C6A-B51E-72B4-95E3-30AC3ABD9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BD555-5CC0-E9D2-82DB-3ABCE9CE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3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97101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D81B91-66E8-40A0-9D19-CE982506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A9A4F4F-3A81-4476-8B3C-B813A7880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F5BC480-A675-42F8-80B5-76C9E674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3FE29E8-F9C8-441E-B337-F85C7816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9A06CF-D4FE-DF16-A3D5-B416C513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9" name="Content Placeholder 8" descr="A black and gold sign with white text&#10;&#10;Description automatically generated">
            <a:extLst>
              <a:ext uri="{FF2B5EF4-FFF2-40B4-BE49-F238E27FC236}">
                <a16:creationId xmlns:a16="http://schemas.microsoft.com/office/drawing/2014/main" id="{E68F3FB3-674A-9520-0089-F75157EB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9" y="1681591"/>
            <a:ext cx="7375202" cy="14381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Picture 12" descr="A group of people smiling&#10;&#10;Description automatically generated">
            <a:extLst>
              <a:ext uri="{FF2B5EF4-FFF2-40B4-BE49-F238E27FC236}">
                <a16:creationId xmlns:a16="http://schemas.microsoft.com/office/drawing/2014/main" id="{A284C98A-48E1-282F-5BA9-DBF4E8BD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39" y="512328"/>
            <a:ext cx="3754192" cy="37541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1530F-E589-B7F3-5674-09025049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8181" y="5915888"/>
            <a:ext cx="1492305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30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9495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887F-8743-FEED-217A-2D53B923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Eating </a:t>
            </a:r>
            <a:r>
              <a:rPr lang="en-US" b="1" i="0" dirty="0">
                <a:solidFill>
                  <a:srgbClr val="333333"/>
                </a:solidFill>
                <a:effectLst/>
                <a:latin typeface="var(--r-heading-font)"/>
              </a:rPr>
              <a:t>➡️ </a:t>
            </a:r>
            <a:r>
              <a:rPr lang="en-US" dirty="0"/>
              <a:t>Healthy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6199-059D-55A8-3518-7D190628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healthy diet increases the likelihood of good overall health and </a:t>
            </a:r>
            <a:r>
              <a:rPr lang="en-US" sz="2200" b="1" dirty="0"/>
              <a:t>decreases risk of preventable illness </a:t>
            </a:r>
            <a:r>
              <a:rPr lang="en-US" sz="2200" dirty="0"/>
              <a:t>(World Health Organization, 2019).</a:t>
            </a:r>
          </a:p>
          <a:p>
            <a:r>
              <a:rPr lang="en-US" sz="2200" dirty="0"/>
              <a:t>Maintaining a healthy diet requires </a:t>
            </a:r>
            <a:r>
              <a:rPr lang="en-US" sz="2200" b="1" dirty="0"/>
              <a:t>consistent access to healthy food</a:t>
            </a:r>
            <a:r>
              <a:rPr lang="en-US" sz="2200" dirty="0"/>
              <a:t>, which may be hindered by geography or income.</a:t>
            </a:r>
          </a:p>
          <a:p>
            <a:r>
              <a:rPr lang="en-US" sz="2200" dirty="0"/>
              <a:t>Review studies found </a:t>
            </a:r>
            <a:r>
              <a:rPr lang="en-US" sz="2200" b="1" dirty="0"/>
              <a:t>high prevalence of diabetes </a:t>
            </a:r>
            <a:r>
              <a:rPr lang="en-US" sz="2200" dirty="0"/>
              <a:t>in food-insecure households (</a:t>
            </a:r>
            <a:r>
              <a:rPr lang="en-US" sz="2200" dirty="0" err="1"/>
              <a:t>Gucciardi</a:t>
            </a:r>
            <a:r>
              <a:rPr lang="en-US" sz="2200" dirty="0"/>
              <a:t> et al., 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6151F-0163-19E0-5863-234C864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4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2134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A73A-A6F5-2EB6-FAEC-E6A9374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Food Access 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9F8A-1BF4-9C0B-EDE0-A7916E5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Count the number of healthy food retailers in a given radius (i.e., </a:t>
            </a:r>
            <a:r>
              <a:rPr lang="en-US" sz="2200" b="1" dirty="0"/>
              <a:t>density</a:t>
            </a:r>
            <a:r>
              <a:rPr lang="en-US" sz="2200" dirty="0"/>
              <a:t>)</a:t>
            </a:r>
          </a:p>
          <a:p>
            <a:r>
              <a:rPr lang="en-US" sz="2200" dirty="0"/>
              <a:t>Compute the distance to the nearest healthy food retailer (i.e., </a:t>
            </a:r>
            <a:r>
              <a:rPr lang="en-US" sz="2200" b="1" dirty="0"/>
              <a:t>proximity</a:t>
            </a:r>
            <a:r>
              <a:rPr lang="en-US" sz="2200" dirty="0"/>
              <a:t>)</a:t>
            </a:r>
          </a:p>
          <a:p>
            <a:r>
              <a:rPr lang="en-US" sz="2200" dirty="0"/>
              <a:t>Create an </a:t>
            </a:r>
            <a:r>
              <a:rPr lang="en-US" sz="2200" b="1" dirty="0"/>
              <a:t>indicator</a:t>
            </a:r>
            <a:r>
              <a:rPr lang="en-US" sz="2200" dirty="0"/>
              <a:t> of “low” food access that evaluates to 1 if zero healthy food retailers exist within a given distance (e.g., 0.5 miles or 1 mile).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7899-93B0-0334-14FC-22BBD1DA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5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588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80F46-E31B-D043-7611-931D1B46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Distance Computations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9EB90-D1D7-2CB3-3E97-6911D9931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924988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Haversine distance </a:t>
            </a:r>
            <a:r>
              <a:rPr lang="en-US" sz="2200" dirty="0"/>
              <a:t>is a trigonometric function of latitude and longitude.</a:t>
            </a:r>
          </a:p>
          <a:p>
            <a:r>
              <a:rPr lang="en-US" sz="2200" dirty="0"/>
              <a:t>It ignores physical obstacles, so it </a:t>
            </a:r>
            <a:r>
              <a:rPr lang="en-US" sz="2200" b="1" dirty="0"/>
              <a:t>underestimates </a:t>
            </a:r>
            <a:r>
              <a:rPr lang="en-US" sz="2200" dirty="0"/>
              <a:t>the true distance between two points and is considered </a:t>
            </a:r>
            <a:r>
              <a:rPr lang="en-US" sz="2200" b="1" dirty="0"/>
              <a:t>error-prone</a:t>
            </a:r>
            <a:r>
              <a:rPr lang="en-US" sz="2200" dirty="0"/>
              <a:t>.</a:t>
            </a:r>
          </a:p>
          <a:p>
            <a:r>
              <a:rPr lang="en-US" sz="2200" dirty="0"/>
              <a:t>The Haversine distance in the image is </a:t>
            </a:r>
            <a:r>
              <a:rPr lang="en-US" sz="2200" b="1" dirty="0"/>
              <a:t>impassable</a:t>
            </a:r>
            <a:r>
              <a:rPr lang="en-US" sz="2200" dirty="0"/>
              <a:t>, as it crosses a pond.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map with a purple line&#10;&#10;Description automatically generated">
            <a:extLst>
              <a:ext uri="{FF2B5EF4-FFF2-40B4-BE49-F238E27FC236}">
                <a16:creationId xmlns:a16="http://schemas.microsoft.com/office/drawing/2014/main" id="{BD0B2EAC-594E-2120-2148-0F8E2A9F8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99008" y="1117337"/>
            <a:ext cx="2125666" cy="46233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52E30-FD36-ABA1-A9E3-1265EABB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0875" y="6177659"/>
            <a:ext cx="1062155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6</a:t>
            </a:fld>
            <a:r>
              <a:rPr lang="en-US" dirty="0"/>
              <a:t> of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BDC23-81E0-47C6-48E5-6A8B8DD0CEEE}"/>
              </a:ext>
            </a:extLst>
          </p:cNvPr>
          <p:cNvSpPr txBox="1"/>
          <p:nvPr/>
        </p:nvSpPr>
        <p:spPr>
          <a:xfrm>
            <a:off x="8190697" y="5915888"/>
            <a:ext cx="328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Haversine distance from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Reynolda</a:t>
            </a:r>
            <a:r>
              <a:rPr lang="en-US" sz="1600" dirty="0">
                <a:solidFill>
                  <a:schemeClr val="tx2"/>
                </a:solidFill>
              </a:rPr>
              <a:t> Manor House</a:t>
            </a:r>
          </a:p>
          <a:p>
            <a:r>
              <a:rPr lang="en-US" sz="1600" dirty="0">
                <a:solidFill>
                  <a:schemeClr val="tx2"/>
                </a:solidFill>
              </a:rPr>
              <a:t>to a nearby Food Lion</a:t>
            </a:r>
          </a:p>
        </p:txBody>
      </p:sp>
    </p:spTree>
    <p:extLst>
      <p:ext uri="{BB962C8B-B14F-4D97-AF65-F5344CB8AC3E}">
        <p14:creationId xmlns:p14="http://schemas.microsoft.com/office/powerpoint/2010/main" val="68934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98FA-2E1E-3056-A330-4491E7FB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Distance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6A0F-16D7-2FC6-76B5-4629A2CD9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924988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route-based distance </a:t>
            </a:r>
            <a:r>
              <a:rPr lang="en-US" sz="2200" dirty="0"/>
              <a:t>works around obstacles.</a:t>
            </a:r>
          </a:p>
          <a:p>
            <a:r>
              <a:rPr lang="en-US" sz="2200" dirty="0"/>
              <a:t>It is </a:t>
            </a:r>
            <a:r>
              <a:rPr lang="en-US" sz="2200" b="1" dirty="0"/>
              <a:t>more accurate </a:t>
            </a:r>
            <a:r>
              <a:rPr lang="en-US" sz="2200" dirty="0"/>
              <a:t>than the Haversine distance but is </a:t>
            </a:r>
            <a:r>
              <a:rPr lang="en-US" sz="2200" b="1" dirty="0"/>
              <a:t>computationally expensive</a:t>
            </a:r>
            <a:r>
              <a:rPr lang="en-US" sz="22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map with a purple line&#10;&#10;Description automatically generated">
            <a:extLst>
              <a:ext uri="{FF2B5EF4-FFF2-40B4-BE49-F238E27FC236}">
                <a16:creationId xmlns:a16="http://schemas.microsoft.com/office/drawing/2014/main" id="{811C2823-76F2-62B1-E9E1-C066205CD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02728" y="1092994"/>
            <a:ext cx="2127293" cy="4626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14D41-D7E2-01ED-E6AD-CC22BC25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0728" y="6086086"/>
            <a:ext cx="1062155" cy="490599"/>
          </a:xfrm>
        </p:spPr>
        <p:txBody>
          <a:bodyPr/>
          <a:lstStyle/>
          <a:p>
            <a:fld id="{B4CFD5E0-2D87-AE45-B915-BEF559C7359B}" type="slidenum">
              <a:rPr lang="en-US" smtClean="0"/>
              <a:t>7</a:t>
            </a:fld>
            <a:r>
              <a:rPr lang="en-US" dirty="0"/>
              <a:t> of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C5688-6AD9-E7D6-CD47-C0A8250FEED0}"/>
              </a:ext>
            </a:extLst>
          </p:cNvPr>
          <p:cNvSpPr txBox="1"/>
          <p:nvPr/>
        </p:nvSpPr>
        <p:spPr>
          <a:xfrm>
            <a:off x="8190697" y="5915888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</a:t>
            </a:r>
            <a:r>
              <a:rPr lang="en-US" sz="1600" dirty="0">
                <a:solidFill>
                  <a:schemeClr val="tx2"/>
                </a:solidFill>
              </a:rPr>
              <a:t>: Route distance from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Reynolda</a:t>
            </a:r>
            <a:r>
              <a:rPr lang="en-US" sz="1600" dirty="0">
                <a:solidFill>
                  <a:schemeClr val="tx2"/>
                </a:solidFill>
              </a:rPr>
              <a:t> Manor House</a:t>
            </a:r>
          </a:p>
          <a:p>
            <a:r>
              <a:rPr lang="en-US" sz="1600" dirty="0">
                <a:solidFill>
                  <a:schemeClr val="tx2"/>
                </a:solidFill>
              </a:rPr>
              <a:t>to a nearby Food Lion</a:t>
            </a:r>
          </a:p>
        </p:txBody>
      </p:sp>
    </p:spTree>
    <p:extLst>
      <p:ext uri="{BB962C8B-B14F-4D97-AF65-F5344CB8AC3E}">
        <p14:creationId xmlns:p14="http://schemas.microsoft.com/office/powerpoint/2010/main" val="18873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ABC-B683-CFE9-BE83-4E5C000B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FF80-6A95-EF6D-F1E1-FBE199AE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Can we use a function of distance to healthy food retailers to </a:t>
            </a:r>
            <a:r>
              <a:rPr lang="en-US" sz="2200" b="1" dirty="0"/>
              <a:t>quantify food access </a:t>
            </a:r>
            <a:r>
              <a:rPr lang="en-US" sz="2200" dirty="0"/>
              <a:t>in the Piedmont area of North Carolina, even if this function is </a:t>
            </a:r>
            <a:r>
              <a:rPr lang="en-US" sz="2200" b="1" dirty="0"/>
              <a:t>subject to measurement error</a:t>
            </a:r>
            <a:r>
              <a:rPr lang="en-US" sz="2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Can we estimate the relationship between </a:t>
            </a:r>
            <a:r>
              <a:rPr lang="en-US" sz="2200" b="1" dirty="0"/>
              <a:t>low food access </a:t>
            </a:r>
            <a:r>
              <a:rPr lang="en-US" sz="2200" dirty="0"/>
              <a:t>and </a:t>
            </a:r>
            <a:r>
              <a:rPr lang="en-US" sz="2200" b="1" dirty="0"/>
              <a:t>diabetes</a:t>
            </a:r>
            <a:r>
              <a:rPr lang="en-US" sz="2200" dirty="0"/>
              <a:t> prevalence?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9AF2-96F0-A468-30FC-16C6FA2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8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1853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56A8-F4C3-00F2-A1FD-5EC48F5D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96A0-5EA1-A787-CBB3-7063EC150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9521-1811-70F3-2891-3B25181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D5E0-2D87-AE45-B915-BEF559C7359B}" type="slidenum">
              <a:rPr lang="en-US" smtClean="0"/>
              <a:t>9</a:t>
            </a:fld>
            <a:r>
              <a:rPr lang="en-US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38091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{B8D8EC4A-C906-E14D-8638-8123B5168913}tf10001121</Template>
  <TotalTime>1687</TotalTime>
  <Words>1241</Words>
  <Application>Microsoft Macintosh PowerPoint</Application>
  <PresentationFormat>Widescreen</PresentationFormat>
  <Paragraphs>172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Century Gothic</vt:lpstr>
      <vt:lpstr>var(--r-heading-font)</vt:lpstr>
      <vt:lpstr>Wingdings 2</vt:lpstr>
      <vt:lpstr>Quotable</vt:lpstr>
      <vt:lpstr>Adjusting for Measurement Error to Quantify the Relationship Between Diabetes and Local Access to Healthy Food</vt:lpstr>
      <vt:lpstr>Follow along with me!</vt:lpstr>
      <vt:lpstr>Motivation</vt:lpstr>
      <vt:lpstr>Healthy Eating ➡️ Healthy Living</vt:lpstr>
      <vt:lpstr>Measuring Food Access 📏</vt:lpstr>
      <vt:lpstr>Distance Computations</vt:lpstr>
      <vt:lpstr>Distance Computations</vt:lpstr>
      <vt:lpstr>Research Questions</vt:lpstr>
      <vt:lpstr>Methods</vt:lpstr>
      <vt:lpstr>Notation</vt:lpstr>
      <vt:lpstr>Two-Phase Design</vt:lpstr>
      <vt:lpstr>Modeling Options</vt:lpstr>
      <vt:lpstr>Modeling Options</vt:lpstr>
      <vt:lpstr>Modeling Options</vt:lpstr>
      <vt:lpstr>Modeling Options</vt:lpstr>
      <vt:lpstr>More on the MLE</vt:lpstr>
      <vt:lpstr>More on the MLE</vt:lpstr>
      <vt:lpstr>Simulations</vt:lpstr>
      <vt:lpstr>Roadmap 🛣️</vt:lpstr>
      <vt:lpstr>PowerPoint Presentation</vt:lpstr>
      <vt:lpstr>PowerPoint Presentation</vt:lpstr>
      <vt:lpstr>Summary</vt:lpstr>
      <vt:lpstr>Case Study</vt:lpstr>
      <vt:lpstr>Piedmont Triad Food Access Landscape </vt:lpstr>
      <vt:lpstr>PowerPoint Presentation</vt:lpstr>
      <vt:lpstr>PowerPoint Presentation</vt:lpstr>
      <vt:lpstr>Wrap-Up</vt:lpstr>
      <vt:lpstr>Future Directions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for Measurement Error to Quantify the Relationship Between Diabetes and Local Access to Healthy Food</dc:title>
  <dc:creator>Ashley E. Mullan</dc:creator>
  <cp:lastModifiedBy>Ashley E. Mullan</cp:lastModifiedBy>
  <cp:revision>93</cp:revision>
  <dcterms:created xsi:type="dcterms:W3CDTF">2024-03-07T02:20:25Z</dcterms:created>
  <dcterms:modified xsi:type="dcterms:W3CDTF">2024-03-10T23:56:26Z</dcterms:modified>
</cp:coreProperties>
</file>