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notesSlides/notesSlide2.xml" ContentType="application/vnd.openxmlformats-officedocument.presentationml.notesSlide+xml"/>
  <Override PartName="/ppt/comments/modernComment_103_FF841A60.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9" r:id="rId3"/>
    <p:sldId id="257" r:id="rId4"/>
    <p:sldId id="258" r:id="rId5"/>
  </p:sldIdLst>
  <p:sldSz cx="42803763" cy="30275213"/>
  <p:notesSz cx="6858000" cy="9144000"/>
  <p:embeddedFontLst>
    <p:embeddedFont>
      <p:font typeface="Cambria Math" panose="02040503050406030204" pitchFamily="18" charset="0"/>
      <p:regular r:id="rId7"/>
    </p:embeddedFont>
    <p:embeddedFont>
      <p:font typeface="Roboto" panose="02000000000000000000" pitchFamily="2" charset="0"/>
      <p:regular r:id="rId8"/>
      <p:bold r:id="rId9"/>
      <p:italic r:id="rId10"/>
      <p:boldItalic r:id="rId11"/>
    </p:embeddedFont>
    <p:embeddedFont>
      <p:font typeface="Roboto Condensed" panose="020F050202020403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91">
          <p15:clr>
            <a:srgbClr val="747775"/>
          </p15:clr>
        </p15:guide>
        <p15:guide id="2" pos="691">
          <p15:clr>
            <a:srgbClr val="747775"/>
          </p15:clr>
        </p15:guide>
        <p15:guide id="3" pos="6624">
          <p15:clr>
            <a:srgbClr val="747775"/>
          </p15:clr>
        </p15:guide>
        <p15:guide id="4" pos="7240">
          <p15:clr>
            <a:srgbClr val="747775"/>
          </p15:clr>
        </p15:guide>
        <p15:guide id="5" pos="13173">
          <p15:clr>
            <a:srgbClr val="747775"/>
          </p15:clr>
        </p15:guide>
        <p15:guide id="6" pos="13789">
          <p15:clr>
            <a:srgbClr val="747775"/>
          </p15:clr>
        </p15:guide>
        <p15:guide id="7" pos="19722">
          <p15:clr>
            <a:srgbClr val="747775"/>
          </p15:clr>
        </p15:guide>
        <p15:guide id="8" orient="horz" pos="18380">
          <p15:clr>
            <a:srgbClr val="747775"/>
          </p15:clr>
        </p15:guide>
        <p15:guide id="9" pos="20339">
          <p15:clr>
            <a:srgbClr val="747775"/>
          </p15:clr>
        </p15:guide>
        <p15:guide id="10" pos="26271">
          <p15:clr>
            <a:srgbClr val="747775"/>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EE536CD-A741-7AA4-24EA-ED2C206A6EA7}" name="Lotspeich, Sarah" initials="SL" userId="S::lotspes@wfu.edu::1e9485de-79f9-46ca-ba94-23074fea4cd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D314B"/>
    <a:srgbClr val="522E5E"/>
    <a:srgbClr val="CA1D6A"/>
    <a:srgbClr val="EFF9FF"/>
    <a:srgbClr val="E1AAF3"/>
    <a:srgbClr val="B186BF"/>
    <a:srgbClr val="D5A1E6"/>
    <a:srgbClr val="BBACBF"/>
    <a:srgbClr val="A75EBF"/>
    <a:srgbClr val="573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48"/>
    <p:restoredTop sz="94719"/>
  </p:normalViewPr>
  <p:slideViewPr>
    <p:cSldViewPr snapToGrid="0">
      <p:cViewPr>
        <p:scale>
          <a:sx n="42" d="100"/>
          <a:sy n="42" d="100"/>
        </p:scale>
        <p:origin x="144" y="144"/>
      </p:cViewPr>
      <p:guideLst>
        <p:guide orient="horz" pos="691"/>
        <p:guide pos="691"/>
        <p:guide pos="6624"/>
        <p:guide pos="7240"/>
        <p:guide pos="13173"/>
        <p:guide pos="13789"/>
        <p:guide pos="19722"/>
        <p:guide orient="horz" pos="18380"/>
        <p:guide pos="20339"/>
        <p:guide pos="2627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A2452EE6-9A5C-9743-83B2-A61B37F233E1}" authorId="{3EE536CD-A741-7AA4-24EA-ED2C206A6EA7}" created="2023-10-13T15:02:42.935">
    <ac:txMkLst xmlns:ac="http://schemas.microsoft.com/office/drawing/2013/main/command">
      <pc:docMk xmlns:pc="http://schemas.microsoft.com/office/powerpoint/2013/main/command"/>
      <pc:sldMk xmlns:pc="http://schemas.microsoft.com/office/powerpoint/2013/main/command" cId="0" sldId="256"/>
      <ac:spMk id="92" creationId="{00000000-0000-0000-0000-000000000000}"/>
      <ac:txMk cp="64">
        <ac:context len="121" hash="3521394100"/>
      </ac:txMk>
    </ac:txMkLst>
    <p188:replyLst>
      <p188:reply id="{458200AF-5FC3-D442-8E88-B79AE8BE5A33}" authorId="{3EE536CD-A741-7AA4-24EA-ED2C206A6EA7}" created="2023-10-13T15:07:09.019">
        <p188:txBody>
          <a:bodyPr/>
          <a:lstStyle/>
          <a:p>
            <a:r>
              <a:rPr lang="en-US"/>
              <a:t>I also made the institution not bold so that our names would stand out more</a:t>
            </a:r>
          </a:p>
        </p188:txBody>
      </p188:reply>
    </p188:replyLst>
    <p188:txBody>
      <a:bodyPr/>
      <a:lstStyle/>
      <a:p>
        <a:r>
          <a:rPr lang="en-US"/>
          <a:t>Since we all have the same affiliation we don’t need the number :) </a:t>
        </a:r>
      </a:p>
    </p188:txBody>
  </p188:cm>
  <p188:cm id="{9602EF43-FEB3-2546-AB87-80A5545E268B}" authorId="{3EE536CD-A741-7AA4-24EA-ED2C206A6EA7}" created="2023-10-13T15:03:35.067">
    <ac:deMkLst xmlns:ac="http://schemas.microsoft.com/office/drawing/2013/main/command">
      <pc:docMk xmlns:pc="http://schemas.microsoft.com/office/powerpoint/2013/main/command"/>
      <pc:sldMk xmlns:pc="http://schemas.microsoft.com/office/powerpoint/2013/main/command" cId="0" sldId="256"/>
      <ac:spMk id="14" creationId="{02FF3AA9-BE2C-67FC-593B-5AFEBF98A498}"/>
    </ac:deMkLst>
    <p188:txBody>
      <a:bodyPr/>
      <a:lstStyle/>
      <a:p>
        <a:r>
          <a:rPr lang="en-US"/>
          <a:t>Can you center the tables under the word “RESULTS” and then distribute the plots horizontally accordingly? </a:t>
        </a:r>
      </a:p>
    </p188:txBody>
  </p188:cm>
  <p188:cm id="{7BCDD280-777D-414B-99D2-F8074E3A9EBB}" authorId="{3EE536CD-A741-7AA4-24EA-ED2C206A6EA7}" created="2023-10-13T15:03:47.134">
    <ac:deMkLst xmlns:ac="http://schemas.microsoft.com/office/drawing/2013/main/command">
      <pc:docMk xmlns:pc="http://schemas.microsoft.com/office/powerpoint/2013/main/command"/>
      <pc:sldMk xmlns:pc="http://schemas.microsoft.com/office/powerpoint/2013/main/command" cId="0" sldId="256"/>
      <ac:picMk id="39" creationId="{62BE473F-0572-2059-9B8E-3AA8A5D4DE42}"/>
    </ac:deMkLst>
    <p188:txBody>
      <a:bodyPr/>
      <a:lstStyle/>
      <a:p>
        <a:r>
          <a:rPr lang="en-US"/>
          <a:t>I would also make all four plots the same dimensions </a:t>
        </a:r>
      </a:p>
    </p188:txBody>
  </p188:cm>
  <p188:cm id="{31E28DF6-60B2-024F-A009-59A62D3B1BED}" authorId="{3EE536CD-A741-7AA4-24EA-ED2C206A6EA7}" created="2023-10-13T15:08:31.586">
    <ac:deMkLst xmlns:ac="http://schemas.microsoft.com/office/drawing/2013/main/command">
      <pc:docMk xmlns:pc="http://schemas.microsoft.com/office/powerpoint/2013/main/command"/>
      <pc:sldMk xmlns:pc="http://schemas.microsoft.com/office/powerpoint/2013/main/command" cId="0" sldId="256"/>
      <ac:picMk id="3" creationId="{8553186E-0EE4-098B-49B9-4AC1F04EEB60}"/>
    </ac:deMkLst>
    <p188:txBody>
      <a:bodyPr/>
      <a:lstStyle/>
      <a:p>
        <a:r>
          <a:rPr lang="en-US"/>
          <a:t>I tried reorganizing the elements up top to put the logo with our names instead, and made the title wider. Just a thought!</a:t>
        </a:r>
      </a:p>
    </p188:txBody>
  </p188:cm>
  <p188:cm id="{04100A06-D033-9545-BAD5-91EF8DBEC196}" authorId="{3EE536CD-A741-7AA4-24EA-ED2C206A6EA7}" created="2023-10-13T15:12:10.509">
    <ac:txMkLst xmlns:ac="http://schemas.microsoft.com/office/drawing/2013/main/command">
      <pc:docMk xmlns:pc="http://schemas.microsoft.com/office/powerpoint/2013/main/command"/>
      <pc:sldMk xmlns:pc="http://schemas.microsoft.com/office/powerpoint/2013/main/command" cId="0" sldId="256"/>
      <ac:spMk id="7" creationId="{C67A44FF-44B9-3121-74C7-6C653D5AFF2B}"/>
      <ac:txMk cp="63" len="34">
        <ac:context len="153" hash="1294733290"/>
      </ac:txMk>
    </ac:txMkLst>
    <p188:pos x="9561371" y="2252769"/>
    <p188:txBody>
      <a:bodyPr/>
      <a:lstStyle/>
      <a:p>
        <a:r>
          <a:rPr lang="en-US"/>
          <a:t>Want to include our department too</a:t>
        </a:r>
      </a:p>
    </p188:txBody>
  </p188:cm>
  <p188:cm id="{69481111-7918-644E-A42C-60D53308DB3E}" authorId="{3EE536CD-A741-7AA4-24EA-ED2C206A6EA7}" created="2023-10-13T15:13:14.010">
    <ac:deMkLst xmlns:ac="http://schemas.microsoft.com/office/drawing/2013/main/command">
      <pc:docMk xmlns:pc="http://schemas.microsoft.com/office/powerpoint/2013/main/command"/>
      <pc:sldMk xmlns:pc="http://schemas.microsoft.com/office/powerpoint/2013/main/command" cId="0" sldId="256"/>
      <ac:spMk id="59" creationId="{00000000-0000-0000-0000-000000000000}"/>
    </ac:deMkLst>
    <p188:replyLst>
      <p188:reply id="{5F3E33EC-C711-EF47-8E43-F2183F19C75E}" authorId="{3EE536CD-A741-7AA4-24EA-ED2C206A6EA7}" created="2023-10-13T15:13:28.702">
        <p188:txBody>
          <a:bodyPr/>
          <a:lstStyle/>
          <a:p>
            <a:r>
              <a:rPr lang="en-US"/>
              <a:t>Oh, and I bolded key ideas in each bullet to make it “skimmable”</a:t>
            </a:r>
          </a:p>
        </p188:txBody>
      </p188:reply>
    </p188:replyLst>
    <p188:txBody>
      <a:bodyPr/>
      <a:lstStyle/>
      <a:p>
        <a:r>
          <a:rPr lang="en-US"/>
          <a:t>I added bullets to separate thoughts here, and I trimmed some words for brevity. Just for you to consider!</a:t>
        </a:r>
      </a:p>
    </p188:txBody>
  </p188:cm>
  <p188:cm id="{C4B37F7A-77EE-D74E-96C5-B8514DF3838F}" authorId="{3EE536CD-A741-7AA4-24EA-ED2C206A6EA7}" created="2023-10-13T15:17:43.627">
    <ac:txMkLst xmlns:ac="http://schemas.microsoft.com/office/drawing/2013/main/command">
      <pc:docMk xmlns:pc="http://schemas.microsoft.com/office/powerpoint/2013/main/command"/>
      <pc:sldMk xmlns:pc="http://schemas.microsoft.com/office/powerpoint/2013/main/command" cId="0" sldId="256"/>
      <ac:spMk id="66" creationId="{00000000-0000-0000-0000-000000000000}"/>
      <ac:txMk cp="144" len="14">
        <ac:context len="750" hash="3963398656"/>
      </ac:txMk>
    </ac:txMkLst>
    <p188:pos x="9131246" y="1831559"/>
    <p188:txBody>
      <a:bodyPr/>
      <a:lstStyle/>
      <a:p>
        <a:r>
          <a:rPr lang="en-US"/>
          <a:t>Up to you - this was just another way to say “something more” </a:t>
        </a:r>
      </a:p>
    </p188:txBody>
  </p188:cm>
  <p188:cm id="{AE7E1B13-AD21-C24B-BE21-C55A499227F9}" authorId="{3EE536CD-A741-7AA4-24EA-ED2C206A6EA7}" created="2023-10-13T16:46:56.357">
    <ac:deMkLst xmlns:ac="http://schemas.microsoft.com/office/drawing/2013/main/command">
      <pc:docMk xmlns:pc="http://schemas.microsoft.com/office/powerpoint/2013/main/command"/>
      <pc:sldMk xmlns:pc="http://schemas.microsoft.com/office/powerpoint/2013/main/command" cId="0" sldId="256"/>
      <ac:spMk id="66" creationId="{00000000-0000-0000-0000-000000000000}"/>
    </ac:deMkLst>
    <p188:txBody>
      <a:bodyPr/>
      <a:lstStyle/>
      <a:p>
        <a:r>
          <a:rPr lang="en-US"/>
          <a:t>I added vertical spaces between the bullets for readability! I cheated in doing so and just made the font size smaller so that they would be smaller than a full line. </a:t>
        </a:r>
      </a:p>
    </p188:txBody>
  </p188:cm>
  <p188:cm id="{1BCC8CD9-C65F-924E-AD27-BD2AE3FD9281}" authorId="{3EE536CD-A741-7AA4-24EA-ED2C206A6EA7}" created="2023-10-13T16:48:18.828">
    <ac:txMkLst xmlns:ac="http://schemas.microsoft.com/office/drawing/2013/main/command">
      <pc:docMk xmlns:pc="http://schemas.microsoft.com/office/powerpoint/2013/main/command"/>
      <pc:sldMk xmlns:pc="http://schemas.microsoft.com/office/powerpoint/2013/main/command" cId="0" sldId="256"/>
      <ac:spMk id="66" creationId="{00000000-0000-0000-0000-000000000000}"/>
      <ac:txMk cp="0" len="4">
        <ac:context len="750" hash="3963398656"/>
      </ac:txMk>
    </ac:txMkLst>
    <p188:pos x="1646241" y="1010870"/>
    <p188:txBody>
      <a:bodyPr/>
      <a:lstStyle/>
      <a:p>
        <a:r>
          <a:rPr lang="en-US"/>
          <a:t>By trimming and moving the last bullet I was able to make this font bigger! </a:t>
        </a:r>
      </a:p>
    </p188:txBody>
  </p188:cm>
  <p188:cm id="{AE38DA2E-C727-784D-A997-2EA65F130357}" authorId="{3EE536CD-A741-7AA4-24EA-ED2C206A6EA7}" created="2023-10-13T16:49:12.116">
    <ac:txMkLst xmlns:ac="http://schemas.microsoft.com/office/drawing/2013/main/command">
      <pc:docMk xmlns:pc="http://schemas.microsoft.com/office/powerpoint/2013/main/command"/>
      <pc:sldMk xmlns:pc="http://schemas.microsoft.com/office/powerpoint/2013/main/command" cId="0" sldId="256"/>
      <ac:spMk id="66" creationId="{00000000-0000-0000-0000-000000000000}"/>
      <ac:txMk cp="16" len="4">
        <ac:context len="750" hash="3963398656"/>
      </ac:txMk>
    </ac:txMkLst>
    <p188:pos x="4112995" y="1010870"/>
    <p188:txBody>
      <a:bodyPr/>
      <a:lstStyle/>
      <a:p>
        <a:r>
          <a:rPr lang="en-US"/>
          <a:t>I added this acronym here so we can use it in the methods - it’s a common enough acronym! But I wanted to be comprehensive. </a:t>
        </a:r>
      </a:p>
    </p188:txBody>
  </p188:cm>
  <p188:cm id="{A522ED1B-CC73-9341-936E-2F2BDC2D2834}" authorId="{3EE536CD-A741-7AA4-24EA-ED2C206A6EA7}" created="2023-10-13T16:50:55.872">
    <ac:txMkLst xmlns:ac="http://schemas.microsoft.com/office/drawing/2013/main/command">
      <pc:docMk xmlns:pc="http://schemas.microsoft.com/office/powerpoint/2013/main/command"/>
      <pc:sldMk xmlns:pc="http://schemas.microsoft.com/office/powerpoint/2013/main/command" cId="0" sldId="256"/>
      <ac:spMk id="67" creationId="{00000000-0000-0000-0000-000000000000}"/>
      <ac:txMk cp="0">
        <ac:context len="811" hash="1169261643"/>
      </ac:txMk>
    </ac:txMkLst>
    <p188:pos x="7515412" y="1019224"/>
    <p188:replyLst>
      <p188:reply id="{E9B5035E-83EF-C948-8F18-7179A566CEE4}" authorId="{3EE536CD-A741-7AA4-24EA-ED2C206A6EA7}" created="2023-10-13T16:52:10.289">
        <p188:txBody>
          <a:bodyPr/>
          <a:lstStyle/>
          <a:p>
            <a:r>
              <a:rPr lang="en-US"/>
              <a:t>I also rephrase a bit - it’s true that we inspect both sign and magnitude, but I think “impact” covers both and then I was able to add that they’re the per-episode ratings (not overall or per-season) and then define the first kiss as the interruption.</a:t>
            </a:r>
          </a:p>
        </p188:txBody>
      </p188:reply>
    </p188:replyLst>
    <p188:txBody>
      <a:bodyPr/>
      <a:lstStyle/>
      <a:p>
        <a:r>
          <a:rPr lang="en-US"/>
          <a:t>I saved a few words and got rid of the “we” here</a:t>
        </a:r>
      </a:p>
    </p188:txBody>
  </p188:cm>
  <p188:cm id="{9F3CA85B-DAC3-1C47-ADD8-7E10BF66B62D}" authorId="{3EE536CD-A741-7AA4-24EA-ED2C206A6EA7}" created="2023-10-13T16:53:59.489">
    <ac:txMkLst xmlns:ac="http://schemas.microsoft.com/office/drawing/2013/main/command">
      <pc:docMk xmlns:pc="http://schemas.microsoft.com/office/powerpoint/2013/main/command"/>
      <pc:sldMk xmlns:pc="http://schemas.microsoft.com/office/powerpoint/2013/main/command" cId="0" sldId="256"/>
      <ac:spMk id="67" creationId="{00000000-0000-0000-0000-000000000000}"/>
      <ac:txMk cp="0">
        <ac:context len="811" hash="1169261643"/>
      </ac:txMk>
    </ac:txMkLst>
    <p188:pos x="9046501" y="5293513"/>
    <p188:txBody>
      <a:bodyPr/>
      <a:lstStyle/>
      <a:p>
        <a:r>
          <a:rPr lang="en-US"/>
          <a:t>I changed “scraped” to “collected” since “scraped” can have a kind of negative connotation and I did technically just collect these the old-fashioned way. </a:t>
        </a:r>
      </a:p>
    </p188:txBody>
  </p188:cm>
  <p188:cm id="{668C3997-AA5B-D44B-B444-78AB96037C98}" authorId="{3EE536CD-A741-7AA4-24EA-ED2C206A6EA7}" created="2023-10-13T16:54:48.178">
    <ac:txMkLst xmlns:ac="http://schemas.microsoft.com/office/drawing/2013/main/command">
      <pc:docMk xmlns:pc="http://schemas.microsoft.com/office/powerpoint/2013/main/command"/>
      <pc:sldMk xmlns:pc="http://schemas.microsoft.com/office/powerpoint/2013/main/command" cId="0" sldId="256"/>
      <ac:spMk id="67" creationId="{00000000-0000-0000-0000-000000000000}"/>
      <ac:txMk cp="0">
        <ac:context len="811" hash="1169261643"/>
      </ac:txMk>
    </ac:txMkLst>
    <p188:pos x="8684994" y="4506703"/>
    <p188:replyLst>
      <p188:reply id="{C7A3123D-ED5D-8D4A-9C66-31468BFC45AF}" authorId="{3EE536CD-A741-7AA4-24EA-ED2C206A6EA7}" created="2023-10-13T16:55:00.794">
        <p188:txBody>
          <a:bodyPr/>
          <a:lstStyle/>
          <a:p>
            <a:r>
              <a:rPr lang="en-US"/>
              <a:t>I also removed the number of shows, since in the top 20 I’m not sure we have repeats? </a:t>
            </a:r>
          </a:p>
        </p188:txBody>
      </p188:reply>
      <p188:reply id="{6689C6DD-5EA5-3542-92F5-8A69AB73D311}" authorId="{3EE536CD-A741-7AA4-24EA-ED2C206A6EA7}" created="2023-10-13T16:55:30.735">
        <p188:txBody>
          <a:bodyPr/>
          <a:lstStyle/>
          <a:p>
            <a:r>
              <a:rPr lang="en-US"/>
              <a:t>To save a line I got rid of “rankings” since we have “couple” in the later part of the sentence</a:t>
            </a:r>
          </a:p>
        </p188:txBody>
      </p188:reply>
    </p188:replyLst>
    <p188:txBody>
      <a:bodyPr/>
      <a:lstStyle/>
      <a:p>
        <a:r>
          <a:rPr lang="en-US"/>
          <a:t>I revised here to say “most-discussed” since we focus on the top 20 only. </a:t>
        </a:r>
      </a:p>
    </p188:txBody>
  </p188:cm>
  <p188:cm id="{B5DEDBB2-D398-1941-A3CE-DF08BE324F6A}" authorId="{3EE536CD-A741-7AA4-24EA-ED2C206A6EA7}" created="2023-10-13T16:57:24.001">
    <ac:txMkLst xmlns:ac="http://schemas.microsoft.com/office/drawing/2013/main/command">
      <pc:docMk xmlns:pc="http://schemas.microsoft.com/office/powerpoint/2013/main/command"/>
      <pc:sldMk xmlns:pc="http://schemas.microsoft.com/office/powerpoint/2013/main/command" cId="0" sldId="256"/>
      <ac:spMk id="67" creationId="{00000000-0000-0000-0000-000000000000}"/>
      <ac:txMk cp="0">
        <ac:context len="811" hash="1169261643"/>
      </ac:txMk>
    </ac:txMkLst>
    <p188:pos x="8387282" y="2762964"/>
    <p188:txBody>
      <a:bodyPr/>
      <a:lstStyle/>
      <a:p>
        <a:r>
          <a:rPr lang="en-US"/>
          <a:t>“Data” is plural (even though it sounds weird)</a:t>
        </a:r>
      </a:p>
    </p188:txBody>
  </p188:cm>
  <p188:cm id="{1305F922-2C5F-7E42-B146-31FD954337BB}" authorId="{3EE536CD-A741-7AA4-24EA-ED2C206A6EA7}" created="2023-10-13T16:58:05.567">
    <ac:txMkLst xmlns:ac="http://schemas.microsoft.com/office/drawing/2013/main/command">
      <pc:docMk xmlns:pc="http://schemas.microsoft.com/office/powerpoint/2013/main/command"/>
      <pc:sldMk xmlns:pc="http://schemas.microsoft.com/office/powerpoint/2013/main/command" cId="0" sldId="256"/>
      <ac:spMk id="67" creationId="{00000000-0000-0000-0000-000000000000}"/>
      <ac:txMk cp="0">
        <ac:context len="811" hash="1169261643"/>
      </ac:txMk>
    </ac:txMkLst>
    <p188:pos x="6048119" y="2762964"/>
    <p188:txBody>
      <a:bodyPr/>
      <a:lstStyle/>
      <a:p>
        <a:r>
          <a:rPr lang="en-US"/>
          <a:t>I made this plural because I saved a line by deleting “each”</a:t>
        </a:r>
      </a:p>
    </p188:txBody>
  </p188:cm>
  <p188:cm id="{FBB7DEA8-3E99-5049-BEB4-69E814728AC8}" authorId="{3EE536CD-A741-7AA4-24EA-ED2C206A6EA7}" created="2023-10-13T16:58:45.863">
    <ac:txMkLst xmlns:ac="http://schemas.microsoft.com/office/drawing/2013/main/command">
      <pc:docMk xmlns:pc="http://schemas.microsoft.com/office/powerpoint/2013/main/command"/>
      <pc:sldMk xmlns:pc="http://schemas.microsoft.com/office/powerpoint/2013/main/command" cId="0" sldId="256"/>
      <ac:spMk id="67" creationId="{00000000-0000-0000-0000-000000000000}"/>
      <ac:txMk cp="0">
        <ac:context len="811" hash="1169261643"/>
      </ac:txMk>
    </ac:txMkLst>
    <p188:pos x="7345291" y="3613569"/>
    <p188:txBody>
      <a:bodyPr/>
      <a:lstStyle/>
      <a:p>
        <a:r>
          <a:rPr lang="en-US"/>
          <a:t>Since it’s not like calendar “time” let’s be specific and say “episode of” the first kiss maybe? </a:t>
        </a:r>
      </a:p>
    </p188:txBody>
  </p188:cm>
  <p188:cm id="{73B2E80E-E4A2-6E4B-AB9D-AA3BD0AC7236}" authorId="{3EE536CD-A741-7AA4-24EA-ED2C206A6EA7}" created="2023-10-13T17:00:02.260">
    <ac:txMkLst xmlns:ac="http://schemas.microsoft.com/office/drawing/2013/main/command">
      <pc:docMk xmlns:pc="http://schemas.microsoft.com/office/powerpoint/2013/main/command"/>
      <pc:sldMk xmlns:pc="http://schemas.microsoft.com/office/powerpoint/2013/main/command" cId="0" sldId="256"/>
      <ac:spMk id="67" creationId="{00000000-0000-0000-0000-000000000000}"/>
      <ac:txMk cp="0">
        <ac:context len="811" hash="1169261643"/>
      </ac:txMk>
    </ac:txMkLst>
    <p188:pos x="1858891" y="5484899"/>
    <p188:txBody>
      <a:bodyPr/>
      <a:lstStyle/>
      <a:p>
        <a:r>
          <a:rPr lang="en-US"/>
          <a:t>Given space constraints, we don’t need to mention the EDA (we can just show the results)</a:t>
        </a:r>
      </a:p>
    </p188:txBody>
  </p188:cm>
  <p188:cm id="{068DE7CC-436E-D44F-B59B-26283B1E3192}" authorId="{3EE536CD-A741-7AA4-24EA-ED2C206A6EA7}" created="2023-10-13T17:00:41.916">
    <ac:txMkLst xmlns:ac="http://schemas.microsoft.com/office/drawing/2013/main/command">
      <pc:docMk xmlns:pc="http://schemas.microsoft.com/office/powerpoint/2013/main/command"/>
      <pc:sldMk xmlns:pc="http://schemas.microsoft.com/office/powerpoint/2013/main/command" cId="0" sldId="256"/>
      <ac:spMk id="67" creationId="{00000000-0000-0000-0000-000000000000}"/>
      <ac:txMk cp="0">
        <ac:context len="811" hash="1169261643"/>
      </ac:txMk>
    </ac:txMkLst>
    <p188:pos x="9450538" y="6611950"/>
    <p188:txBody>
      <a:bodyPr/>
      <a:lstStyle/>
      <a:p>
        <a:r>
          <a:rPr lang="en-US"/>
          <a:t>Your amount of detail here was awesome! But given our space constraints, I removed this sentence “A variable was then created to track how many episodes had occurred since the first kiss event.” and my home is that it’s kind of being included in this new first bullet. </a:t>
        </a:r>
      </a:p>
    </p188:txBody>
  </p188:cm>
  <p188:cm id="{9F439558-321B-8749-9733-632F1C8107AA}" authorId="{3EE536CD-A741-7AA4-24EA-ED2C206A6EA7}" created="2023-10-13T17:07:34.885">
    <ac:txMkLst xmlns:ac="http://schemas.microsoft.com/office/drawing/2013/main/command">
      <pc:docMk xmlns:pc="http://schemas.microsoft.com/office/powerpoint/2013/main/command"/>
      <pc:sldMk xmlns:pc="http://schemas.microsoft.com/office/powerpoint/2013/main/command" cId="0" sldId="256"/>
      <ac:spMk id="67" creationId="{00000000-0000-0000-0000-000000000000}"/>
      <ac:txMk cp="0">
        <ac:context len="811" hash="1169261643"/>
      </ac:txMk>
    </ac:txMkLst>
    <p188:pos x="5069924" y="2146276"/>
    <p188:txBody>
      <a:bodyPr/>
      <a:lstStyle/>
      <a:p>
        <a:r>
          <a:rPr lang="en-US"/>
          <a:t>I moved “TV” here instead of “rankings” (both are fine I just liked this)</a:t>
        </a:r>
      </a:p>
    </p188:txBody>
  </p188:cm>
  <p188:cm id="{7E9AF2EF-B8CD-2A44-ADB9-96D93EA93C30}" authorId="{3EE536CD-A741-7AA4-24EA-ED2C206A6EA7}" created="2023-10-13T17:19:49.298">
    <ac:txMkLst xmlns:ac="http://schemas.microsoft.com/office/drawing/2013/main/command">
      <pc:docMk xmlns:pc="http://schemas.microsoft.com/office/powerpoint/2013/main/command"/>
      <pc:sldMk xmlns:pc="http://schemas.microsoft.com/office/powerpoint/2013/main/command" cId="0" sldId="256"/>
      <ac:spMk id="67" creationId="{00000000-0000-0000-0000-000000000000}"/>
      <ac:txMk cp="0">
        <ac:context len="811" hash="1169261643"/>
      </ac:txMk>
    </ac:txMkLst>
    <p188:pos x="1603710" y="8844787"/>
    <p188:txBody>
      <a:bodyPr/>
      <a:lstStyle/>
      <a:p>
        <a:r>
          <a:rPr lang="en-US"/>
          <a:t>I know i totally ruined this, but I was trying to rewrite the model in a way that didn’t require unneeded notation and was also interpretable. So I tried to 1) rewrite the model without introducing T, Y, X and 2) annotate the pieces. </a:t>
        </a:r>
      </a:p>
    </p188:txBody>
  </p188:cm>
  <p188:cm id="{7D765DC5-A417-2D41-9EA9-AE9CEE8A956B}" authorId="{3EE536CD-A741-7AA4-24EA-ED2C206A6EA7}" created="2023-10-15T14:19:41.432">
    <ac:txMkLst xmlns:ac="http://schemas.microsoft.com/office/drawing/2013/main/command">
      <pc:docMk xmlns:pc="http://schemas.microsoft.com/office/powerpoint/2013/main/command"/>
      <pc:sldMk xmlns:pc="http://schemas.microsoft.com/office/powerpoint/2013/main/command" cId="0" sldId="256"/>
      <ac:spMk id="66" creationId="{00000000-0000-0000-0000-000000000000}"/>
      <ac:txMk cp="5" len="10">
        <ac:context len="750" hash="3963398656"/>
      </ac:txMk>
    </ac:txMkLst>
    <p188:pos x="3370649" y="1756115"/>
    <p188:txBody>
      <a:bodyPr/>
      <a:lstStyle/>
      <a:p>
        <a:r>
          <a:rPr lang="en-US"/>
          <a:t>Did you make the background of Introduction match Methods on purpose? I noticed that the template had it lighter, </a:t>
        </a:r>
      </a:p>
    </p188:txBody>
  </p188:cm>
  <p188:cm id="{6389ADB0-17CC-8C44-B9C8-CE69828675CF}" authorId="{3EE536CD-A741-7AA4-24EA-ED2C206A6EA7}" created="2023-10-15T14:22:37.431">
    <ac:txMkLst xmlns:ac="http://schemas.microsoft.com/office/drawing/2013/main/command">
      <pc:docMk xmlns:pc="http://schemas.microsoft.com/office/powerpoint/2013/main/command"/>
      <pc:sldMk xmlns:pc="http://schemas.microsoft.com/office/powerpoint/2013/main/command" cId="0" sldId="256"/>
      <ac:spMk id="14" creationId="{02FF3AA9-BE2C-67FC-593B-5AFEBF98A498}"/>
      <ac:txMk cp="9" len="9">
        <ac:context len="40" hash="108631035"/>
      </ac:txMk>
    </ac:txMkLst>
    <p188:pos x="3380499" y="1160016"/>
    <p188:txBody>
      <a:bodyPr/>
      <a:lstStyle/>
      <a:p>
        <a:r>
          <a:rPr lang="en-US"/>
          <a:t>Maybe “model” estimates instead? </a:t>
        </a:r>
      </a:p>
    </p188:txBody>
  </p188:cm>
  <p188:cm id="{92B08F4A-157F-964A-B6C0-A3C6846E9EBD}" authorId="{3EE536CD-A741-7AA4-24EA-ED2C206A6EA7}" created="2023-10-15T14:23:02.882">
    <ac:deMkLst xmlns:ac="http://schemas.microsoft.com/office/drawing/2013/main/command">
      <pc:docMk xmlns:pc="http://schemas.microsoft.com/office/powerpoint/2013/main/command"/>
      <pc:sldMk xmlns:pc="http://schemas.microsoft.com/office/powerpoint/2013/main/command" cId="0" sldId="256"/>
      <ac:spMk id="31" creationId="{01745804-74E9-D327-D12D-52E5040F5984}"/>
    </ac:deMkLst>
    <p188:txBody>
      <a:bodyPr/>
      <a:lstStyle/>
      <a:p>
        <a:r>
          <a:rPr lang="en-US"/>
          <a:t>I made all the table/figure captions font size 28 to match the others (I made everything a bit bigger)</a:t>
        </a:r>
      </a:p>
    </p188:txBody>
  </p188:cm>
  <p188:cm id="{1276B58C-B0FB-1D46-A7E6-58EB6DBF539C}" authorId="{3EE536CD-A741-7AA4-24EA-ED2C206A6EA7}" created="2023-10-15T14:26:53.942">
    <ac:deMkLst xmlns:ac="http://schemas.microsoft.com/office/drawing/2013/main/command">
      <pc:docMk xmlns:pc="http://schemas.microsoft.com/office/powerpoint/2013/main/command"/>
      <pc:sldMk xmlns:pc="http://schemas.microsoft.com/office/powerpoint/2013/main/command" cId="0" sldId="256"/>
      <ac:picMk id="82" creationId="{00000000-0000-0000-0000-000000000000}"/>
    </ac:deMkLst>
    <p188:txBody>
      <a:bodyPr/>
      <a:lstStyle/>
      <a:p>
        <a:r>
          <a:rPr lang="en-US"/>
          <a:t>Maybe add a text box with an arrow next to the QR code telling people what it’ll take them to? </a:t>
        </a:r>
      </a:p>
    </p188:txBody>
  </p188:cm>
  <p188:cm id="{26D875C6-4408-5B40-9969-4FC9A732DA79}" authorId="{3EE536CD-A741-7AA4-24EA-ED2C206A6EA7}" created="2023-10-15T14:27:23.801">
    <ac:deMkLst xmlns:ac="http://schemas.microsoft.com/office/drawing/2013/main/command">
      <pc:docMk xmlns:pc="http://schemas.microsoft.com/office/powerpoint/2013/main/command"/>
      <pc:sldMk xmlns:pc="http://schemas.microsoft.com/office/powerpoint/2013/main/command" cId="0" sldId="256"/>
      <ac:picMk id="15" creationId="{DA6CACAF-666B-F7C0-3549-27AB012401C1}"/>
    </ac:deMkLst>
    <p188:txBody>
      <a:bodyPr/>
      <a:lstStyle/>
      <a:p>
        <a:r>
          <a:rPr lang="en-US"/>
          <a:t>I think the fonts in the figures still need to be bigger - and since they’re pretty wide figures it shouldn’t be a problem with them cutting off. </a:t>
        </a:r>
      </a:p>
    </p188:txBody>
  </p188:cm>
  <p188:cm id="{12AAAB56-0090-3542-B712-2DBECB146BA7}" authorId="{3EE536CD-A741-7AA4-24EA-ED2C206A6EA7}" created="2023-10-15T14:28:49.998">
    <ac:txMkLst xmlns:ac="http://schemas.microsoft.com/office/drawing/2013/main/command">
      <pc:docMk xmlns:pc="http://schemas.microsoft.com/office/powerpoint/2013/main/command"/>
      <pc:sldMk xmlns:pc="http://schemas.microsoft.com/office/powerpoint/2013/main/command" cId="0" sldId="256"/>
      <ac:graphicFrameMk id="9" creationId="{2B43A5EE-A500-92B7-B1CA-D3115793C9C4}"/>
      <ac:tblMk/>
      <ac:tcMk rowId="2924167112" colId="1138396891"/>
      <ac:txMk cp="0" len="23">
        <ac:context len="24" hash="165160755"/>
      </ac:txMk>
    </ac:txMkLst>
    <p188:pos x="6586843" y="928665"/>
    <p188:txBody>
      <a:bodyPr/>
      <a:lstStyle/>
      <a:p>
        <a:r>
          <a:rPr lang="en-US"/>
          <a:t>2 decimal places is plenty! And I don’t think we defined the acronym “CI” so I replaced with “Confidence Interval” </a:t>
        </a:r>
      </a:p>
    </p188:txBody>
  </p188:cm>
  <p188:cm id="{BA7013B5-D24D-4549-834B-230FC74FDBB7}" authorId="{3EE536CD-A741-7AA4-24EA-ED2C206A6EA7}" created="2023-10-15T14:29:55.767">
    <ac:txMkLst xmlns:ac="http://schemas.microsoft.com/office/drawing/2013/main/command">
      <pc:docMk xmlns:pc="http://schemas.microsoft.com/office/powerpoint/2013/main/command"/>
      <pc:sldMk xmlns:pc="http://schemas.microsoft.com/office/powerpoint/2013/main/command" cId="0" sldId="256"/>
      <ac:spMk id="13" creationId="{E00687C1-BE01-60E7-8391-D2ACAC26AFA3}"/>
      <ac:txMk cp="254" len="35">
        <ac:context len="328" hash="3634050157"/>
      </ac:txMk>
    </ac:txMkLst>
    <p188:pos x="9020900" y="5933900"/>
    <p188:txBody>
      <a:bodyPr/>
      <a:lstStyle/>
      <a:p>
        <a:r>
          <a:rPr lang="en-US"/>
          <a:t>“adjust… for autocorrelation to fix the coverage…” let’s add “for autocorrelation” and get rid of “potentially via bootstrapping” since we haven’t really looked into if that would work yet. </a:t>
        </a:r>
      </a:p>
    </p188:txBody>
  </p188:cm>
  <p188:cm id="{7A5F3DB9-237E-F14B-82C1-AABA11E266E4}" authorId="{3EE536CD-A741-7AA4-24EA-ED2C206A6EA7}" created="2023-10-15T14:32:57.447">
    <ac:txMkLst xmlns:ac="http://schemas.microsoft.com/office/drawing/2013/main/command">
      <pc:docMk xmlns:pc="http://schemas.microsoft.com/office/powerpoint/2013/main/command"/>
      <pc:sldMk xmlns:pc="http://schemas.microsoft.com/office/powerpoint/2013/main/command" cId="0" sldId="256"/>
      <ac:spMk id="12" creationId="{78A48F77-CB89-F6D2-D059-2B471D183477}"/>
      <ac:txMk cp="109">
        <ac:context len="599" hash="152914701"/>
      </ac:txMk>
    </ac:txMkLst>
    <p188:pos x="9460925" y="2860500"/>
    <p188:txBody>
      <a:bodyPr/>
      <a:lstStyle/>
      <a:p>
        <a:r>
          <a:rPr lang="en-US"/>
          <a:t>I added “how quickly” and “(if ever)” since it’s a slope </a:t>
        </a:r>
      </a:p>
    </p188:txBody>
  </p188:cm>
  <p188:cm id="{13B7C2C6-386A-144D-84E5-4C1A2E5DC75B}" authorId="{3EE536CD-A741-7AA4-24EA-ED2C206A6EA7}" created="2023-10-15T14:33:28.060">
    <ac:txMkLst xmlns:ac="http://schemas.microsoft.com/office/drawing/2013/main/command">
      <pc:docMk xmlns:pc="http://schemas.microsoft.com/office/powerpoint/2013/main/command"/>
      <pc:sldMk xmlns:pc="http://schemas.microsoft.com/office/powerpoint/2013/main/command" cId="0" sldId="256"/>
      <ac:spMk id="12" creationId="{78A48F77-CB89-F6D2-D059-2B471D183477}"/>
      <ac:txMk cp="0" len="598">
        <ac:context len="599" hash="152914701"/>
      </ac:txMk>
    </ac:txMkLst>
    <p188:pos x="9460925" y="1158700"/>
    <p188:txBody>
      <a:bodyPr/>
      <a:lstStyle/>
      <a:p>
        <a:r>
          <a:rPr lang="en-US"/>
          <a:t>This kind of stuff to me is the most interesting! I would consider putting it up in the Results instead of the Tables. </a:t>
        </a:r>
      </a:p>
    </p188:txBody>
  </p188:cm>
  <p188:cm id="{99EAD64A-C0A5-A144-9444-20B9AD527AF5}" authorId="{3EE536CD-A741-7AA4-24EA-ED2C206A6EA7}" created="2023-10-15T14:34:24.747">
    <ac:txMkLst xmlns:ac="http://schemas.microsoft.com/office/drawing/2013/main/command">
      <pc:docMk xmlns:pc="http://schemas.microsoft.com/office/powerpoint/2013/main/command"/>
      <pc:sldMk xmlns:pc="http://schemas.microsoft.com/office/powerpoint/2013/main/command" cId="0" sldId="256"/>
      <ac:spMk id="18" creationId="{73DF9FE1-F983-DC67-A756-F3FA66CCF6C4}"/>
      <ac:txMk cp="124" len="6">
        <ac:context len="220" hash="3892099313"/>
      </ac:txMk>
    </ac:txMkLst>
    <p188:pos x="5689637" y="2042269"/>
    <p188:txBody>
      <a:bodyPr/>
      <a:lstStyle/>
      <a:p>
        <a:r>
          <a:rPr lang="en-US"/>
          <a:t>What’s a a”median” couple? </a:t>
        </a:r>
      </a:p>
    </p188:txBody>
  </p188:cm>
  <p188:cm id="{6BFE3070-83F1-D543-BEEE-F93BBD39A9B2}" authorId="{3EE536CD-A741-7AA4-24EA-ED2C206A6EA7}" created="2023-10-15T14:38:39.008">
    <ac:txMkLst xmlns:ac="http://schemas.microsoft.com/office/drawing/2013/main/command">
      <pc:docMk xmlns:pc="http://schemas.microsoft.com/office/powerpoint/2013/main/command"/>
      <pc:sldMk xmlns:pc="http://schemas.microsoft.com/office/powerpoint/2013/main/command" cId="0" sldId="256"/>
      <ac:spMk id="7" creationId="{C67A44FF-44B9-3121-74C7-6C653D5AFF2B}"/>
      <ac:txMk cp="0" len="152">
        <ac:context len="153" hash="1294733290"/>
      </ac:txMk>
    </ac:txMkLst>
    <p188:pos x="20781818" y="2163506"/>
    <p188:txBody>
      <a:bodyPr/>
      <a:lstStyle/>
      <a:p>
        <a:r>
          <a:rPr lang="en-US"/>
          <a:t>By moving things around and cutting “USA” I was able to make our names bigger</a:t>
        </a:r>
      </a:p>
    </p188:txBody>
  </p188:cm>
  <p188:cm id="{315ED2C3-08DB-FA49-B5F8-390370649318}" authorId="{3EE536CD-A741-7AA4-24EA-ED2C206A6EA7}" created="2023-10-15T14:53:37.065">
    <ac:txMkLst xmlns:ac="http://schemas.microsoft.com/office/drawing/2013/main/command">
      <pc:docMk xmlns:pc="http://schemas.microsoft.com/office/powerpoint/2013/main/command"/>
      <pc:sldMk xmlns:pc="http://schemas.microsoft.com/office/powerpoint/2013/main/command" cId="0" sldId="256"/>
      <ac:spMk id="13" creationId="{E00687C1-BE01-60E7-8391-D2ACAC26AFA3}"/>
      <ac:txMk cp="125">
        <ac:context len="328" hash="3634050157"/>
      </ac:txMk>
    </ac:txMkLst>
    <p188:pos x="9229180" y="2443940"/>
    <p188:replyLst>
      <p188:reply id="{B9D37148-0D2A-8F48-8FEE-6D673B80EB84}" authorId="{3EE536CD-A741-7AA4-24EA-ED2C206A6EA7}" created="2023-10-15T14:59:25.937">
        <p188:txBody>
          <a:bodyPr/>
          <a:lstStyle/>
          <a:p>
            <a:r>
              <a:rPr lang="en-US"/>
              <a:t>My interpretation of this coefficient would simply be that in either model there wasn’t a change in the episode-on-episode change in ratings. </a:t>
            </a:r>
          </a:p>
        </p188:txBody>
      </p188:reply>
    </p188:replyLst>
    <p188:txBody>
      <a:bodyPr/>
      <a:lstStyle/>
      <a:p>
        <a:r>
          <a:rPr lang="en-US"/>
          <a:t>From the tables it looks to me like beta hat 3 is pretty close to zero in either model? </a:t>
        </a:r>
      </a:p>
    </p188:txBody>
  </p188:cm>
  <p188:cm id="{9DCD5539-4AE6-7642-A1FE-5869D248CD54}" authorId="{3EE536CD-A741-7AA4-24EA-ED2C206A6EA7}" created="2023-10-15T14:58:42.517">
    <ac:txMkLst xmlns:ac="http://schemas.microsoft.com/office/drawing/2013/main/command">
      <pc:docMk xmlns:pc="http://schemas.microsoft.com/office/powerpoint/2013/main/command"/>
      <pc:sldMk xmlns:pc="http://schemas.microsoft.com/office/powerpoint/2013/main/command" cId="0" sldId="256"/>
      <ac:spMk id="13" creationId="{E00687C1-BE01-60E7-8391-D2ACAC26AFA3}"/>
      <ac:txMk cp="172">
        <ac:context len="328" hash="3634050157"/>
      </ac:txMk>
    </ac:txMkLst>
    <p188:pos x="3224620" y="6253940"/>
    <p188:txBody>
      <a:bodyPr/>
      <a:lstStyle/>
      <a:p>
        <a:r>
          <a:rPr lang="en-US"/>
          <a:t>I think it would actually be the opposite - our CIs ignore the autocorrelation, so they’re too narrow for what’s actually happening here. </a:t>
        </a:r>
      </a:p>
    </p188:txBody>
  </p188:cm>
  <p188:cm id="{441860A3-9D38-924C-9354-6207D8AA062A}" authorId="{3EE536CD-A741-7AA4-24EA-ED2C206A6EA7}" created="2023-10-15T15:02:10.069">
    <ac:deMkLst xmlns:ac="http://schemas.microsoft.com/office/drawing/2013/main/command">
      <pc:docMk xmlns:pc="http://schemas.microsoft.com/office/powerpoint/2013/main/command"/>
      <pc:sldMk xmlns:pc="http://schemas.microsoft.com/office/powerpoint/2013/main/command" cId="0" sldId="256"/>
      <ac:spMk id="31" creationId="{01745804-74E9-D327-D12D-52E5040F5984}"/>
    </ac:deMkLst>
    <p188:txBody>
      <a:bodyPr/>
      <a:lstStyle/>
      <a:p>
        <a:r>
          <a:rPr lang="en-US"/>
          <a:t>I scooted this whole row over to line up with the right side of the rectangles </a:t>
        </a:r>
      </a:p>
    </p188:txBody>
  </p188:cm>
</p188:cmLst>
</file>

<file path=ppt/comments/modernComment_103_FF841A60.xml><?xml version="1.0" encoding="utf-8"?>
<p188:cmLst xmlns:a="http://schemas.openxmlformats.org/drawingml/2006/main" xmlns:r="http://schemas.openxmlformats.org/officeDocument/2006/relationships" xmlns:p188="http://schemas.microsoft.com/office/powerpoint/2018/8/main">
  <p188:cm id="{F241B997-BE2B-D84D-8372-353A5DA48C24}" authorId="{3EE536CD-A741-7AA4-24EA-ED2C206A6EA7}" created="2023-10-15T14:36:02.119">
    <ac:txMkLst xmlns:ac="http://schemas.microsoft.com/office/drawing/2013/main/command">
      <pc:docMk xmlns:pc="http://schemas.microsoft.com/office/powerpoint/2013/main/command"/>
      <pc:sldMk xmlns:pc="http://schemas.microsoft.com/office/powerpoint/2013/main/command" cId="4286847584" sldId="259"/>
      <ac:spMk id="18" creationId="{73DF9FE1-F983-DC67-A756-F3FA66CCF6C4}"/>
      <ac:txMk cp="44" len="3">
        <ac:context len="227" hash="2995401434"/>
      </ac:txMk>
    </ac:txMkLst>
    <p188:pos x="7645437" y="1178669"/>
    <p188:txBody>
      <a:bodyPr/>
      <a:lstStyle/>
      <a:p>
        <a:r>
          <a:rPr lang="en-US"/>
          <a:t>I added “for”</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05319" y="685800"/>
            <a:ext cx="4848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to best cite all the sources. Sentence about them living in the QR code? </a:t>
            </a:r>
            <a:r>
              <a:rPr lang="en-US"/>
              <a:t>Which does need to be fixed LOL</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to best cite all the sources. Sentence about them living in the QR code? </a:t>
            </a:r>
            <a:r>
              <a:rPr lang="en-US"/>
              <a:t>Which does need to be fixed LOL</a:t>
            </a:r>
            <a:endParaRPr dirty="0"/>
          </a:p>
        </p:txBody>
      </p:sp>
    </p:spTree>
    <p:extLst>
      <p:ext uri="{BB962C8B-B14F-4D97-AF65-F5344CB8AC3E}">
        <p14:creationId xmlns:p14="http://schemas.microsoft.com/office/powerpoint/2010/main" val="1691837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43c5d13ce2_0_208: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43c5d13ce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43c38f6595_0_110: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43c38f6595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59139" y="4382765"/>
            <a:ext cx="39885900" cy="12082200"/>
          </a:xfrm>
          <a:prstGeom prst="rect">
            <a:avLst/>
          </a:prstGeom>
        </p:spPr>
        <p:txBody>
          <a:bodyPr spcFirstLastPara="1" wrap="square" lIns="455425" tIns="455425" rIns="455425" bIns="455425" anchor="b" anchorCtr="0">
            <a:normAutofit/>
          </a:bodyPr>
          <a:lstStyle>
            <a:lvl1pPr lvl="0" algn="ctr">
              <a:spcBef>
                <a:spcPts val="0"/>
              </a:spcBef>
              <a:spcAft>
                <a:spcPts val="0"/>
              </a:spcAft>
              <a:buSzPts val="25900"/>
              <a:buNone/>
              <a:defRPr sz="25900"/>
            </a:lvl1pPr>
            <a:lvl2pPr lvl="1" algn="ctr">
              <a:spcBef>
                <a:spcPts val="0"/>
              </a:spcBef>
              <a:spcAft>
                <a:spcPts val="0"/>
              </a:spcAft>
              <a:buSzPts val="25900"/>
              <a:buNone/>
              <a:defRPr sz="25900"/>
            </a:lvl2pPr>
            <a:lvl3pPr lvl="2" algn="ctr">
              <a:spcBef>
                <a:spcPts val="0"/>
              </a:spcBef>
              <a:spcAft>
                <a:spcPts val="0"/>
              </a:spcAft>
              <a:buSzPts val="25900"/>
              <a:buNone/>
              <a:defRPr sz="25900"/>
            </a:lvl3pPr>
            <a:lvl4pPr lvl="3" algn="ctr">
              <a:spcBef>
                <a:spcPts val="0"/>
              </a:spcBef>
              <a:spcAft>
                <a:spcPts val="0"/>
              </a:spcAft>
              <a:buSzPts val="25900"/>
              <a:buNone/>
              <a:defRPr sz="25900"/>
            </a:lvl4pPr>
            <a:lvl5pPr lvl="4" algn="ctr">
              <a:spcBef>
                <a:spcPts val="0"/>
              </a:spcBef>
              <a:spcAft>
                <a:spcPts val="0"/>
              </a:spcAft>
              <a:buSzPts val="25900"/>
              <a:buNone/>
              <a:defRPr sz="25900"/>
            </a:lvl5pPr>
            <a:lvl6pPr lvl="5" algn="ctr">
              <a:spcBef>
                <a:spcPts val="0"/>
              </a:spcBef>
              <a:spcAft>
                <a:spcPts val="0"/>
              </a:spcAft>
              <a:buSzPts val="25900"/>
              <a:buNone/>
              <a:defRPr sz="25900"/>
            </a:lvl6pPr>
            <a:lvl7pPr lvl="6" algn="ctr">
              <a:spcBef>
                <a:spcPts val="0"/>
              </a:spcBef>
              <a:spcAft>
                <a:spcPts val="0"/>
              </a:spcAft>
              <a:buSzPts val="25900"/>
              <a:buNone/>
              <a:defRPr sz="25900"/>
            </a:lvl7pPr>
            <a:lvl8pPr lvl="7" algn="ctr">
              <a:spcBef>
                <a:spcPts val="0"/>
              </a:spcBef>
              <a:spcAft>
                <a:spcPts val="0"/>
              </a:spcAft>
              <a:buSzPts val="25900"/>
              <a:buNone/>
              <a:defRPr sz="25900"/>
            </a:lvl8pPr>
            <a:lvl9pPr lvl="8" algn="ctr">
              <a:spcBef>
                <a:spcPts val="0"/>
              </a:spcBef>
              <a:spcAft>
                <a:spcPts val="0"/>
              </a:spcAft>
              <a:buSzPts val="25900"/>
              <a:buNone/>
              <a:defRPr sz="25900"/>
            </a:lvl9pPr>
          </a:lstStyle>
          <a:p>
            <a:endParaRPr/>
          </a:p>
        </p:txBody>
      </p:sp>
      <p:sp>
        <p:nvSpPr>
          <p:cNvPr id="11" name="Google Shape;11;p2"/>
          <p:cNvSpPr txBox="1">
            <a:spLocks noGrp="1"/>
          </p:cNvSpPr>
          <p:nvPr>
            <p:ph type="subTitle" idx="1"/>
          </p:nvPr>
        </p:nvSpPr>
        <p:spPr>
          <a:xfrm>
            <a:off x="1459100" y="16682409"/>
            <a:ext cx="39885900" cy="4665600"/>
          </a:xfrm>
          <a:prstGeom prst="rect">
            <a:avLst/>
          </a:prstGeom>
        </p:spPr>
        <p:txBody>
          <a:bodyPr spcFirstLastPara="1" wrap="square" lIns="455425" tIns="455425" rIns="455425" bIns="455425" anchor="t" anchorCtr="0">
            <a:normAutofit/>
          </a:bodyPr>
          <a:lstStyle>
            <a:lvl1pPr lvl="0" algn="ctr">
              <a:lnSpc>
                <a:spcPct val="100000"/>
              </a:lnSpc>
              <a:spcBef>
                <a:spcPts val="0"/>
              </a:spcBef>
              <a:spcAft>
                <a:spcPts val="0"/>
              </a:spcAft>
              <a:buSzPts val="13900"/>
              <a:buNone/>
              <a:defRPr sz="13900"/>
            </a:lvl1pPr>
            <a:lvl2pPr lvl="1" algn="ctr">
              <a:lnSpc>
                <a:spcPct val="100000"/>
              </a:lnSpc>
              <a:spcBef>
                <a:spcPts val="0"/>
              </a:spcBef>
              <a:spcAft>
                <a:spcPts val="0"/>
              </a:spcAft>
              <a:buSzPts val="13900"/>
              <a:buNone/>
              <a:defRPr sz="13900"/>
            </a:lvl2pPr>
            <a:lvl3pPr lvl="2" algn="ctr">
              <a:lnSpc>
                <a:spcPct val="100000"/>
              </a:lnSpc>
              <a:spcBef>
                <a:spcPts val="0"/>
              </a:spcBef>
              <a:spcAft>
                <a:spcPts val="0"/>
              </a:spcAft>
              <a:buSzPts val="13900"/>
              <a:buNone/>
              <a:defRPr sz="13900"/>
            </a:lvl3pPr>
            <a:lvl4pPr lvl="3" algn="ctr">
              <a:lnSpc>
                <a:spcPct val="100000"/>
              </a:lnSpc>
              <a:spcBef>
                <a:spcPts val="0"/>
              </a:spcBef>
              <a:spcAft>
                <a:spcPts val="0"/>
              </a:spcAft>
              <a:buSzPts val="13900"/>
              <a:buNone/>
              <a:defRPr sz="13900"/>
            </a:lvl4pPr>
            <a:lvl5pPr lvl="4" algn="ctr">
              <a:lnSpc>
                <a:spcPct val="100000"/>
              </a:lnSpc>
              <a:spcBef>
                <a:spcPts val="0"/>
              </a:spcBef>
              <a:spcAft>
                <a:spcPts val="0"/>
              </a:spcAft>
              <a:buSzPts val="13900"/>
              <a:buNone/>
              <a:defRPr sz="13900"/>
            </a:lvl5pPr>
            <a:lvl6pPr lvl="5" algn="ctr">
              <a:lnSpc>
                <a:spcPct val="100000"/>
              </a:lnSpc>
              <a:spcBef>
                <a:spcPts val="0"/>
              </a:spcBef>
              <a:spcAft>
                <a:spcPts val="0"/>
              </a:spcAft>
              <a:buSzPts val="13900"/>
              <a:buNone/>
              <a:defRPr sz="13900"/>
            </a:lvl6pPr>
            <a:lvl7pPr lvl="6" algn="ctr">
              <a:lnSpc>
                <a:spcPct val="100000"/>
              </a:lnSpc>
              <a:spcBef>
                <a:spcPts val="0"/>
              </a:spcBef>
              <a:spcAft>
                <a:spcPts val="0"/>
              </a:spcAft>
              <a:buSzPts val="13900"/>
              <a:buNone/>
              <a:defRPr sz="13900"/>
            </a:lvl7pPr>
            <a:lvl8pPr lvl="7" algn="ctr">
              <a:lnSpc>
                <a:spcPct val="100000"/>
              </a:lnSpc>
              <a:spcBef>
                <a:spcPts val="0"/>
              </a:spcBef>
              <a:spcAft>
                <a:spcPts val="0"/>
              </a:spcAft>
              <a:buSzPts val="13900"/>
              <a:buNone/>
              <a:defRPr sz="13900"/>
            </a:lvl8pPr>
            <a:lvl9pPr lvl="8" algn="ctr">
              <a:lnSpc>
                <a:spcPct val="100000"/>
              </a:lnSpc>
              <a:spcBef>
                <a:spcPts val="0"/>
              </a:spcBef>
              <a:spcAft>
                <a:spcPts val="0"/>
              </a:spcAft>
              <a:buSzPts val="13900"/>
              <a:buNone/>
              <a:defRPr sz="13900"/>
            </a:lvl9pPr>
          </a:lstStyle>
          <a:p>
            <a:endParaRPr/>
          </a:p>
        </p:txBody>
      </p:sp>
      <p:sp>
        <p:nvSpPr>
          <p:cNvPr id="12" name="Google Shape;12;p2"/>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459100" y="6510944"/>
            <a:ext cx="39885900" cy="11557500"/>
          </a:xfrm>
          <a:prstGeom prst="rect">
            <a:avLst/>
          </a:prstGeom>
        </p:spPr>
        <p:txBody>
          <a:bodyPr spcFirstLastPara="1" wrap="square" lIns="455425" tIns="455425" rIns="455425" bIns="455425" anchor="b" anchorCtr="0">
            <a:normAutofit/>
          </a:bodyPr>
          <a:lstStyle>
            <a:lvl1pPr lvl="0" algn="ctr">
              <a:spcBef>
                <a:spcPts val="0"/>
              </a:spcBef>
              <a:spcAft>
                <a:spcPts val="0"/>
              </a:spcAft>
              <a:buSzPts val="59800"/>
              <a:buNone/>
              <a:defRPr sz="59800"/>
            </a:lvl1pPr>
            <a:lvl2pPr lvl="1" algn="ctr">
              <a:spcBef>
                <a:spcPts val="0"/>
              </a:spcBef>
              <a:spcAft>
                <a:spcPts val="0"/>
              </a:spcAft>
              <a:buSzPts val="59800"/>
              <a:buNone/>
              <a:defRPr sz="59800"/>
            </a:lvl2pPr>
            <a:lvl3pPr lvl="2" algn="ctr">
              <a:spcBef>
                <a:spcPts val="0"/>
              </a:spcBef>
              <a:spcAft>
                <a:spcPts val="0"/>
              </a:spcAft>
              <a:buSzPts val="59800"/>
              <a:buNone/>
              <a:defRPr sz="59800"/>
            </a:lvl3pPr>
            <a:lvl4pPr lvl="3" algn="ctr">
              <a:spcBef>
                <a:spcPts val="0"/>
              </a:spcBef>
              <a:spcAft>
                <a:spcPts val="0"/>
              </a:spcAft>
              <a:buSzPts val="59800"/>
              <a:buNone/>
              <a:defRPr sz="59800"/>
            </a:lvl4pPr>
            <a:lvl5pPr lvl="4" algn="ctr">
              <a:spcBef>
                <a:spcPts val="0"/>
              </a:spcBef>
              <a:spcAft>
                <a:spcPts val="0"/>
              </a:spcAft>
              <a:buSzPts val="59800"/>
              <a:buNone/>
              <a:defRPr sz="59800"/>
            </a:lvl5pPr>
            <a:lvl6pPr lvl="5" algn="ctr">
              <a:spcBef>
                <a:spcPts val="0"/>
              </a:spcBef>
              <a:spcAft>
                <a:spcPts val="0"/>
              </a:spcAft>
              <a:buSzPts val="59800"/>
              <a:buNone/>
              <a:defRPr sz="59800"/>
            </a:lvl6pPr>
            <a:lvl7pPr lvl="6" algn="ctr">
              <a:spcBef>
                <a:spcPts val="0"/>
              </a:spcBef>
              <a:spcAft>
                <a:spcPts val="0"/>
              </a:spcAft>
              <a:buSzPts val="59800"/>
              <a:buNone/>
              <a:defRPr sz="59800"/>
            </a:lvl7pPr>
            <a:lvl8pPr lvl="7" algn="ctr">
              <a:spcBef>
                <a:spcPts val="0"/>
              </a:spcBef>
              <a:spcAft>
                <a:spcPts val="0"/>
              </a:spcAft>
              <a:buSzPts val="59800"/>
              <a:buNone/>
              <a:defRPr sz="59800"/>
            </a:lvl8pPr>
            <a:lvl9pPr lvl="8" algn="ctr">
              <a:spcBef>
                <a:spcPts val="0"/>
              </a:spcBef>
              <a:spcAft>
                <a:spcPts val="0"/>
              </a:spcAft>
              <a:buSzPts val="59800"/>
              <a:buNone/>
              <a:defRPr sz="59800"/>
            </a:lvl9pPr>
          </a:lstStyle>
          <a:p>
            <a:r>
              <a:t>xx%</a:t>
            </a:r>
          </a:p>
        </p:txBody>
      </p:sp>
      <p:sp>
        <p:nvSpPr>
          <p:cNvPr id="46" name="Google Shape;46;p11"/>
          <p:cNvSpPr txBox="1">
            <a:spLocks noGrp="1"/>
          </p:cNvSpPr>
          <p:nvPr>
            <p:ph type="body" idx="1"/>
          </p:nvPr>
        </p:nvSpPr>
        <p:spPr>
          <a:xfrm>
            <a:off x="1459100" y="18554829"/>
            <a:ext cx="39885900" cy="7656900"/>
          </a:xfrm>
          <a:prstGeom prst="rect">
            <a:avLst/>
          </a:prstGeom>
        </p:spPr>
        <p:txBody>
          <a:bodyPr spcFirstLastPara="1" wrap="square" lIns="455425" tIns="455425" rIns="455425" bIns="455425" anchor="t" anchorCtr="0">
            <a:normAutofit/>
          </a:bodyPr>
          <a:lstStyle>
            <a:lvl1pPr marL="457200" lvl="0" indent="-800100" algn="ctr">
              <a:spcBef>
                <a:spcPts val="0"/>
              </a:spcBef>
              <a:spcAft>
                <a:spcPts val="0"/>
              </a:spcAft>
              <a:buSzPts val="9000"/>
              <a:buChar char="●"/>
              <a:defRPr/>
            </a:lvl1pPr>
            <a:lvl2pPr marL="914400" lvl="1" indent="-673100" algn="ctr">
              <a:spcBef>
                <a:spcPts val="0"/>
              </a:spcBef>
              <a:spcAft>
                <a:spcPts val="0"/>
              </a:spcAft>
              <a:buSzPts val="7000"/>
              <a:buChar char="○"/>
              <a:defRPr/>
            </a:lvl2pPr>
            <a:lvl3pPr marL="1371600" lvl="2" indent="-673100" algn="ctr">
              <a:spcBef>
                <a:spcPts val="0"/>
              </a:spcBef>
              <a:spcAft>
                <a:spcPts val="0"/>
              </a:spcAft>
              <a:buSzPts val="7000"/>
              <a:buChar char="■"/>
              <a:defRPr/>
            </a:lvl3pPr>
            <a:lvl4pPr marL="1828800" lvl="3" indent="-673100" algn="ctr">
              <a:spcBef>
                <a:spcPts val="0"/>
              </a:spcBef>
              <a:spcAft>
                <a:spcPts val="0"/>
              </a:spcAft>
              <a:buSzPts val="7000"/>
              <a:buChar char="●"/>
              <a:defRPr/>
            </a:lvl4pPr>
            <a:lvl5pPr marL="2286000" lvl="4" indent="-673100" algn="ctr">
              <a:spcBef>
                <a:spcPts val="0"/>
              </a:spcBef>
              <a:spcAft>
                <a:spcPts val="0"/>
              </a:spcAft>
              <a:buSzPts val="7000"/>
              <a:buChar char="○"/>
              <a:defRPr/>
            </a:lvl5pPr>
            <a:lvl6pPr marL="2743200" lvl="5" indent="-673100" algn="ctr">
              <a:spcBef>
                <a:spcPts val="0"/>
              </a:spcBef>
              <a:spcAft>
                <a:spcPts val="0"/>
              </a:spcAft>
              <a:buSzPts val="7000"/>
              <a:buChar char="■"/>
              <a:defRPr/>
            </a:lvl6pPr>
            <a:lvl7pPr marL="3200400" lvl="6" indent="-673100" algn="ctr">
              <a:spcBef>
                <a:spcPts val="0"/>
              </a:spcBef>
              <a:spcAft>
                <a:spcPts val="0"/>
              </a:spcAft>
              <a:buSzPts val="7000"/>
              <a:buChar char="●"/>
              <a:defRPr/>
            </a:lvl7pPr>
            <a:lvl8pPr marL="3657600" lvl="7" indent="-673100" algn="ctr">
              <a:spcBef>
                <a:spcPts val="0"/>
              </a:spcBef>
              <a:spcAft>
                <a:spcPts val="0"/>
              </a:spcAft>
              <a:buSzPts val="7000"/>
              <a:buChar char="○"/>
              <a:defRPr/>
            </a:lvl8pPr>
            <a:lvl9pPr marL="4114800" lvl="8" indent="-673100" algn="ctr">
              <a:spcBef>
                <a:spcPts val="0"/>
              </a:spcBef>
              <a:spcAft>
                <a:spcPts val="0"/>
              </a:spcAft>
              <a:buSzPts val="7000"/>
              <a:buChar char="■"/>
              <a:defRPr/>
            </a:lvl9pPr>
          </a:lstStyle>
          <a:p>
            <a:endParaRPr/>
          </a:p>
        </p:txBody>
      </p:sp>
      <p:sp>
        <p:nvSpPr>
          <p:cNvPr id="47" name="Google Shape;47;p11"/>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459100" y="12660471"/>
            <a:ext cx="39885900" cy="4955100"/>
          </a:xfrm>
          <a:prstGeom prst="rect">
            <a:avLst/>
          </a:prstGeom>
        </p:spPr>
        <p:txBody>
          <a:bodyPr spcFirstLastPara="1" wrap="square" lIns="455425" tIns="455425" rIns="455425" bIns="455425" anchor="ctr" anchorCtr="0">
            <a:normAutofit/>
          </a:bodyPr>
          <a:lstStyle>
            <a:lvl1pPr lvl="0" algn="ctr">
              <a:spcBef>
                <a:spcPts val="0"/>
              </a:spcBef>
              <a:spcAft>
                <a:spcPts val="0"/>
              </a:spcAft>
              <a:buSzPts val="17900"/>
              <a:buNone/>
              <a:defRPr sz="17900"/>
            </a:lvl1pPr>
            <a:lvl2pPr lvl="1" algn="ctr">
              <a:spcBef>
                <a:spcPts val="0"/>
              </a:spcBef>
              <a:spcAft>
                <a:spcPts val="0"/>
              </a:spcAft>
              <a:buSzPts val="17900"/>
              <a:buNone/>
              <a:defRPr sz="17900"/>
            </a:lvl2pPr>
            <a:lvl3pPr lvl="2" algn="ctr">
              <a:spcBef>
                <a:spcPts val="0"/>
              </a:spcBef>
              <a:spcAft>
                <a:spcPts val="0"/>
              </a:spcAft>
              <a:buSzPts val="17900"/>
              <a:buNone/>
              <a:defRPr sz="17900"/>
            </a:lvl3pPr>
            <a:lvl4pPr lvl="3" algn="ctr">
              <a:spcBef>
                <a:spcPts val="0"/>
              </a:spcBef>
              <a:spcAft>
                <a:spcPts val="0"/>
              </a:spcAft>
              <a:buSzPts val="17900"/>
              <a:buNone/>
              <a:defRPr sz="17900"/>
            </a:lvl4pPr>
            <a:lvl5pPr lvl="4" algn="ctr">
              <a:spcBef>
                <a:spcPts val="0"/>
              </a:spcBef>
              <a:spcAft>
                <a:spcPts val="0"/>
              </a:spcAft>
              <a:buSzPts val="17900"/>
              <a:buNone/>
              <a:defRPr sz="17900"/>
            </a:lvl5pPr>
            <a:lvl6pPr lvl="5" algn="ctr">
              <a:spcBef>
                <a:spcPts val="0"/>
              </a:spcBef>
              <a:spcAft>
                <a:spcPts val="0"/>
              </a:spcAft>
              <a:buSzPts val="17900"/>
              <a:buNone/>
              <a:defRPr sz="17900"/>
            </a:lvl6pPr>
            <a:lvl7pPr lvl="6" algn="ctr">
              <a:spcBef>
                <a:spcPts val="0"/>
              </a:spcBef>
              <a:spcAft>
                <a:spcPts val="0"/>
              </a:spcAft>
              <a:buSzPts val="17900"/>
              <a:buNone/>
              <a:defRPr sz="17900"/>
            </a:lvl7pPr>
            <a:lvl8pPr lvl="7" algn="ctr">
              <a:spcBef>
                <a:spcPts val="0"/>
              </a:spcBef>
              <a:spcAft>
                <a:spcPts val="0"/>
              </a:spcAft>
              <a:buSzPts val="17900"/>
              <a:buNone/>
              <a:defRPr sz="17900"/>
            </a:lvl8pPr>
            <a:lvl9pPr lvl="8" algn="ctr">
              <a:spcBef>
                <a:spcPts val="0"/>
              </a:spcBef>
              <a:spcAft>
                <a:spcPts val="0"/>
              </a:spcAft>
              <a:buSzPts val="17900"/>
              <a:buNone/>
              <a:defRPr sz="17900"/>
            </a:lvl9pPr>
          </a:lstStyle>
          <a:p>
            <a:endParaRPr/>
          </a:p>
        </p:txBody>
      </p:sp>
      <p:sp>
        <p:nvSpPr>
          <p:cNvPr id="15" name="Google Shape;15;p3"/>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459100" y="2619535"/>
            <a:ext cx="39885900" cy="3371100"/>
          </a:xfrm>
          <a:prstGeom prst="rect">
            <a:avLst/>
          </a:prstGeom>
        </p:spPr>
        <p:txBody>
          <a:bodyPr spcFirstLastPara="1" wrap="square" lIns="455425" tIns="455425" rIns="455425" bIns="455425"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18" name="Google Shape;18;p4"/>
          <p:cNvSpPr txBox="1">
            <a:spLocks noGrp="1"/>
          </p:cNvSpPr>
          <p:nvPr>
            <p:ph type="body" idx="1"/>
          </p:nvPr>
        </p:nvSpPr>
        <p:spPr>
          <a:xfrm>
            <a:off x="1459100" y="6783772"/>
            <a:ext cx="39885900" cy="20109600"/>
          </a:xfrm>
          <a:prstGeom prst="rect">
            <a:avLst/>
          </a:prstGeom>
        </p:spPr>
        <p:txBody>
          <a:bodyPr spcFirstLastPara="1" wrap="square" lIns="455425" tIns="455425" rIns="455425" bIns="455425" anchor="t" anchorCtr="0">
            <a:normAutofit/>
          </a:bodyPr>
          <a:lstStyle>
            <a:lvl1pPr marL="457200" lvl="0" indent="-800100">
              <a:spcBef>
                <a:spcPts val="0"/>
              </a:spcBef>
              <a:spcAft>
                <a:spcPts val="0"/>
              </a:spcAft>
              <a:buSzPts val="9000"/>
              <a:buChar char="●"/>
              <a:defRPr/>
            </a:lvl1pPr>
            <a:lvl2pPr marL="914400" lvl="1" indent="-673100">
              <a:spcBef>
                <a:spcPts val="0"/>
              </a:spcBef>
              <a:spcAft>
                <a:spcPts val="0"/>
              </a:spcAft>
              <a:buSzPts val="7000"/>
              <a:buChar char="○"/>
              <a:defRPr/>
            </a:lvl2pPr>
            <a:lvl3pPr marL="1371600" lvl="2" indent="-673100">
              <a:spcBef>
                <a:spcPts val="0"/>
              </a:spcBef>
              <a:spcAft>
                <a:spcPts val="0"/>
              </a:spcAft>
              <a:buSzPts val="7000"/>
              <a:buChar char="■"/>
              <a:defRPr/>
            </a:lvl3pPr>
            <a:lvl4pPr marL="1828800" lvl="3" indent="-673100">
              <a:spcBef>
                <a:spcPts val="0"/>
              </a:spcBef>
              <a:spcAft>
                <a:spcPts val="0"/>
              </a:spcAft>
              <a:buSzPts val="7000"/>
              <a:buChar char="●"/>
              <a:defRPr/>
            </a:lvl4pPr>
            <a:lvl5pPr marL="2286000" lvl="4" indent="-673100">
              <a:spcBef>
                <a:spcPts val="0"/>
              </a:spcBef>
              <a:spcAft>
                <a:spcPts val="0"/>
              </a:spcAft>
              <a:buSzPts val="7000"/>
              <a:buChar char="○"/>
              <a:defRPr/>
            </a:lvl5pPr>
            <a:lvl6pPr marL="2743200" lvl="5" indent="-673100">
              <a:spcBef>
                <a:spcPts val="0"/>
              </a:spcBef>
              <a:spcAft>
                <a:spcPts val="0"/>
              </a:spcAft>
              <a:buSzPts val="7000"/>
              <a:buChar char="■"/>
              <a:defRPr/>
            </a:lvl6pPr>
            <a:lvl7pPr marL="3200400" lvl="6" indent="-673100">
              <a:spcBef>
                <a:spcPts val="0"/>
              </a:spcBef>
              <a:spcAft>
                <a:spcPts val="0"/>
              </a:spcAft>
              <a:buSzPts val="7000"/>
              <a:buChar char="●"/>
              <a:defRPr/>
            </a:lvl7pPr>
            <a:lvl8pPr marL="3657600" lvl="7" indent="-673100">
              <a:spcBef>
                <a:spcPts val="0"/>
              </a:spcBef>
              <a:spcAft>
                <a:spcPts val="0"/>
              </a:spcAft>
              <a:buSzPts val="7000"/>
              <a:buChar char="○"/>
              <a:defRPr/>
            </a:lvl8pPr>
            <a:lvl9pPr marL="4114800" lvl="8" indent="-673100">
              <a:spcBef>
                <a:spcPts val="0"/>
              </a:spcBef>
              <a:spcAft>
                <a:spcPts val="0"/>
              </a:spcAft>
              <a:buSzPts val="7000"/>
              <a:buChar char="■"/>
              <a:defRPr/>
            </a:lvl9pPr>
          </a:lstStyle>
          <a:p>
            <a:endParaRPr/>
          </a:p>
        </p:txBody>
      </p:sp>
      <p:sp>
        <p:nvSpPr>
          <p:cNvPr id="19" name="Google Shape;19;p4"/>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459100" y="2619535"/>
            <a:ext cx="39885900" cy="3371100"/>
          </a:xfrm>
          <a:prstGeom prst="rect">
            <a:avLst/>
          </a:prstGeom>
        </p:spPr>
        <p:txBody>
          <a:bodyPr spcFirstLastPara="1" wrap="square" lIns="455425" tIns="455425" rIns="455425" bIns="455425"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22" name="Google Shape;22;p5"/>
          <p:cNvSpPr txBox="1">
            <a:spLocks noGrp="1"/>
          </p:cNvSpPr>
          <p:nvPr>
            <p:ph type="body" idx="1"/>
          </p:nvPr>
        </p:nvSpPr>
        <p:spPr>
          <a:xfrm>
            <a:off x="1459100" y="6783772"/>
            <a:ext cx="18723900" cy="20109600"/>
          </a:xfrm>
          <a:prstGeom prst="rect">
            <a:avLst/>
          </a:prstGeom>
        </p:spPr>
        <p:txBody>
          <a:bodyPr spcFirstLastPara="1" wrap="square" lIns="455425" tIns="455425" rIns="455425" bIns="455425" anchor="t" anchorCtr="0">
            <a:normAutofit/>
          </a:bodyPr>
          <a:lstStyle>
            <a:lvl1pPr marL="457200" lvl="0" indent="-673100">
              <a:spcBef>
                <a:spcPts val="0"/>
              </a:spcBef>
              <a:spcAft>
                <a:spcPts val="0"/>
              </a:spcAft>
              <a:buSzPts val="7000"/>
              <a:buChar char="●"/>
              <a:defRPr sz="7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3" name="Google Shape;23;p5"/>
          <p:cNvSpPr txBox="1">
            <a:spLocks noGrp="1"/>
          </p:cNvSpPr>
          <p:nvPr>
            <p:ph type="body" idx="2"/>
          </p:nvPr>
        </p:nvSpPr>
        <p:spPr>
          <a:xfrm>
            <a:off x="22620959" y="6783772"/>
            <a:ext cx="18723900" cy="20109600"/>
          </a:xfrm>
          <a:prstGeom prst="rect">
            <a:avLst/>
          </a:prstGeom>
        </p:spPr>
        <p:txBody>
          <a:bodyPr spcFirstLastPara="1" wrap="square" lIns="455425" tIns="455425" rIns="455425" bIns="455425" anchor="t" anchorCtr="0">
            <a:normAutofit/>
          </a:bodyPr>
          <a:lstStyle>
            <a:lvl1pPr marL="457200" lvl="0" indent="-673100">
              <a:spcBef>
                <a:spcPts val="0"/>
              </a:spcBef>
              <a:spcAft>
                <a:spcPts val="0"/>
              </a:spcAft>
              <a:buSzPts val="7000"/>
              <a:buChar char="●"/>
              <a:defRPr sz="7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4" name="Google Shape;24;p5"/>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459100" y="2619535"/>
            <a:ext cx="39885900" cy="3371100"/>
          </a:xfrm>
          <a:prstGeom prst="rect">
            <a:avLst/>
          </a:prstGeom>
        </p:spPr>
        <p:txBody>
          <a:bodyPr spcFirstLastPara="1" wrap="square" lIns="455425" tIns="455425" rIns="455425" bIns="455425"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27" name="Google Shape;27;p6"/>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459100" y="3270408"/>
            <a:ext cx="13144500" cy="4448100"/>
          </a:xfrm>
          <a:prstGeom prst="rect">
            <a:avLst/>
          </a:prstGeom>
        </p:spPr>
        <p:txBody>
          <a:bodyPr spcFirstLastPara="1" wrap="square" lIns="455425" tIns="455425" rIns="455425" bIns="455425" anchor="b" anchorCtr="0">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endParaRPr/>
          </a:p>
        </p:txBody>
      </p:sp>
      <p:sp>
        <p:nvSpPr>
          <p:cNvPr id="30" name="Google Shape;30;p7"/>
          <p:cNvSpPr txBox="1">
            <a:spLocks noGrp="1"/>
          </p:cNvSpPr>
          <p:nvPr>
            <p:ph type="body" idx="1"/>
          </p:nvPr>
        </p:nvSpPr>
        <p:spPr>
          <a:xfrm>
            <a:off x="1459100" y="8179553"/>
            <a:ext cx="13144500" cy="18714900"/>
          </a:xfrm>
          <a:prstGeom prst="rect">
            <a:avLst/>
          </a:prstGeom>
        </p:spPr>
        <p:txBody>
          <a:bodyPr spcFirstLastPara="1" wrap="square" lIns="455425" tIns="455425" rIns="455425" bIns="455425" anchor="t" anchorCtr="0">
            <a:normAutofit/>
          </a:bodyPr>
          <a:lstStyle>
            <a:lvl1pPr marL="457200" lvl="0" indent="-609600">
              <a:spcBef>
                <a:spcPts val="0"/>
              </a:spcBef>
              <a:spcAft>
                <a:spcPts val="0"/>
              </a:spcAft>
              <a:buSzPts val="6000"/>
              <a:buChar char="●"/>
              <a:defRPr sz="6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31" name="Google Shape;31;p7"/>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2294910" y="2649702"/>
            <a:ext cx="29808300" cy="24079500"/>
          </a:xfrm>
          <a:prstGeom prst="rect">
            <a:avLst/>
          </a:prstGeom>
        </p:spPr>
        <p:txBody>
          <a:bodyPr spcFirstLastPara="1" wrap="square" lIns="455425" tIns="455425" rIns="455425" bIns="455425" anchor="ctr" anchorCtr="0">
            <a:normAutofit/>
          </a:bodyPr>
          <a:lstStyle>
            <a:lvl1pPr lvl="0">
              <a:spcBef>
                <a:spcPts val="0"/>
              </a:spcBef>
              <a:spcAft>
                <a:spcPts val="0"/>
              </a:spcAft>
              <a:buSzPts val="23900"/>
              <a:buNone/>
              <a:defRPr sz="23900"/>
            </a:lvl1pPr>
            <a:lvl2pPr lvl="1">
              <a:spcBef>
                <a:spcPts val="0"/>
              </a:spcBef>
              <a:spcAft>
                <a:spcPts val="0"/>
              </a:spcAft>
              <a:buSzPts val="23900"/>
              <a:buNone/>
              <a:defRPr sz="23900"/>
            </a:lvl2pPr>
            <a:lvl3pPr lvl="2">
              <a:spcBef>
                <a:spcPts val="0"/>
              </a:spcBef>
              <a:spcAft>
                <a:spcPts val="0"/>
              </a:spcAft>
              <a:buSzPts val="23900"/>
              <a:buNone/>
              <a:defRPr sz="23900"/>
            </a:lvl3pPr>
            <a:lvl4pPr lvl="3">
              <a:spcBef>
                <a:spcPts val="0"/>
              </a:spcBef>
              <a:spcAft>
                <a:spcPts val="0"/>
              </a:spcAft>
              <a:buSzPts val="23900"/>
              <a:buNone/>
              <a:defRPr sz="23900"/>
            </a:lvl4pPr>
            <a:lvl5pPr lvl="4">
              <a:spcBef>
                <a:spcPts val="0"/>
              </a:spcBef>
              <a:spcAft>
                <a:spcPts val="0"/>
              </a:spcAft>
              <a:buSzPts val="23900"/>
              <a:buNone/>
              <a:defRPr sz="23900"/>
            </a:lvl5pPr>
            <a:lvl6pPr lvl="5">
              <a:spcBef>
                <a:spcPts val="0"/>
              </a:spcBef>
              <a:spcAft>
                <a:spcPts val="0"/>
              </a:spcAft>
              <a:buSzPts val="23900"/>
              <a:buNone/>
              <a:defRPr sz="23900"/>
            </a:lvl6pPr>
            <a:lvl7pPr lvl="6">
              <a:spcBef>
                <a:spcPts val="0"/>
              </a:spcBef>
              <a:spcAft>
                <a:spcPts val="0"/>
              </a:spcAft>
              <a:buSzPts val="23900"/>
              <a:buNone/>
              <a:defRPr sz="23900"/>
            </a:lvl7pPr>
            <a:lvl8pPr lvl="7">
              <a:spcBef>
                <a:spcPts val="0"/>
              </a:spcBef>
              <a:spcAft>
                <a:spcPts val="0"/>
              </a:spcAft>
              <a:buSzPts val="23900"/>
              <a:buNone/>
              <a:defRPr sz="23900"/>
            </a:lvl8pPr>
            <a:lvl9pPr lvl="8">
              <a:spcBef>
                <a:spcPts val="0"/>
              </a:spcBef>
              <a:spcAft>
                <a:spcPts val="0"/>
              </a:spcAft>
              <a:buSzPts val="23900"/>
              <a:buNone/>
              <a:defRPr sz="23900"/>
            </a:lvl9pPr>
          </a:lstStyle>
          <a:p>
            <a:endParaRPr/>
          </a:p>
        </p:txBody>
      </p:sp>
      <p:sp>
        <p:nvSpPr>
          <p:cNvPr id="34" name="Google Shape;34;p8"/>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21402000" y="-736"/>
            <a:ext cx="21402000" cy="30276000"/>
          </a:xfrm>
          <a:prstGeom prst="rect">
            <a:avLst/>
          </a:prstGeom>
          <a:solidFill>
            <a:schemeClr val="lt2"/>
          </a:solidFill>
          <a:ln>
            <a:noFill/>
          </a:ln>
        </p:spPr>
        <p:txBody>
          <a:bodyPr spcFirstLastPara="1" wrap="square" lIns="455425" tIns="455425" rIns="455425" bIns="455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1242833" y="7258794"/>
            <a:ext cx="18936000" cy="8725200"/>
          </a:xfrm>
          <a:prstGeom prst="rect">
            <a:avLst/>
          </a:prstGeom>
        </p:spPr>
        <p:txBody>
          <a:bodyPr spcFirstLastPara="1" wrap="square" lIns="455425" tIns="455425" rIns="455425" bIns="455425" anchor="b" anchorCtr="0">
            <a:normAutofit/>
          </a:bodyPr>
          <a:lstStyle>
            <a:lvl1pPr lvl="0" algn="ctr">
              <a:spcBef>
                <a:spcPts val="0"/>
              </a:spcBef>
              <a:spcAft>
                <a:spcPts val="0"/>
              </a:spcAft>
              <a:buSzPts val="20900"/>
              <a:buNone/>
              <a:defRPr sz="20900"/>
            </a:lvl1pPr>
            <a:lvl2pPr lvl="1" algn="ctr">
              <a:spcBef>
                <a:spcPts val="0"/>
              </a:spcBef>
              <a:spcAft>
                <a:spcPts val="0"/>
              </a:spcAft>
              <a:buSzPts val="20900"/>
              <a:buNone/>
              <a:defRPr sz="20900"/>
            </a:lvl2pPr>
            <a:lvl3pPr lvl="2" algn="ctr">
              <a:spcBef>
                <a:spcPts val="0"/>
              </a:spcBef>
              <a:spcAft>
                <a:spcPts val="0"/>
              </a:spcAft>
              <a:buSzPts val="20900"/>
              <a:buNone/>
              <a:defRPr sz="20900"/>
            </a:lvl3pPr>
            <a:lvl4pPr lvl="3" algn="ctr">
              <a:spcBef>
                <a:spcPts val="0"/>
              </a:spcBef>
              <a:spcAft>
                <a:spcPts val="0"/>
              </a:spcAft>
              <a:buSzPts val="20900"/>
              <a:buNone/>
              <a:defRPr sz="20900"/>
            </a:lvl4pPr>
            <a:lvl5pPr lvl="4" algn="ctr">
              <a:spcBef>
                <a:spcPts val="0"/>
              </a:spcBef>
              <a:spcAft>
                <a:spcPts val="0"/>
              </a:spcAft>
              <a:buSzPts val="20900"/>
              <a:buNone/>
              <a:defRPr sz="20900"/>
            </a:lvl5pPr>
            <a:lvl6pPr lvl="5" algn="ctr">
              <a:spcBef>
                <a:spcPts val="0"/>
              </a:spcBef>
              <a:spcAft>
                <a:spcPts val="0"/>
              </a:spcAft>
              <a:buSzPts val="20900"/>
              <a:buNone/>
              <a:defRPr sz="20900"/>
            </a:lvl6pPr>
            <a:lvl7pPr lvl="6" algn="ctr">
              <a:spcBef>
                <a:spcPts val="0"/>
              </a:spcBef>
              <a:spcAft>
                <a:spcPts val="0"/>
              </a:spcAft>
              <a:buSzPts val="20900"/>
              <a:buNone/>
              <a:defRPr sz="20900"/>
            </a:lvl7pPr>
            <a:lvl8pPr lvl="7" algn="ctr">
              <a:spcBef>
                <a:spcPts val="0"/>
              </a:spcBef>
              <a:spcAft>
                <a:spcPts val="0"/>
              </a:spcAft>
              <a:buSzPts val="20900"/>
              <a:buNone/>
              <a:defRPr sz="20900"/>
            </a:lvl8pPr>
            <a:lvl9pPr lvl="8" algn="ctr">
              <a:spcBef>
                <a:spcPts val="0"/>
              </a:spcBef>
              <a:spcAft>
                <a:spcPts val="0"/>
              </a:spcAft>
              <a:buSzPts val="20900"/>
              <a:buNone/>
              <a:defRPr sz="20900"/>
            </a:lvl9pPr>
          </a:lstStyle>
          <a:p>
            <a:endParaRPr/>
          </a:p>
        </p:txBody>
      </p:sp>
      <p:sp>
        <p:nvSpPr>
          <p:cNvPr id="38" name="Google Shape;38;p9"/>
          <p:cNvSpPr txBox="1">
            <a:spLocks noGrp="1"/>
          </p:cNvSpPr>
          <p:nvPr>
            <p:ph type="subTitle" idx="1"/>
          </p:nvPr>
        </p:nvSpPr>
        <p:spPr>
          <a:xfrm>
            <a:off x="1242833" y="16499640"/>
            <a:ext cx="18936000" cy="7270200"/>
          </a:xfrm>
          <a:prstGeom prst="rect">
            <a:avLst/>
          </a:prstGeom>
        </p:spPr>
        <p:txBody>
          <a:bodyPr spcFirstLastPara="1" wrap="square" lIns="455425" tIns="455425" rIns="455425" bIns="455425" anchor="t" anchorCtr="0">
            <a:normAutofit/>
          </a:bodyPr>
          <a:lstStyle>
            <a:lvl1pPr lvl="0" algn="ctr">
              <a:lnSpc>
                <a:spcPct val="100000"/>
              </a:lnSpc>
              <a:spcBef>
                <a:spcPts val="0"/>
              </a:spcBef>
              <a:spcAft>
                <a:spcPts val="0"/>
              </a:spcAft>
              <a:buSzPts val="10500"/>
              <a:buNone/>
              <a:defRPr sz="10500"/>
            </a:lvl1pPr>
            <a:lvl2pPr lvl="1" algn="ctr">
              <a:lnSpc>
                <a:spcPct val="100000"/>
              </a:lnSpc>
              <a:spcBef>
                <a:spcPts val="0"/>
              </a:spcBef>
              <a:spcAft>
                <a:spcPts val="0"/>
              </a:spcAft>
              <a:buSzPts val="10500"/>
              <a:buNone/>
              <a:defRPr sz="10500"/>
            </a:lvl2pPr>
            <a:lvl3pPr lvl="2" algn="ctr">
              <a:lnSpc>
                <a:spcPct val="100000"/>
              </a:lnSpc>
              <a:spcBef>
                <a:spcPts val="0"/>
              </a:spcBef>
              <a:spcAft>
                <a:spcPts val="0"/>
              </a:spcAft>
              <a:buSzPts val="10500"/>
              <a:buNone/>
              <a:defRPr sz="10500"/>
            </a:lvl3pPr>
            <a:lvl4pPr lvl="3" algn="ctr">
              <a:lnSpc>
                <a:spcPct val="100000"/>
              </a:lnSpc>
              <a:spcBef>
                <a:spcPts val="0"/>
              </a:spcBef>
              <a:spcAft>
                <a:spcPts val="0"/>
              </a:spcAft>
              <a:buSzPts val="10500"/>
              <a:buNone/>
              <a:defRPr sz="10500"/>
            </a:lvl4pPr>
            <a:lvl5pPr lvl="4" algn="ctr">
              <a:lnSpc>
                <a:spcPct val="100000"/>
              </a:lnSpc>
              <a:spcBef>
                <a:spcPts val="0"/>
              </a:spcBef>
              <a:spcAft>
                <a:spcPts val="0"/>
              </a:spcAft>
              <a:buSzPts val="10500"/>
              <a:buNone/>
              <a:defRPr sz="10500"/>
            </a:lvl5pPr>
            <a:lvl6pPr lvl="5" algn="ctr">
              <a:lnSpc>
                <a:spcPct val="100000"/>
              </a:lnSpc>
              <a:spcBef>
                <a:spcPts val="0"/>
              </a:spcBef>
              <a:spcAft>
                <a:spcPts val="0"/>
              </a:spcAft>
              <a:buSzPts val="10500"/>
              <a:buNone/>
              <a:defRPr sz="10500"/>
            </a:lvl6pPr>
            <a:lvl7pPr lvl="6" algn="ctr">
              <a:lnSpc>
                <a:spcPct val="100000"/>
              </a:lnSpc>
              <a:spcBef>
                <a:spcPts val="0"/>
              </a:spcBef>
              <a:spcAft>
                <a:spcPts val="0"/>
              </a:spcAft>
              <a:buSzPts val="10500"/>
              <a:buNone/>
              <a:defRPr sz="10500"/>
            </a:lvl7pPr>
            <a:lvl8pPr lvl="7" algn="ctr">
              <a:lnSpc>
                <a:spcPct val="100000"/>
              </a:lnSpc>
              <a:spcBef>
                <a:spcPts val="0"/>
              </a:spcBef>
              <a:spcAft>
                <a:spcPts val="0"/>
              </a:spcAft>
              <a:buSzPts val="10500"/>
              <a:buNone/>
              <a:defRPr sz="10500"/>
            </a:lvl8pPr>
            <a:lvl9pPr lvl="8" algn="ctr">
              <a:lnSpc>
                <a:spcPct val="100000"/>
              </a:lnSpc>
              <a:spcBef>
                <a:spcPts val="0"/>
              </a:spcBef>
              <a:spcAft>
                <a:spcPts val="0"/>
              </a:spcAft>
              <a:buSzPts val="10500"/>
              <a:buNone/>
              <a:defRPr sz="10500"/>
            </a:lvl9pPr>
          </a:lstStyle>
          <a:p>
            <a:endParaRPr/>
          </a:p>
        </p:txBody>
      </p:sp>
      <p:sp>
        <p:nvSpPr>
          <p:cNvPr id="39" name="Google Shape;39;p9"/>
          <p:cNvSpPr txBox="1">
            <a:spLocks noGrp="1"/>
          </p:cNvSpPr>
          <p:nvPr>
            <p:ph type="body" idx="2"/>
          </p:nvPr>
        </p:nvSpPr>
        <p:spPr>
          <a:xfrm>
            <a:off x="23122305" y="4262097"/>
            <a:ext cx="17961300" cy="21750300"/>
          </a:xfrm>
          <a:prstGeom prst="rect">
            <a:avLst/>
          </a:prstGeom>
        </p:spPr>
        <p:txBody>
          <a:bodyPr spcFirstLastPara="1" wrap="square" lIns="455425" tIns="455425" rIns="455425" bIns="455425" anchor="ctr" anchorCtr="0">
            <a:normAutofit/>
          </a:bodyPr>
          <a:lstStyle>
            <a:lvl1pPr marL="457200" lvl="0" indent="-800100">
              <a:spcBef>
                <a:spcPts val="0"/>
              </a:spcBef>
              <a:spcAft>
                <a:spcPts val="0"/>
              </a:spcAft>
              <a:buSzPts val="9000"/>
              <a:buChar char="●"/>
              <a:defRPr/>
            </a:lvl1pPr>
            <a:lvl2pPr marL="914400" lvl="1" indent="-673100">
              <a:spcBef>
                <a:spcPts val="0"/>
              </a:spcBef>
              <a:spcAft>
                <a:spcPts val="0"/>
              </a:spcAft>
              <a:buSzPts val="7000"/>
              <a:buChar char="○"/>
              <a:defRPr/>
            </a:lvl2pPr>
            <a:lvl3pPr marL="1371600" lvl="2" indent="-673100">
              <a:spcBef>
                <a:spcPts val="0"/>
              </a:spcBef>
              <a:spcAft>
                <a:spcPts val="0"/>
              </a:spcAft>
              <a:buSzPts val="7000"/>
              <a:buChar char="■"/>
              <a:defRPr/>
            </a:lvl3pPr>
            <a:lvl4pPr marL="1828800" lvl="3" indent="-673100">
              <a:spcBef>
                <a:spcPts val="0"/>
              </a:spcBef>
              <a:spcAft>
                <a:spcPts val="0"/>
              </a:spcAft>
              <a:buSzPts val="7000"/>
              <a:buChar char="●"/>
              <a:defRPr/>
            </a:lvl4pPr>
            <a:lvl5pPr marL="2286000" lvl="4" indent="-673100">
              <a:spcBef>
                <a:spcPts val="0"/>
              </a:spcBef>
              <a:spcAft>
                <a:spcPts val="0"/>
              </a:spcAft>
              <a:buSzPts val="7000"/>
              <a:buChar char="○"/>
              <a:defRPr/>
            </a:lvl5pPr>
            <a:lvl6pPr marL="2743200" lvl="5" indent="-673100">
              <a:spcBef>
                <a:spcPts val="0"/>
              </a:spcBef>
              <a:spcAft>
                <a:spcPts val="0"/>
              </a:spcAft>
              <a:buSzPts val="7000"/>
              <a:buChar char="■"/>
              <a:defRPr/>
            </a:lvl6pPr>
            <a:lvl7pPr marL="3200400" lvl="6" indent="-673100">
              <a:spcBef>
                <a:spcPts val="0"/>
              </a:spcBef>
              <a:spcAft>
                <a:spcPts val="0"/>
              </a:spcAft>
              <a:buSzPts val="7000"/>
              <a:buChar char="●"/>
              <a:defRPr/>
            </a:lvl7pPr>
            <a:lvl8pPr marL="3657600" lvl="7" indent="-673100">
              <a:spcBef>
                <a:spcPts val="0"/>
              </a:spcBef>
              <a:spcAft>
                <a:spcPts val="0"/>
              </a:spcAft>
              <a:buSzPts val="7000"/>
              <a:buChar char="○"/>
              <a:defRPr/>
            </a:lvl8pPr>
            <a:lvl9pPr marL="4114800" lvl="8" indent="-673100">
              <a:spcBef>
                <a:spcPts val="0"/>
              </a:spcBef>
              <a:spcAft>
                <a:spcPts val="0"/>
              </a:spcAft>
              <a:buSzPts val="7000"/>
              <a:buChar char="■"/>
              <a:defRPr/>
            </a:lvl9pPr>
          </a:lstStyle>
          <a:p>
            <a:endParaRPr/>
          </a:p>
        </p:txBody>
      </p:sp>
      <p:sp>
        <p:nvSpPr>
          <p:cNvPr id="40" name="Google Shape;40;p9"/>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459100" y="24902282"/>
            <a:ext cx="28080900" cy="3561600"/>
          </a:xfrm>
          <a:prstGeom prst="rect">
            <a:avLst/>
          </a:prstGeom>
        </p:spPr>
        <p:txBody>
          <a:bodyPr spcFirstLastPara="1" wrap="square" lIns="455425" tIns="455425" rIns="455425" bIns="455425" anchor="ctr" anchorCtr="0">
            <a:normAutofit/>
          </a:bodyPr>
          <a:lstStyle>
            <a:lvl1pPr marL="457200" lvl="0" indent="-228600">
              <a:lnSpc>
                <a:spcPct val="100000"/>
              </a:lnSpc>
              <a:spcBef>
                <a:spcPts val="0"/>
              </a:spcBef>
              <a:spcAft>
                <a:spcPts val="0"/>
              </a:spcAft>
              <a:buSzPts val="9000"/>
              <a:buNone/>
              <a:defRPr/>
            </a:lvl1pPr>
          </a:lstStyle>
          <a:p>
            <a:endParaRPr/>
          </a:p>
        </p:txBody>
      </p:sp>
      <p:sp>
        <p:nvSpPr>
          <p:cNvPr id="43" name="Google Shape;43;p10"/>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59100" y="2619535"/>
            <a:ext cx="39885900" cy="3371100"/>
          </a:xfrm>
          <a:prstGeom prst="rect">
            <a:avLst/>
          </a:prstGeom>
          <a:noFill/>
          <a:ln>
            <a:noFill/>
          </a:ln>
        </p:spPr>
        <p:txBody>
          <a:bodyPr spcFirstLastPara="1" wrap="square" lIns="455425" tIns="455425" rIns="455425" bIns="455425" anchor="t" anchorCtr="0">
            <a:normAutofit/>
          </a:bodyPr>
          <a:lstStyle>
            <a:lvl1pPr lvl="0">
              <a:spcBef>
                <a:spcPts val="0"/>
              </a:spcBef>
              <a:spcAft>
                <a:spcPts val="0"/>
              </a:spcAft>
              <a:buClr>
                <a:schemeClr val="dk1"/>
              </a:buClr>
              <a:buSzPts val="13900"/>
              <a:buNone/>
              <a:defRPr sz="13900">
                <a:solidFill>
                  <a:schemeClr val="dk1"/>
                </a:solidFill>
              </a:defRPr>
            </a:lvl1pPr>
            <a:lvl2pPr lvl="1">
              <a:spcBef>
                <a:spcPts val="0"/>
              </a:spcBef>
              <a:spcAft>
                <a:spcPts val="0"/>
              </a:spcAft>
              <a:buClr>
                <a:schemeClr val="dk1"/>
              </a:buClr>
              <a:buSzPts val="13900"/>
              <a:buNone/>
              <a:defRPr sz="13900">
                <a:solidFill>
                  <a:schemeClr val="dk1"/>
                </a:solidFill>
              </a:defRPr>
            </a:lvl2pPr>
            <a:lvl3pPr lvl="2">
              <a:spcBef>
                <a:spcPts val="0"/>
              </a:spcBef>
              <a:spcAft>
                <a:spcPts val="0"/>
              </a:spcAft>
              <a:buClr>
                <a:schemeClr val="dk1"/>
              </a:buClr>
              <a:buSzPts val="13900"/>
              <a:buNone/>
              <a:defRPr sz="13900">
                <a:solidFill>
                  <a:schemeClr val="dk1"/>
                </a:solidFill>
              </a:defRPr>
            </a:lvl3pPr>
            <a:lvl4pPr lvl="3">
              <a:spcBef>
                <a:spcPts val="0"/>
              </a:spcBef>
              <a:spcAft>
                <a:spcPts val="0"/>
              </a:spcAft>
              <a:buClr>
                <a:schemeClr val="dk1"/>
              </a:buClr>
              <a:buSzPts val="13900"/>
              <a:buNone/>
              <a:defRPr sz="13900">
                <a:solidFill>
                  <a:schemeClr val="dk1"/>
                </a:solidFill>
              </a:defRPr>
            </a:lvl4pPr>
            <a:lvl5pPr lvl="4">
              <a:spcBef>
                <a:spcPts val="0"/>
              </a:spcBef>
              <a:spcAft>
                <a:spcPts val="0"/>
              </a:spcAft>
              <a:buClr>
                <a:schemeClr val="dk1"/>
              </a:buClr>
              <a:buSzPts val="13900"/>
              <a:buNone/>
              <a:defRPr sz="13900">
                <a:solidFill>
                  <a:schemeClr val="dk1"/>
                </a:solidFill>
              </a:defRPr>
            </a:lvl5pPr>
            <a:lvl6pPr lvl="5">
              <a:spcBef>
                <a:spcPts val="0"/>
              </a:spcBef>
              <a:spcAft>
                <a:spcPts val="0"/>
              </a:spcAft>
              <a:buClr>
                <a:schemeClr val="dk1"/>
              </a:buClr>
              <a:buSzPts val="13900"/>
              <a:buNone/>
              <a:defRPr sz="13900">
                <a:solidFill>
                  <a:schemeClr val="dk1"/>
                </a:solidFill>
              </a:defRPr>
            </a:lvl6pPr>
            <a:lvl7pPr lvl="6">
              <a:spcBef>
                <a:spcPts val="0"/>
              </a:spcBef>
              <a:spcAft>
                <a:spcPts val="0"/>
              </a:spcAft>
              <a:buClr>
                <a:schemeClr val="dk1"/>
              </a:buClr>
              <a:buSzPts val="13900"/>
              <a:buNone/>
              <a:defRPr sz="13900">
                <a:solidFill>
                  <a:schemeClr val="dk1"/>
                </a:solidFill>
              </a:defRPr>
            </a:lvl7pPr>
            <a:lvl8pPr lvl="7">
              <a:spcBef>
                <a:spcPts val="0"/>
              </a:spcBef>
              <a:spcAft>
                <a:spcPts val="0"/>
              </a:spcAft>
              <a:buClr>
                <a:schemeClr val="dk1"/>
              </a:buClr>
              <a:buSzPts val="13900"/>
              <a:buNone/>
              <a:defRPr sz="13900">
                <a:solidFill>
                  <a:schemeClr val="dk1"/>
                </a:solidFill>
              </a:defRPr>
            </a:lvl8pPr>
            <a:lvl9pPr lvl="8">
              <a:spcBef>
                <a:spcPts val="0"/>
              </a:spcBef>
              <a:spcAft>
                <a:spcPts val="0"/>
              </a:spcAft>
              <a:buClr>
                <a:schemeClr val="dk1"/>
              </a:buClr>
              <a:buSzPts val="13900"/>
              <a:buNone/>
              <a:defRPr sz="13900">
                <a:solidFill>
                  <a:schemeClr val="dk1"/>
                </a:solidFill>
              </a:defRPr>
            </a:lvl9pPr>
          </a:lstStyle>
          <a:p>
            <a:endParaRPr/>
          </a:p>
        </p:txBody>
      </p:sp>
      <p:sp>
        <p:nvSpPr>
          <p:cNvPr id="7" name="Google Shape;7;p1"/>
          <p:cNvSpPr txBox="1">
            <a:spLocks noGrp="1"/>
          </p:cNvSpPr>
          <p:nvPr>
            <p:ph type="body" idx="1"/>
          </p:nvPr>
        </p:nvSpPr>
        <p:spPr>
          <a:xfrm>
            <a:off x="1459100" y="6783772"/>
            <a:ext cx="39885900" cy="20109600"/>
          </a:xfrm>
          <a:prstGeom prst="rect">
            <a:avLst/>
          </a:prstGeom>
          <a:noFill/>
          <a:ln>
            <a:noFill/>
          </a:ln>
        </p:spPr>
        <p:txBody>
          <a:bodyPr spcFirstLastPara="1" wrap="square" lIns="455425" tIns="455425" rIns="455425" bIns="455425" anchor="t" anchorCtr="0">
            <a:normAutofit/>
          </a:bodyPr>
          <a:lstStyle>
            <a:lvl1pPr marL="457200" lvl="0" indent="-800100">
              <a:lnSpc>
                <a:spcPct val="115000"/>
              </a:lnSpc>
              <a:spcBef>
                <a:spcPts val="0"/>
              </a:spcBef>
              <a:spcAft>
                <a:spcPts val="0"/>
              </a:spcAft>
              <a:buClr>
                <a:schemeClr val="dk2"/>
              </a:buClr>
              <a:buSzPts val="9000"/>
              <a:buChar char="●"/>
              <a:defRPr sz="9000">
                <a:solidFill>
                  <a:schemeClr val="dk2"/>
                </a:solidFill>
              </a:defRPr>
            </a:lvl1pPr>
            <a:lvl2pPr marL="914400" lvl="1" indent="-673100">
              <a:lnSpc>
                <a:spcPct val="115000"/>
              </a:lnSpc>
              <a:spcBef>
                <a:spcPts val="0"/>
              </a:spcBef>
              <a:spcAft>
                <a:spcPts val="0"/>
              </a:spcAft>
              <a:buClr>
                <a:schemeClr val="dk2"/>
              </a:buClr>
              <a:buSzPts val="7000"/>
              <a:buChar char="○"/>
              <a:defRPr sz="7000">
                <a:solidFill>
                  <a:schemeClr val="dk2"/>
                </a:solidFill>
              </a:defRPr>
            </a:lvl2pPr>
            <a:lvl3pPr marL="1371600" lvl="2" indent="-673100">
              <a:lnSpc>
                <a:spcPct val="115000"/>
              </a:lnSpc>
              <a:spcBef>
                <a:spcPts val="0"/>
              </a:spcBef>
              <a:spcAft>
                <a:spcPts val="0"/>
              </a:spcAft>
              <a:buClr>
                <a:schemeClr val="dk2"/>
              </a:buClr>
              <a:buSzPts val="7000"/>
              <a:buChar char="■"/>
              <a:defRPr sz="7000">
                <a:solidFill>
                  <a:schemeClr val="dk2"/>
                </a:solidFill>
              </a:defRPr>
            </a:lvl3pPr>
            <a:lvl4pPr marL="1828800" lvl="3" indent="-673100">
              <a:lnSpc>
                <a:spcPct val="115000"/>
              </a:lnSpc>
              <a:spcBef>
                <a:spcPts val="0"/>
              </a:spcBef>
              <a:spcAft>
                <a:spcPts val="0"/>
              </a:spcAft>
              <a:buClr>
                <a:schemeClr val="dk2"/>
              </a:buClr>
              <a:buSzPts val="7000"/>
              <a:buChar char="●"/>
              <a:defRPr sz="7000">
                <a:solidFill>
                  <a:schemeClr val="dk2"/>
                </a:solidFill>
              </a:defRPr>
            </a:lvl4pPr>
            <a:lvl5pPr marL="2286000" lvl="4" indent="-673100">
              <a:lnSpc>
                <a:spcPct val="115000"/>
              </a:lnSpc>
              <a:spcBef>
                <a:spcPts val="0"/>
              </a:spcBef>
              <a:spcAft>
                <a:spcPts val="0"/>
              </a:spcAft>
              <a:buClr>
                <a:schemeClr val="dk2"/>
              </a:buClr>
              <a:buSzPts val="7000"/>
              <a:buChar char="○"/>
              <a:defRPr sz="7000">
                <a:solidFill>
                  <a:schemeClr val="dk2"/>
                </a:solidFill>
              </a:defRPr>
            </a:lvl5pPr>
            <a:lvl6pPr marL="2743200" lvl="5" indent="-673100">
              <a:lnSpc>
                <a:spcPct val="115000"/>
              </a:lnSpc>
              <a:spcBef>
                <a:spcPts val="0"/>
              </a:spcBef>
              <a:spcAft>
                <a:spcPts val="0"/>
              </a:spcAft>
              <a:buClr>
                <a:schemeClr val="dk2"/>
              </a:buClr>
              <a:buSzPts val="7000"/>
              <a:buChar char="■"/>
              <a:defRPr sz="7000">
                <a:solidFill>
                  <a:schemeClr val="dk2"/>
                </a:solidFill>
              </a:defRPr>
            </a:lvl6pPr>
            <a:lvl7pPr marL="3200400" lvl="6" indent="-673100">
              <a:lnSpc>
                <a:spcPct val="115000"/>
              </a:lnSpc>
              <a:spcBef>
                <a:spcPts val="0"/>
              </a:spcBef>
              <a:spcAft>
                <a:spcPts val="0"/>
              </a:spcAft>
              <a:buClr>
                <a:schemeClr val="dk2"/>
              </a:buClr>
              <a:buSzPts val="7000"/>
              <a:buChar char="●"/>
              <a:defRPr sz="7000">
                <a:solidFill>
                  <a:schemeClr val="dk2"/>
                </a:solidFill>
              </a:defRPr>
            </a:lvl7pPr>
            <a:lvl8pPr marL="3657600" lvl="7" indent="-673100">
              <a:lnSpc>
                <a:spcPct val="115000"/>
              </a:lnSpc>
              <a:spcBef>
                <a:spcPts val="0"/>
              </a:spcBef>
              <a:spcAft>
                <a:spcPts val="0"/>
              </a:spcAft>
              <a:buClr>
                <a:schemeClr val="dk2"/>
              </a:buClr>
              <a:buSzPts val="7000"/>
              <a:buChar char="○"/>
              <a:defRPr sz="7000">
                <a:solidFill>
                  <a:schemeClr val="dk2"/>
                </a:solidFill>
              </a:defRPr>
            </a:lvl8pPr>
            <a:lvl9pPr marL="4114800" lvl="8" indent="-673100">
              <a:lnSpc>
                <a:spcPct val="115000"/>
              </a:lnSpc>
              <a:spcBef>
                <a:spcPts val="0"/>
              </a:spcBef>
              <a:spcAft>
                <a:spcPts val="0"/>
              </a:spcAft>
              <a:buClr>
                <a:schemeClr val="dk2"/>
              </a:buClr>
              <a:buSzPts val="7000"/>
              <a:buChar char="■"/>
              <a:defRPr sz="7000">
                <a:solidFill>
                  <a:schemeClr val="dk2"/>
                </a:solidFill>
              </a:defRPr>
            </a:lvl9pPr>
          </a:lstStyle>
          <a:p>
            <a:endParaRPr/>
          </a:p>
        </p:txBody>
      </p:sp>
      <p:sp>
        <p:nvSpPr>
          <p:cNvPr id="8" name="Google Shape;8;p1"/>
          <p:cNvSpPr txBox="1">
            <a:spLocks noGrp="1"/>
          </p:cNvSpPr>
          <p:nvPr>
            <p:ph type="sldNum" idx="12"/>
          </p:nvPr>
        </p:nvSpPr>
        <p:spPr>
          <a:xfrm>
            <a:off x="39660442" y="27448926"/>
            <a:ext cx="2568600" cy="2316600"/>
          </a:xfrm>
          <a:prstGeom prst="rect">
            <a:avLst/>
          </a:prstGeom>
          <a:noFill/>
          <a:ln>
            <a:noFill/>
          </a:ln>
        </p:spPr>
        <p:txBody>
          <a:bodyPr spcFirstLastPara="1" wrap="square" lIns="455425" tIns="455425" rIns="455425" bIns="455425" anchor="ctr" anchorCtr="0">
            <a:normAutofit/>
          </a:bodyPr>
          <a:lstStyle>
            <a:lvl1pPr lvl="0" algn="r">
              <a:buNone/>
              <a:defRPr sz="5000">
                <a:solidFill>
                  <a:schemeClr val="dk2"/>
                </a:solidFill>
              </a:defRPr>
            </a:lvl1pPr>
            <a:lvl2pPr lvl="1" algn="r">
              <a:buNone/>
              <a:defRPr sz="5000">
                <a:solidFill>
                  <a:schemeClr val="dk2"/>
                </a:solidFill>
              </a:defRPr>
            </a:lvl2pPr>
            <a:lvl3pPr lvl="2" algn="r">
              <a:buNone/>
              <a:defRPr sz="5000">
                <a:solidFill>
                  <a:schemeClr val="dk2"/>
                </a:solidFill>
              </a:defRPr>
            </a:lvl3pPr>
            <a:lvl4pPr lvl="3" algn="r">
              <a:buNone/>
              <a:defRPr sz="5000">
                <a:solidFill>
                  <a:schemeClr val="dk2"/>
                </a:solidFill>
              </a:defRPr>
            </a:lvl4pPr>
            <a:lvl5pPr lvl="4" algn="r">
              <a:buNone/>
              <a:defRPr sz="5000">
                <a:solidFill>
                  <a:schemeClr val="dk2"/>
                </a:solidFill>
              </a:defRPr>
            </a:lvl5pPr>
            <a:lvl6pPr lvl="5" algn="r">
              <a:buNone/>
              <a:defRPr sz="5000">
                <a:solidFill>
                  <a:schemeClr val="dk2"/>
                </a:solidFill>
              </a:defRPr>
            </a:lvl6pPr>
            <a:lvl7pPr lvl="6" algn="r">
              <a:buNone/>
              <a:defRPr sz="5000">
                <a:solidFill>
                  <a:schemeClr val="dk2"/>
                </a:solidFill>
              </a:defRPr>
            </a:lvl7pPr>
            <a:lvl8pPr lvl="7" algn="r">
              <a:buNone/>
              <a:defRPr sz="5000">
                <a:solidFill>
                  <a:schemeClr val="dk2"/>
                </a:solidFill>
              </a:defRPr>
            </a:lvl8pPr>
            <a:lvl9pPr lvl="8" algn="r">
              <a:buNone/>
              <a:defRPr sz="5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wikipedia.org/" TargetMode="External"/><Relationship Id="rId13" Type="http://schemas.openxmlformats.org/officeDocument/2006/relationships/image" Target="../media/image6.png"/><Relationship Id="rId18" Type="http://schemas.openxmlformats.org/officeDocument/2006/relationships/image" Target="../media/image11.png"/><Relationship Id="rId3" Type="http://schemas.microsoft.com/office/2018/10/relationships/comments" Target="../comments/modernComment_100_0.xml"/><Relationship Id="rId7" Type="http://schemas.openxmlformats.org/officeDocument/2006/relationships/hyperlink" Target="https://www.imdb.com/" TargetMode="External"/><Relationship Id="rId12" Type="http://schemas.openxmlformats.org/officeDocument/2006/relationships/image" Target="../media/image5.png"/><Relationship Id="rId17"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hyperlink" Target="https://pubmed.ncbi.nlm.nih.gov/27283160/" TargetMode="External"/><Relationship Id="rId11" Type="http://schemas.openxmlformats.org/officeDocument/2006/relationships/image" Target="../media/image4.png"/><Relationship Id="rId5" Type="http://schemas.openxmlformats.org/officeDocument/2006/relationships/hyperlink" Target="https://en.wiktionary.org/wiki/will-they-won%27t-they" TargetMode="External"/><Relationship Id="rId1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image" Target="../media/image1.png"/><Relationship Id="rId9" Type="http://schemas.openxmlformats.org/officeDocument/2006/relationships/image" Target="../media/image2.png"/><Relationship Id="rId1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hyperlink" Target="https://www.wikipedia.org/" TargetMode="External"/><Relationship Id="rId13" Type="http://schemas.openxmlformats.org/officeDocument/2006/relationships/image" Target="../media/image6.png"/><Relationship Id="rId18" Type="http://schemas.openxmlformats.org/officeDocument/2006/relationships/image" Target="../media/image11.png"/><Relationship Id="rId3" Type="http://schemas.microsoft.com/office/2018/10/relationships/comments" Target="../comments/modernComment_103_FF841A60.xml"/><Relationship Id="rId7" Type="http://schemas.openxmlformats.org/officeDocument/2006/relationships/hyperlink" Target="https://www.imdb.com/" TargetMode="External"/><Relationship Id="rId12" Type="http://schemas.openxmlformats.org/officeDocument/2006/relationships/image" Target="../media/image5.png"/><Relationship Id="rId17" Type="http://schemas.openxmlformats.org/officeDocument/2006/relationships/image" Target="../media/image14.png"/><Relationship Id="rId2" Type="http://schemas.openxmlformats.org/officeDocument/2006/relationships/notesSlide" Target="../notesSlides/notesSlide2.xml"/><Relationship Id="rId16"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hyperlink" Target="https://pubmed.ncbi.nlm.nih.gov/27283160/" TargetMode="External"/><Relationship Id="rId11" Type="http://schemas.openxmlformats.org/officeDocument/2006/relationships/image" Target="../media/image4.png"/><Relationship Id="rId5" Type="http://schemas.openxmlformats.org/officeDocument/2006/relationships/hyperlink" Target="https://en.wiktionary.org/wiki/will-they-won%27t-they" TargetMode="External"/><Relationship Id="rId1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image" Target="../media/image12.png"/><Relationship Id="rId9" Type="http://schemas.openxmlformats.org/officeDocument/2006/relationships/image" Target="../media/image2.png"/><Relationship Id="rId1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EF8FF"/>
        </a:solidFill>
        <a:effectLst/>
      </p:bgPr>
    </p:bg>
    <p:spTree>
      <p:nvGrpSpPr>
        <p:cNvPr id="1" name="Shape 53"/>
        <p:cNvGrpSpPr/>
        <p:nvPr/>
      </p:nvGrpSpPr>
      <p:grpSpPr>
        <a:xfrm>
          <a:off x="0" y="0"/>
          <a:ext cx="0" cy="0"/>
          <a:chOff x="0" y="0"/>
          <a:chExt cx="0" cy="0"/>
        </a:xfrm>
      </p:grpSpPr>
      <p:sp>
        <p:nvSpPr>
          <p:cNvPr id="6" name="Google Shape;146;p14">
            <a:extLst>
              <a:ext uri="{FF2B5EF4-FFF2-40B4-BE49-F238E27FC236}">
                <a16:creationId xmlns:a16="http://schemas.microsoft.com/office/drawing/2014/main" id="{8AED6BE5-854F-1AF5-44EF-B741C5FA7712}"/>
              </a:ext>
            </a:extLst>
          </p:cNvPr>
          <p:cNvSpPr/>
          <p:nvPr/>
        </p:nvSpPr>
        <p:spPr>
          <a:xfrm>
            <a:off x="1097275" y="7115872"/>
            <a:ext cx="9418200" cy="8619778"/>
          </a:xfrm>
          <a:prstGeom prst="rect">
            <a:avLst/>
          </a:prstGeom>
          <a:solidFill>
            <a:srgbClr val="EFF9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 name="Google Shape;55;p13"/>
          <p:cNvSpPr/>
          <p:nvPr/>
        </p:nvSpPr>
        <p:spPr>
          <a:xfrm>
            <a:off x="32287725" y="22183900"/>
            <a:ext cx="9418200" cy="6994500"/>
          </a:xfrm>
          <a:prstGeom prst="rect">
            <a:avLst/>
          </a:prstGeom>
          <a:solidFill>
            <a:srgbClr val="FBE6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9" name="Google Shape;59;p13"/>
          <p:cNvSpPr/>
          <p:nvPr/>
        </p:nvSpPr>
        <p:spPr>
          <a:xfrm>
            <a:off x="1097275" y="5758050"/>
            <a:ext cx="9418200" cy="1426800"/>
          </a:xfrm>
          <a:prstGeom prst="rect">
            <a:avLst/>
          </a:prstGeom>
          <a:solidFill>
            <a:srgbClr val="02528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dirty="0">
                <a:solidFill>
                  <a:srgbClr val="EEF8FF"/>
                </a:solidFill>
                <a:latin typeface="Roboto Condensed"/>
                <a:ea typeface="Roboto Condensed"/>
                <a:cs typeface="Roboto Condensed"/>
                <a:sym typeface="Roboto Condensed"/>
              </a:rPr>
              <a:t>INTRODUCTION</a:t>
            </a:r>
            <a:endParaRPr sz="7000" dirty="0">
              <a:solidFill>
                <a:srgbClr val="EEF8FF"/>
              </a:solidFill>
              <a:latin typeface="Roboto Condensed"/>
              <a:ea typeface="Roboto Condensed"/>
              <a:cs typeface="Roboto Condensed"/>
              <a:sym typeface="Roboto Condensed"/>
            </a:endParaRPr>
          </a:p>
        </p:txBody>
      </p:sp>
      <p:sp>
        <p:nvSpPr>
          <p:cNvPr id="60" name="Google Shape;60;p13"/>
          <p:cNvSpPr/>
          <p:nvPr/>
        </p:nvSpPr>
        <p:spPr>
          <a:xfrm>
            <a:off x="1097275" y="15735650"/>
            <a:ext cx="9418200" cy="1426800"/>
          </a:xfrm>
          <a:prstGeom prst="rect">
            <a:avLst/>
          </a:prstGeom>
          <a:solidFill>
            <a:srgbClr val="26437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METHODS</a:t>
            </a:r>
            <a:endParaRPr sz="7000">
              <a:solidFill>
                <a:srgbClr val="EEF8FF"/>
              </a:solidFill>
              <a:latin typeface="Roboto Condensed"/>
              <a:ea typeface="Roboto Condensed"/>
              <a:cs typeface="Roboto Condensed"/>
              <a:sym typeface="Roboto Condensed"/>
            </a:endParaRPr>
          </a:p>
        </p:txBody>
      </p:sp>
      <p:sp>
        <p:nvSpPr>
          <p:cNvPr id="61" name="Google Shape;61;p13"/>
          <p:cNvSpPr/>
          <p:nvPr/>
        </p:nvSpPr>
        <p:spPr>
          <a:xfrm>
            <a:off x="11494000" y="5758050"/>
            <a:ext cx="30211800" cy="1426800"/>
          </a:xfrm>
          <a:prstGeom prst="rect">
            <a:avLst/>
          </a:prstGeom>
          <a:solidFill>
            <a:srgbClr val="57316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RESULTS</a:t>
            </a:r>
            <a:endParaRPr sz="7000">
              <a:solidFill>
                <a:srgbClr val="EEF8FF"/>
              </a:solidFill>
              <a:latin typeface="Roboto Condensed"/>
              <a:ea typeface="Roboto Condensed"/>
              <a:cs typeface="Roboto Condensed"/>
              <a:sym typeface="Roboto Condensed"/>
            </a:endParaRPr>
          </a:p>
        </p:txBody>
      </p:sp>
      <p:sp>
        <p:nvSpPr>
          <p:cNvPr id="63" name="Google Shape;63;p13"/>
          <p:cNvSpPr/>
          <p:nvPr/>
        </p:nvSpPr>
        <p:spPr>
          <a:xfrm>
            <a:off x="32287725" y="21576940"/>
            <a:ext cx="9418200" cy="1426800"/>
          </a:xfrm>
          <a:prstGeom prst="rect">
            <a:avLst/>
          </a:prstGeom>
          <a:solidFill>
            <a:srgbClr val="DD314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REFERENCES</a:t>
            </a:r>
            <a:endParaRPr sz="7000">
              <a:solidFill>
                <a:srgbClr val="EEF8FF"/>
              </a:solidFill>
              <a:latin typeface="Roboto Condensed"/>
              <a:ea typeface="Roboto Condensed"/>
              <a:cs typeface="Roboto Condensed"/>
              <a:sym typeface="Roboto Condensed"/>
            </a:endParaRPr>
          </a:p>
        </p:txBody>
      </p:sp>
      <p:sp>
        <p:nvSpPr>
          <p:cNvPr id="64" name="Google Shape;64;p13"/>
          <p:cNvSpPr/>
          <p:nvPr/>
        </p:nvSpPr>
        <p:spPr>
          <a:xfrm>
            <a:off x="11494000" y="21519100"/>
            <a:ext cx="19815000" cy="1426800"/>
          </a:xfrm>
          <a:prstGeom prst="rect">
            <a:avLst/>
          </a:prstGeom>
          <a:solidFill>
            <a:srgbClr val="C91E6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DISCUSSION AND CONCLUSION</a:t>
            </a:r>
            <a:endParaRPr sz="7000">
              <a:solidFill>
                <a:srgbClr val="EEF8FF"/>
              </a:solidFill>
              <a:latin typeface="Roboto Condensed"/>
              <a:ea typeface="Roboto Condensed"/>
              <a:cs typeface="Roboto Condensed"/>
              <a:sym typeface="Roboto Condensed"/>
            </a:endParaRPr>
          </a:p>
        </p:txBody>
      </p:sp>
      <p:sp>
        <p:nvSpPr>
          <p:cNvPr id="65" name="Google Shape;65;p13"/>
          <p:cNvSpPr/>
          <p:nvPr/>
        </p:nvSpPr>
        <p:spPr>
          <a:xfrm>
            <a:off x="1118225" y="17162450"/>
            <a:ext cx="9418200" cy="12015900"/>
          </a:xfrm>
          <a:prstGeom prst="rect">
            <a:avLst/>
          </a:prstGeom>
          <a:solidFill>
            <a:srgbClr val="D4E8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 name="Google Shape;66;p13"/>
          <p:cNvSpPr txBox="1"/>
          <p:nvPr/>
        </p:nvSpPr>
        <p:spPr>
          <a:xfrm>
            <a:off x="1118224" y="7346321"/>
            <a:ext cx="9199050" cy="8227858"/>
          </a:xfrm>
          <a:prstGeom prst="rect">
            <a:avLst/>
          </a:prstGeom>
          <a:solidFill>
            <a:srgbClr val="EFF9FF"/>
          </a:solidFill>
          <a:ln>
            <a:noFill/>
          </a:ln>
        </p:spPr>
        <p:txBody>
          <a:bodyPr spcFirstLastPara="1" wrap="square" lIns="182875" tIns="274300" rIns="182875" bIns="91425" anchor="t" anchorCtr="0">
            <a:spAutoFit/>
          </a:bodyPr>
          <a:lstStyle/>
          <a:p>
            <a:pPr marL="457200" indent="-457200" algn="just">
              <a:spcAft>
                <a:spcPts val="150"/>
              </a:spcAft>
              <a:buFont typeface="Arial" panose="020B0604020202020204" pitchFamily="34" charset="0"/>
              <a:buChar char="•"/>
            </a:pPr>
            <a:r>
              <a:rPr lang="en-US" sz="2800" dirty="0">
                <a:latin typeface="Roboto"/>
                <a:ea typeface="Roboto"/>
                <a:cs typeface="Roboto"/>
                <a:sym typeface="Roboto"/>
              </a:rPr>
              <a:t>Many television (TV) shows follow the </a:t>
            </a:r>
            <a:r>
              <a:rPr lang="en-US" sz="2800" b="1" dirty="0">
                <a:latin typeface="Roboto"/>
                <a:ea typeface="Roboto"/>
                <a:cs typeface="Roboto"/>
                <a:sym typeface="Roboto"/>
              </a:rPr>
              <a:t>“will they or won’t they” trope</a:t>
            </a:r>
            <a:r>
              <a:rPr lang="en-US" sz="2800" dirty="0">
                <a:latin typeface="Roboto"/>
                <a:ea typeface="Roboto"/>
                <a:cs typeface="Roboto"/>
                <a:sym typeface="Roboto"/>
              </a:rPr>
              <a:t>, where the dynamic between a pair of characters constantly shifts between almost-romance and friendship.</a:t>
            </a:r>
          </a:p>
          <a:p>
            <a:pPr marL="457200" indent="-457200" algn="just">
              <a:spcAft>
                <a:spcPts val="150"/>
              </a:spcAft>
              <a:buFont typeface="Arial" panose="020B0604020202020204" pitchFamily="34" charset="0"/>
              <a:buChar char="•"/>
            </a:pPr>
            <a:endParaRPr lang="en-US" sz="1300" dirty="0">
              <a:latin typeface="Roboto"/>
              <a:ea typeface="Roboto"/>
              <a:cs typeface="Roboto"/>
              <a:sym typeface="Roboto"/>
            </a:endParaRPr>
          </a:p>
          <a:p>
            <a:pPr marL="457200" lvl="0" indent="-457200" algn="just" rtl="0">
              <a:spcBef>
                <a:spcPts val="0"/>
              </a:spcBef>
              <a:spcAft>
                <a:spcPts val="150"/>
              </a:spcAft>
              <a:buFont typeface="Arial" panose="020B0604020202020204" pitchFamily="34" charset="0"/>
              <a:buChar char="•"/>
            </a:pPr>
            <a:r>
              <a:rPr lang="en-US" sz="2800" dirty="0">
                <a:latin typeface="Roboto"/>
                <a:ea typeface="Roboto"/>
                <a:cs typeface="Roboto"/>
                <a:sym typeface="Roboto"/>
              </a:rPr>
              <a:t>The couple demonstrates romantic chemistry, but </a:t>
            </a:r>
            <a:r>
              <a:rPr lang="en-US" sz="2800" b="1" dirty="0">
                <a:latin typeface="Roboto"/>
                <a:ea typeface="Roboto"/>
                <a:cs typeface="Roboto"/>
                <a:sym typeface="Roboto"/>
              </a:rPr>
              <a:t>their future is plagued by uncertainty</a:t>
            </a:r>
            <a:r>
              <a:rPr lang="en-US" sz="2800" dirty="0">
                <a:latin typeface="Roboto"/>
                <a:ea typeface="Roboto"/>
                <a:cs typeface="Roboto"/>
                <a:sym typeface="Roboto"/>
              </a:rPr>
              <a:t> and conflict.</a:t>
            </a:r>
            <a:r>
              <a:rPr lang="en-US" sz="2800" baseline="30000" dirty="0">
                <a:latin typeface="Roboto"/>
                <a:ea typeface="Roboto"/>
                <a:cs typeface="Roboto"/>
                <a:sym typeface="Roboto"/>
              </a:rPr>
              <a:t>1 </a:t>
            </a:r>
          </a:p>
          <a:p>
            <a:pPr marL="457200" lvl="0" indent="-457200" algn="just" rtl="0">
              <a:spcBef>
                <a:spcPts val="0"/>
              </a:spcBef>
              <a:spcAft>
                <a:spcPts val="150"/>
              </a:spcAft>
              <a:buFont typeface="Arial" panose="020B0604020202020204" pitchFamily="34" charset="0"/>
              <a:buChar char="•"/>
            </a:pPr>
            <a:endParaRPr lang="en-US" sz="1300" baseline="30000" dirty="0">
              <a:latin typeface="Roboto"/>
              <a:ea typeface="Roboto"/>
              <a:cs typeface="Roboto"/>
              <a:sym typeface="Roboto"/>
            </a:endParaRPr>
          </a:p>
          <a:p>
            <a:pPr marL="457200" lvl="0" indent="-457200" algn="just" rtl="0">
              <a:spcBef>
                <a:spcPts val="0"/>
              </a:spcBef>
              <a:spcAft>
                <a:spcPts val="150"/>
              </a:spcAft>
              <a:buFont typeface="Arial" panose="020B0604020202020204" pitchFamily="34" charset="0"/>
              <a:buChar char="•"/>
            </a:pPr>
            <a:r>
              <a:rPr lang="en-US" sz="2800" dirty="0">
                <a:latin typeface="Roboto"/>
                <a:ea typeface="Roboto"/>
                <a:cs typeface="Roboto"/>
                <a:sym typeface="Roboto"/>
              </a:rPr>
              <a:t>This trope has persisted throughout the decades, and examples include </a:t>
            </a:r>
            <a:r>
              <a:rPr lang="en-US" sz="2800" b="1" dirty="0">
                <a:latin typeface="Roboto"/>
                <a:ea typeface="Roboto"/>
                <a:cs typeface="Roboto"/>
                <a:sym typeface="Roboto"/>
              </a:rPr>
              <a:t>Sam and Diane</a:t>
            </a:r>
            <a:r>
              <a:rPr lang="en-US" sz="2800" dirty="0">
                <a:latin typeface="Roboto"/>
                <a:ea typeface="Roboto"/>
                <a:cs typeface="Roboto"/>
                <a:sym typeface="Roboto"/>
              </a:rPr>
              <a:t> from the 1980s show </a:t>
            </a:r>
            <a:r>
              <a:rPr lang="en-US" sz="2800" i="1" dirty="0">
                <a:latin typeface="Roboto"/>
                <a:ea typeface="Roboto"/>
                <a:cs typeface="Roboto"/>
                <a:sym typeface="Roboto"/>
              </a:rPr>
              <a:t>Cheers</a:t>
            </a:r>
            <a:r>
              <a:rPr lang="en-US" sz="2800" dirty="0">
                <a:latin typeface="Roboto"/>
                <a:ea typeface="Roboto"/>
                <a:cs typeface="Roboto"/>
                <a:sym typeface="Roboto"/>
              </a:rPr>
              <a:t> and </a:t>
            </a:r>
            <a:r>
              <a:rPr lang="en-US" sz="2800" b="1" dirty="0">
                <a:latin typeface="Roboto"/>
                <a:ea typeface="Roboto"/>
                <a:cs typeface="Roboto"/>
                <a:sym typeface="Roboto"/>
              </a:rPr>
              <a:t>Jess and Nick</a:t>
            </a:r>
            <a:r>
              <a:rPr lang="en-US" sz="2800" dirty="0">
                <a:latin typeface="Roboto"/>
                <a:ea typeface="Roboto"/>
                <a:cs typeface="Roboto"/>
                <a:sym typeface="Roboto"/>
              </a:rPr>
              <a:t> from the 2010s show </a:t>
            </a:r>
            <a:r>
              <a:rPr lang="en-US" sz="2800" i="1" dirty="0">
                <a:latin typeface="Roboto"/>
                <a:ea typeface="Roboto"/>
                <a:cs typeface="Roboto"/>
                <a:sym typeface="Roboto"/>
              </a:rPr>
              <a:t>New Girl</a:t>
            </a:r>
            <a:r>
              <a:rPr lang="en-US" sz="2800" dirty="0">
                <a:latin typeface="Roboto"/>
                <a:ea typeface="Roboto"/>
                <a:cs typeface="Roboto"/>
                <a:sym typeface="Roboto"/>
              </a:rPr>
              <a:t>.</a:t>
            </a:r>
          </a:p>
          <a:p>
            <a:pPr marL="457200" lvl="0" indent="-457200" algn="just" rtl="0">
              <a:spcBef>
                <a:spcPts val="0"/>
              </a:spcBef>
              <a:spcAft>
                <a:spcPts val="150"/>
              </a:spcAft>
              <a:buFont typeface="Arial" panose="020B0604020202020204" pitchFamily="34" charset="0"/>
              <a:buChar char="•"/>
            </a:pPr>
            <a:endParaRPr lang="en-US" sz="1300" dirty="0">
              <a:latin typeface="Roboto"/>
              <a:ea typeface="Roboto"/>
              <a:cs typeface="Roboto"/>
              <a:sym typeface="Roboto"/>
            </a:endParaRPr>
          </a:p>
          <a:p>
            <a:pPr marL="457200" lvl="0" indent="-457200" algn="just" rtl="0">
              <a:spcBef>
                <a:spcPts val="0"/>
              </a:spcBef>
              <a:spcAft>
                <a:spcPts val="150"/>
              </a:spcAft>
              <a:buFont typeface="Arial" panose="020B0604020202020204" pitchFamily="34" charset="0"/>
              <a:buChar char="•"/>
            </a:pPr>
            <a:r>
              <a:rPr lang="en-US" sz="2800" dirty="0">
                <a:latin typeface="Roboto"/>
                <a:ea typeface="Roboto"/>
                <a:cs typeface="Roboto"/>
                <a:sym typeface="Roboto"/>
              </a:rPr>
              <a:t>The</a:t>
            </a:r>
            <a:r>
              <a:rPr lang="en-US" sz="2800" b="1" dirty="0">
                <a:latin typeface="Roboto"/>
                <a:ea typeface="Roboto"/>
                <a:cs typeface="Roboto"/>
                <a:sym typeface="Roboto"/>
              </a:rPr>
              <a:t> audience may wait multiple seasons </a:t>
            </a:r>
            <a:r>
              <a:rPr lang="en-US" sz="2800" dirty="0">
                <a:latin typeface="Roboto"/>
                <a:ea typeface="Roboto"/>
                <a:cs typeface="Roboto"/>
                <a:sym typeface="Roboto"/>
              </a:rPr>
              <a:t>before the couple gets together; some suspect producers delay it to </a:t>
            </a:r>
            <a:r>
              <a:rPr lang="en-US" sz="2800" b="1" dirty="0">
                <a:latin typeface="Roboto"/>
                <a:ea typeface="Roboto"/>
                <a:cs typeface="Roboto"/>
                <a:sym typeface="Roboto"/>
              </a:rPr>
              <a:t>create suspense and keep viewers engaged</a:t>
            </a:r>
            <a:r>
              <a:rPr lang="en-US" sz="2800" dirty="0">
                <a:latin typeface="Roboto"/>
                <a:ea typeface="Roboto"/>
                <a:cs typeface="Roboto"/>
                <a:sym typeface="Roboto"/>
              </a:rPr>
              <a:t>. </a:t>
            </a:r>
          </a:p>
          <a:p>
            <a:pPr marL="457200" lvl="0" indent="-457200" algn="just" rtl="0">
              <a:spcBef>
                <a:spcPts val="0"/>
              </a:spcBef>
              <a:spcAft>
                <a:spcPts val="150"/>
              </a:spcAft>
              <a:buFont typeface="Arial" panose="020B0604020202020204" pitchFamily="34" charset="0"/>
              <a:buChar char="•"/>
            </a:pPr>
            <a:endParaRPr lang="en-US" sz="1300" dirty="0">
              <a:latin typeface="Roboto"/>
              <a:ea typeface="Roboto"/>
              <a:cs typeface="Roboto"/>
              <a:sym typeface="Roboto"/>
            </a:endParaRPr>
          </a:p>
          <a:p>
            <a:pPr marL="457200" lvl="0" indent="-457200" algn="just" rtl="0">
              <a:spcBef>
                <a:spcPts val="0"/>
              </a:spcBef>
              <a:spcAft>
                <a:spcPts val="150"/>
              </a:spcAft>
              <a:buFont typeface="Arial" panose="020B0604020202020204" pitchFamily="34" charset="0"/>
              <a:buChar char="•"/>
            </a:pPr>
            <a:r>
              <a:rPr lang="en-US" sz="2800" dirty="0">
                <a:latin typeface="Roboto"/>
                <a:ea typeface="Roboto"/>
                <a:cs typeface="Roboto"/>
                <a:sym typeface="Roboto"/>
              </a:rPr>
              <a:t>Events marking </a:t>
            </a:r>
            <a:r>
              <a:rPr lang="en-US" sz="2800" b="1" dirty="0">
                <a:latin typeface="Roboto"/>
                <a:ea typeface="Roboto"/>
                <a:cs typeface="Roboto"/>
                <a:sym typeface="Roboto"/>
              </a:rPr>
              <a:t>major romantic milestones</a:t>
            </a:r>
            <a:r>
              <a:rPr lang="en-US" sz="2800" dirty="0">
                <a:latin typeface="Roboto"/>
                <a:ea typeface="Roboto"/>
                <a:cs typeface="Roboto"/>
                <a:sym typeface="Roboto"/>
              </a:rPr>
              <a:t>, like the couple’s first kiss, often change the plot trajectory, influence the number of viewers and impact ratings. </a:t>
            </a:r>
          </a:p>
        </p:txBody>
      </p:sp>
      <mc:AlternateContent xmlns:mc="http://schemas.openxmlformats.org/markup-compatibility/2006">
        <mc:Choice xmlns:a14="http://schemas.microsoft.com/office/drawing/2010/main" Requires="a14">
          <p:sp>
            <p:nvSpPr>
              <p:cNvPr id="67" name="Google Shape;67;p13"/>
              <p:cNvSpPr txBox="1"/>
              <p:nvPr/>
            </p:nvSpPr>
            <p:spPr>
              <a:xfrm>
                <a:off x="1118225" y="17162450"/>
                <a:ext cx="9418200" cy="12015900"/>
              </a:xfrm>
              <a:prstGeom prst="rect">
                <a:avLst/>
              </a:prstGeom>
              <a:noFill/>
              <a:ln>
                <a:noFill/>
              </a:ln>
            </p:spPr>
            <p:txBody>
              <a:bodyPr spcFirstLastPara="1" wrap="square" lIns="182875" tIns="274300" rIns="182875" bIns="91425" anchor="t" anchorCtr="0">
                <a:noAutofit/>
              </a:bodyPr>
              <a:lstStyle/>
              <a:p>
                <a:pPr marL="0" lvl="0" indent="0" algn="just" rtl="0">
                  <a:spcBef>
                    <a:spcPts val="0"/>
                  </a:spcBef>
                  <a:spcAft>
                    <a:spcPts val="0"/>
                  </a:spcAft>
                  <a:buNone/>
                </a:pPr>
                <a:r>
                  <a:rPr lang="en-US" sz="3200" b="1" dirty="0">
                    <a:latin typeface="Roboto"/>
                    <a:ea typeface="Roboto"/>
                    <a:cs typeface="Roboto"/>
                    <a:sym typeface="Roboto"/>
                  </a:rPr>
                  <a:t>Data</a:t>
                </a:r>
              </a:p>
              <a:p>
                <a:pPr marL="0" lvl="0" indent="0" algn="just" rtl="0">
                  <a:spcBef>
                    <a:spcPts val="0"/>
                  </a:spcBef>
                  <a:spcAft>
                    <a:spcPts val="0"/>
                  </a:spcAft>
                  <a:buNone/>
                </a:pPr>
                <a:endParaRPr lang="en-US" sz="1300" dirty="0">
                  <a:latin typeface="Roboto"/>
                  <a:ea typeface="Roboto"/>
                  <a:cs typeface="Roboto"/>
                  <a:sym typeface="Roboto"/>
                </a:endParaRPr>
              </a:p>
              <a:p>
                <a:pPr marL="457200" lvl="0" indent="-457200" algn="just" rtl="0">
                  <a:spcBef>
                    <a:spcPts val="0"/>
                  </a:spcBef>
                  <a:spcAft>
                    <a:spcPts val="0"/>
                  </a:spcAft>
                  <a:buFont typeface="Arial" panose="020B0604020202020204" pitchFamily="34" charset="0"/>
                  <a:buChar char="•"/>
                </a:pPr>
                <a:r>
                  <a:rPr lang="en-US" sz="2800" dirty="0">
                    <a:latin typeface="Roboto"/>
                    <a:ea typeface="Roboto"/>
                    <a:cs typeface="Roboto"/>
                    <a:sym typeface="Roboto"/>
                  </a:rPr>
                  <a:t>Through publicly available rankings, the </a:t>
                </a:r>
                <a:r>
                  <a:rPr lang="en-US" sz="2800" b="1" dirty="0">
                    <a:latin typeface="Roboto"/>
                    <a:ea typeface="Roboto"/>
                    <a:cs typeface="Roboto"/>
                    <a:sym typeface="Roboto"/>
                  </a:rPr>
                  <a:t>20 most-cited “will they or won’t they” TV couples</a:t>
                </a:r>
                <a:r>
                  <a:rPr lang="en-US" sz="2800" dirty="0">
                    <a:latin typeface="Roboto"/>
                    <a:ea typeface="Roboto"/>
                    <a:cs typeface="Roboto"/>
                    <a:sym typeface="Roboto"/>
                  </a:rPr>
                  <a:t> were identified.</a:t>
                </a:r>
              </a:p>
              <a:p>
                <a:pPr marL="457200" lvl="0" indent="-457200" algn="just" rtl="0">
                  <a:spcBef>
                    <a:spcPts val="0"/>
                  </a:spcBef>
                  <a:spcAft>
                    <a:spcPts val="0"/>
                  </a:spcAft>
                  <a:buFont typeface="Arial" panose="020B0604020202020204" pitchFamily="34" charset="0"/>
                  <a:buChar char="•"/>
                </a:pPr>
                <a:endParaRPr lang="en-US" sz="1300" dirty="0">
                  <a:latin typeface="Roboto"/>
                  <a:ea typeface="Roboto"/>
                  <a:cs typeface="Roboto"/>
                  <a:sym typeface="Roboto"/>
                </a:endParaRPr>
              </a:p>
              <a:p>
                <a:pPr marL="457200" lvl="0" indent="-457200" algn="just" rtl="0">
                  <a:spcBef>
                    <a:spcPts val="0"/>
                  </a:spcBef>
                  <a:spcAft>
                    <a:spcPts val="0"/>
                  </a:spcAft>
                  <a:buFont typeface="Arial" panose="020B0604020202020204" pitchFamily="34" charset="0"/>
                  <a:buChar char="•"/>
                </a:pPr>
                <a:r>
                  <a:rPr lang="en-US" sz="2800" dirty="0">
                    <a:latin typeface="Roboto"/>
                    <a:ea typeface="Roboto"/>
                    <a:cs typeface="Roboto"/>
                    <a:sym typeface="Roboto"/>
                  </a:rPr>
                  <a:t>Data about couple-show pairings were collected from the</a:t>
                </a:r>
                <a:r>
                  <a:rPr lang="en-US" sz="2800" b="1" dirty="0">
                    <a:latin typeface="Roboto"/>
                    <a:ea typeface="Roboto"/>
                    <a:cs typeface="Roboto"/>
                    <a:sym typeface="Roboto"/>
                  </a:rPr>
                  <a:t> Internet Movie Database (IMDb)</a:t>
                </a:r>
                <a:r>
                  <a:rPr lang="en-US" sz="2800" baseline="30000" dirty="0">
                    <a:latin typeface="Roboto"/>
                    <a:ea typeface="Roboto"/>
                    <a:cs typeface="Roboto"/>
                    <a:sym typeface="Roboto"/>
                  </a:rPr>
                  <a:t>3</a:t>
                </a:r>
                <a:r>
                  <a:rPr lang="en-US" sz="2800" dirty="0">
                    <a:latin typeface="Roboto"/>
                    <a:ea typeface="Roboto"/>
                    <a:cs typeface="Roboto"/>
                    <a:sym typeface="Roboto"/>
                  </a:rPr>
                  <a:t> and Wikipedia</a:t>
                </a:r>
                <a:r>
                  <a:rPr lang="en-US" sz="2800" baseline="30000" dirty="0">
                    <a:latin typeface="Roboto"/>
                    <a:ea typeface="Roboto"/>
                    <a:cs typeface="Roboto"/>
                    <a:sym typeface="Roboto"/>
                  </a:rPr>
                  <a:t>4</a:t>
                </a:r>
                <a:r>
                  <a:rPr lang="en-US" sz="2800" dirty="0">
                    <a:latin typeface="Roboto"/>
                    <a:ea typeface="Roboto"/>
                    <a:cs typeface="Roboto"/>
                    <a:sym typeface="Roboto"/>
                  </a:rPr>
                  <a:t>.</a:t>
                </a:r>
              </a:p>
              <a:p>
                <a:pPr lvl="0" algn="just" rtl="0">
                  <a:spcBef>
                    <a:spcPts val="0"/>
                  </a:spcBef>
                  <a:spcAft>
                    <a:spcPts val="0"/>
                  </a:spcAft>
                </a:pPr>
                <a:endParaRPr lang="en-US" sz="1300" dirty="0">
                  <a:latin typeface="Roboto"/>
                  <a:ea typeface="Roboto"/>
                  <a:cs typeface="Roboto"/>
                  <a:sym typeface="Roboto"/>
                </a:endParaRPr>
              </a:p>
              <a:p>
                <a:pPr marL="457200" lvl="0" indent="-457200" algn="just" rtl="0">
                  <a:spcBef>
                    <a:spcPts val="0"/>
                  </a:spcBef>
                  <a:spcAft>
                    <a:spcPts val="0"/>
                  </a:spcAft>
                  <a:buFont typeface="Arial" panose="020B0604020202020204" pitchFamily="34" charset="0"/>
                  <a:buChar char="•"/>
                </a:pPr>
                <a:r>
                  <a:rPr lang="en-US" sz="2800" dirty="0">
                    <a:latin typeface="Roboto"/>
                    <a:ea typeface="Roboto"/>
                    <a:cs typeface="Roboto"/>
                    <a:sym typeface="Roboto"/>
                  </a:rPr>
                  <a:t>Variables of interest include the timing of the first kiss, the couples’ internet popularity, the number of seasons, the year of premiere, and episode ratings.</a:t>
                </a:r>
              </a:p>
              <a:p>
                <a:pPr marL="0" lvl="0" indent="0" algn="just" rtl="0">
                  <a:spcBef>
                    <a:spcPts val="0"/>
                  </a:spcBef>
                  <a:spcAft>
                    <a:spcPts val="0"/>
                  </a:spcAft>
                  <a:buNone/>
                </a:pPr>
                <a:endParaRPr lang="en-US" sz="2600" dirty="0">
                  <a:latin typeface="Roboto"/>
                  <a:ea typeface="Roboto"/>
                  <a:cs typeface="Roboto"/>
                  <a:sym typeface="Roboto"/>
                </a:endParaRPr>
              </a:p>
              <a:p>
                <a:pPr marL="0" lvl="0" indent="0" algn="just" rtl="0">
                  <a:spcBef>
                    <a:spcPts val="0"/>
                  </a:spcBef>
                  <a:spcAft>
                    <a:spcPts val="0"/>
                  </a:spcAft>
                  <a:buNone/>
                </a:pPr>
                <a:r>
                  <a:rPr lang="en-US" sz="3200" b="1" dirty="0">
                    <a:latin typeface="Roboto"/>
                    <a:ea typeface="Roboto"/>
                    <a:cs typeface="Roboto"/>
                    <a:sym typeface="Roboto"/>
                  </a:rPr>
                  <a:t>Analysis</a:t>
                </a:r>
              </a:p>
              <a:p>
                <a:pPr marL="0" lvl="0" indent="0" algn="just" rtl="0">
                  <a:spcBef>
                    <a:spcPts val="0"/>
                  </a:spcBef>
                  <a:spcAft>
                    <a:spcPts val="0"/>
                  </a:spcAft>
                  <a:buNone/>
                </a:pPr>
                <a:endParaRPr lang="en-US" sz="1300" b="1" dirty="0">
                  <a:latin typeface="Roboto"/>
                  <a:ea typeface="Roboto"/>
                  <a:cs typeface="Roboto"/>
                  <a:sym typeface="Roboto"/>
                </a:endParaRPr>
              </a:p>
              <a:p>
                <a:pPr marL="457200" indent="-457200" algn="just">
                  <a:buFont typeface="Arial" panose="020B0604020202020204" pitchFamily="34" charset="0"/>
                  <a:buChar char="•"/>
                </a:pPr>
                <a:r>
                  <a:rPr lang="en-US" sz="2800" dirty="0">
                    <a:latin typeface="Roboto"/>
                    <a:ea typeface="Roboto"/>
                    <a:cs typeface="Roboto"/>
                    <a:sym typeface="Roboto"/>
                  </a:rPr>
                  <a:t>An </a:t>
                </a:r>
                <a:r>
                  <a:rPr lang="en-US" sz="2800" b="1" dirty="0">
                    <a:latin typeface="Roboto"/>
                    <a:ea typeface="Roboto"/>
                    <a:cs typeface="Roboto"/>
                    <a:sym typeface="Roboto"/>
                  </a:rPr>
                  <a:t>interrupted time series (ITS) model</a:t>
                </a:r>
                <a:r>
                  <a:rPr lang="en-US" sz="2800" dirty="0">
                    <a:latin typeface="Roboto"/>
                    <a:ea typeface="Roboto"/>
                    <a:cs typeface="Roboto"/>
                    <a:sym typeface="Roboto"/>
                  </a:rPr>
                  <a:t> was used to examine the impact of a couple’s first kiss (the interruption) on a show’s per-episode </a:t>
                </a:r>
                <a14:m>
                  <m:oMath xmlns:m="http://schemas.openxmlformats.org/officeDocument/2006/math">
                    <m:acc>
                      <m:accPr>
                        <m:chr m:val="̂"/>
                        <m:ctrlPr>
                          <a:rPr lang="en-US" sz="2800" b="0" i="1" smtClean="0">
                            <a:latin typeface="Cambria Math" panose="02040503050406030204" pitchFamily="18" charset="0"/>
                            <a:ea typeface="Roboto"/>
                            <a:cs typeface="Roboto"/>
                            <a:sym typeface="Roboto"/>
                          </a:rPr>
                        </m:ctrlPr>
                      </m:accPr>
                      <m:e>
                        <m:r>
                          <a:rPr lang="en-US" sz="2800" b="0" i="1" smtClean="0">
                            <a:latin typeface="Cambria Math" panose="02040503050406030204" pitchFamily="18" charset="0"/>
                            <a:ea typeface="Roboto"/>
                            <a:cs typeface="Roboto"/>
                            <a:sym typeface="Roboto"/>
                          </a:rPr>
                          <m:t>𝑅𝑎𝑡𝑖𝑛𝑔</m:t>
                        </m:r>
                      </m:e>
                    </m:acc>
                    <m:r>
                      <a:rPr lang="en-US" sz="2800" b="0" i="1" smtClean="0">
                        <a:latin typeface="Cambria Math" panose="02040503050406030204" pitchFamily="18" charset="0"/>
                        <a:ea typeface="Roboto"/>
                        <a:cs typeface="Roboto"/>
                        <a:sym typeface="Roboto"/>
                      </a:rPr>
                      <m:t>=</m:t>
                    </m:r>
                  </m:oMath>
                </a14:m>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algn="just"/>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Roboto"/>
                              <a:cs typeface="Roboto"/>
                              <a:sym typeface="Roboto"/>
                            </a:rPr>
                          </m:ctrlPr>
                        </m:sSubPr>
                        <m:e>
                          <m:acc>
                            <m:accPr>
                              <m:chr m:val="̂"/>
                              <m:ctrlPr>
                                <a:rPr lang="en-US" sz="2800" b="0" i="1" smtClean="0">
                                  <a:latin typeface="Cambria Math" panose="02040503050406030204" pitchFamily="18" charset="0"/>
                                  <a:ea typeface="Roboto"/>
                                  <a:cs typeface="Roboto"/>
                                  <a:sym typeface="Roboto"/>
                                </a:rPr>
                              </m:ctrlPr>
                            </m:accPr>
                            <m:e>
                              <m:r>
                                <a:rPr lang="en-US" sz="2800" b="0" i="1" smtClean="0">
                                  <a:latin typeface="Cambria Math" panose="02040503050406030204" pitchFamily="18" charset="0"/>
                                  <a:ea typeface="Roboto"/>
                                  <a:cs typeface="Roboto"/>
                                  <a:sym typeface="Roboto"/>
                                </a:rPr>
                                <m:t>𝛽</m:t>
                              </m:r>
                            </m:e>
                          </m:acc>
                        </m:e>
                        <m:sub>
                          <m:r>
                            <a:rPr lang="en-US" sz="2800" b="0" i="1" smtClean="0">
                              <a:latin typeface="Cambria Math" panose="02040503050406030204" pitchFamily="18" charset="0"/>
                              <a:ea typeface="Roboto"/>
                              <a:cs typeface="Roboto"/>
                              <a:sym typeface="Roboto"/>
                            </a:rPr>
                            <m:t>0</m:t>
                          </m:r>
                        </m:sub>
                      </m:sSub>
                      <m:r>
                        <a:rPr lang="en-US" sz="2800" b="0" i="1" smtClean="0">
                          <a:latin typeface="Cambria Math" panose="02040503050406030204" pitchFamily="18" charset="0"/>
                          <a:ea typeface="Roboto"/>
                          <a:cs typeface="Roboto"/>
                          <a:sym typeface="Roboto"/>
                        </a:rPr>
                        <m:t>+</m:t>
                      </m:r>
                      <m:sSub>
                        <m:sSubPr>
                          <m:ctrlPr>
                            <a:rPr lang="en-US" sz="2800" b="0" i="1" smtClean="0">
                              <a:solidFill>
                                <a:srgbClr val="CA1D6A"/>
                              </a:solidFill>
                              <a:latin typeface="Cambria Math" panose="02040503050406030204" pitchFamily="18" charset="0"/>
                              <a:ea typeface="Roboto"/>
                              <a:cs typeface="Roboto"/>
                              <a:sym typeface="Roboto"/>
                            </a:rPr>
                          </m:ctrlPr>
                        </m:sSubPr>
                        <m:e>
                          <m:acc>
                            <m:accPr>
                              <m:chr m:val="̂"/>
                              <m:ctrlPr>
                                <a:rPr lang="en-US" sz="2800" b="0" i="1" smtClean="0">
                                  <a:solidFill>
                                    <a:srgbClr val="CA1D6A"/>
                                  </a:solidFill>
                                  <a:latin typeface="Cambria Math" panose="02040503050406030204" pitchFamily="18" charset="0"/>
                                  <a:ea typeface="Roboto"/>
                                  <a:cs typeface="Roboto"/>
                                  <a:sym typeface="Roboto"/>
                                </a:rPr>
                              </m:ctrlPr>
                            </m:accPr>
                            <m:e>
                              <m:r>
                                <a:rPr lang="en-US" sz="2800" b="0" i="1" smtClean="0">
                                  <a:solidFill>
                                    <a:srgbClr val="CA1D6A"/>
                                  </a:solidFill>
                                  <a:latin typeface="Cambria Math" panose="02040503050406030204" pitchFamily="18" charset="0"/>
                                  <a:ea typeface="Roboto"/>
                                  <a:cs typeface="Roboto"/>
                                  <a:sym typeface="Roboto"/>
                                </a:rPr>
                                <m:t>𝛽</m:t>
                              </m:r>
                            </m:e>
                          </m:acc>
                        </m:e>
                        <m:sub>
                          <m:r>
                            <a:rPr lang="en-US" sz="2800" b="0" i="1" smtClean="0">
                              <a:solidFill>
                                <a:srgbClr val="CA1D6A"/>
                              </a:solidFill>
                              <a:latin typeface="Cambria Math" panose="02040503050406030204" pitchFamily="18" charset="0"/>
                              <a:ea typeface="Roboto"/>
                              <a:cs typeface="Roboto"/>
                              <a:sym typeface="Roboto"/>
                            </a:rPr>
                            <m:t>1</m:t>
                          </m:r>
                        </m:sub>
                      </m:sSub>
                      <m:r>
                        <a:rPr lang="en-US" sz="2800" b="0" i="1" smtClean="0">
                          <a:latin typeface="Cambria Math" panose="02040503050406030204" pitchFamily="18" charset="0"/>
                          <a:ea typeface="Roboto"/>
                          <a:cs typeface="Roboto"/>
                          <a:sym typeface="Roboto"/>
                        </a:rPr>
                        <m:t>𝐸𝑝𝑖𝑠𝑜𝑑𝑒</m:t>
                      </m:r>
                      <m:r>
                        <a:rPr lang="en-US" sz="2800" b="0" i="1" smtClean="0">
                          <a:latin typeface="Cambria Math" panose="02040503050406030204" pitchFamily="18" charset="0"/>
                          <a:ea typeface="Roboto"/>
                          <a:cs typeface="Roboto"/>
                          <a:sym typeface="Roboto"/>
                        </a:rPr>
                        <m:t>+</m:t>
                      </m:r>
                      <m:sSub>
                        <m:sSubPr>
                          <m:ctrlPr>
                            <a:rPr lang="en-US" sz="2800" b="0" i="1" smtClean="0">
                              <a:solidFill>
                                <a:srgbClr val="522E5E"/>
                              </a:solidFill>
                              <a:latin typeface="Cambria Math" panose="02040503050406030204" pitchFamily="18" charset="0"/>
                              <a:ea typeface="Roboto"/>
                              <a:cs typeface="Roboto"/>
                              <a:sym typeface="Roboto"/>
                            </a:rPr>
                          </m:ctrlPr>
                        </m:sSubPr>
                        <m:e>
                          <m:acc>
                            <m:accPr>
                              <m:chr m:val="̂"/>
                              <m:ctrlPr>
                                <a:rPr lang="en-US" sz="2800" b="0" i="1" smtClean="0">
                                  <a:solidFill>
                                    <a:srgbClr val="522E5E"/>
                                  </a:solidFill>
                                  <a:latin typeface="Cambria Math" panose="02040503050406030204" pitchFamily="18" charset="0"/>
                                  <a:ea typeface="Roboto"/>
                                  <a:cs typeface="Roboto"/>
                                  <a:sym typeface="Roboto"/>
                                </a:rPr>
                              </m:ctrlPr>
                            </m:accPr>
                            <m:e>
                              <m:r>
                                <a:rPr lang="en-US" sz="2800" b="0" i="1" smtClean="0">
                                  <a:solidFill>
                                    <a:srgbClr val="522E5E"/>
                                  </a:solidFill>
                                  <a:latin typeface="Cambria Math" panose="02040503050406030204" pitchFamily="18" charset="0"/>
                                  <a:ea typeface="Roboto"/>
                                  <a:cs typeface="Roboto"/>
                                  <a:sym typeface="Roboto"/>
                                </a:rPr>
                                <m:t>𝛽</m:t>
                              </m:r>
                            </m:e>
                          </m:acc>
                        </m:e>
                        <m:sub>
                          <m:r>
                            <a:rPr lang="en-US" sz="2800" b="0" i="1" smtClean="0">
                              <a:solidFill>
                                <a:srgbClr val="522E5E"/>
                              </a:solidFill>
                              <a:latin typeface="Cambria Math" panose="02040503050406030204" pitchFamily="18" charset="0"/>
                              <a:ea typeface="Roboto"/>
                              <a:cs typeface="Roboto"/>
                              <a:sym typeface="Roboto"/>
                            </a:rPr>
                            <m:t>2</m:t>
                          </m:r>
                        </m:sub>
                      </m:sSub>
                      <m:r>
                        <a:rPr lang="en-US" sz="2800" b="0" i="1" smtClean="0">
                          <a:latin typeface="Cambria Math" panose="02040503050406030204" pitchFamily="18" charset="0"/>
                          <a:ea typeface="Roboto"/>
                          <a:cs typeface="Roboto"/>
                          <a:sym typeface="Roboto"/>
                        </a:rPr>
                        <m:t>𝐴𝑓𝑡𝑒𝑟𝐾𝑖𝑠𝑠</m:t>
                      </m:r>
                      <m:r>
                        <a:rPr lang="en-US" sz="2800" b="0" i="1" smtClean="0">
                          <a:latin typeface="Cambria Math" panose="02040503050406030204" pitchFamily="18" charset="0"/>
                          <a:ea typeface="Roboto"/>
                          <a:cs typeface="Roboto"/>
                          <a:sym typeface="Roboto"/>
                        </a:rPr>
                        <m:t>+</m:t>
                      </m:r>
                      <m:sSub>
                        <m:sSubPr>
                          <m:ctrlPr>
                            <a:rPr lang="en-US" sz="2800" b="0" i="1" smtClean="0">
                              <a:solidFill>
                                <a:srgbClr val="DD314B"/>
                              </a:solidFill>
                              <a:latin typeface="Cambria Math" panose="02040503050406030204" pitchFamily="18" charset="0"/>
                              <a:ea typeface="Roboto"/>
                              <a:cs typeface="Roboto"/>
                              <a:sym typeface="Roboto"/>
                            </a:rPr>
                          </m:ctrlPr>
                        </m:sSubPr>
                        <m:e>
                          <m:acc>
                            <m:accPr>
                              <m:chr m:val="̂"/>
                              <m:ctrlPr>
                                <a:rPr lang="en-US" sz="2800" b="0" i="1" smtClean="0">
                                  <a:solidFill>
                                    <a:srgbClr val="DD314B"/>
                                  </a:solidFill>
                                  <a:latin typeface="Cambria Math" panose="02040503050406030204" pitchFamily="18" charset="0"/>
                                  <a:ea typeface="Roboto"/>
                                  <a:cs typeface="Roboto"/>
                                  <a:sym typeface="Roboto"/>
                                </a:rPr>
                              </m:ctrlPr>
                            </m:accPr>
                            <m:e>
                              <m:r>
                                <a:rPr lang="en-US" sz="2800" b="0" i="1" smtClean="0">
                                  <a:solidFill>
                                    <a:srgbClr val="DD314B"/>
                                  </a:solidFill>
                                  <a:latin typeface="Cambria Math" panose="02040503050406030204" pitchFamily="18" charset="0"/>
                                  <a:ea typeface="Roboto"/>
                                  <a:cs typeface="Roboto"/>
                                  <a:sym typeface="Roboto"/>
                                </a:rPr>
                                <m:t>𝛽</m:t>
                              </m:r>
                            </m:e>
                          </m:acc>
                        </m:e>
                        <m:sub>
                          <m:r>
                            <a:rPr lang="en-US" sz="2800" b="0" i="1" smtClean="0">
                              <a:solidFill>
                                <a:srgbClr val="DD314B"/>
                              </a:solidFill>
                              <a:latin typeface="Cambria Math" panose="02040503050406030204" pitchFamily="18" charset="0"/>
                              <a:ea typeface="Roboto"/>
                              <a:cs typeface="Roboto"/>
                              <a:sym typeface="Roboto"/>
                            </a:rPr>
                            <m:t>3</m:t>
                          </m:r>
                        </m:sub>
                      </m:sSub>
                      <m:r>
                        <a:rPr lang="en-US" sz="2800" b="0" i="1" smtClean="0">
                          <a:latin typeface="Cambria Math" panose="02040503050406030204" pitchFamily="18" charset="0"/>
                          <a:ea typeface="Roboto"/>
                          <a:cs typeface="Roboto"/>
                          <a:sym typeface="Roboto"/>
                        </a:rPr>
                        <m:t>𝐸𝑝𝑖𝑠𝑜𝑑𝑒</m:t>
                      </m:r>
                      <m:r>
                        <a:rPr lang="en-US" sz="2800" b="0" i="1" smtClean="0">
                          <a:latin typeface="Cambria Math" panose="02040503050406030204" pitchFamily="18" charset="0"/>
                          <a:ea typeface="Roboto"/>
                          <a:cs typeface="Roboto"/>
                          <a:sym typeface="Roboto"/>
                        </a:rPr>
                        <m:t>×</m:t>
                      </m:r>
                      <m:r>
                        <a:rPr lang="en-US" sz="2800" b="0" i="1" smtClean="0">
                          <a:latin typeface="Cambria Math" panose="02040503050406030204" pitchFamily="18" charset="0"/>
                          <a:ea typeface="Roboto"/>
                          <a:cs typeface="Roboto"/>
                          <a:sym typeface="Roboto"/>
                        </a:rPr>
                        <m:t>𝐴𝑓𝑡𝑒𝑟𝐾𝑖𝑠𝑠</m:t>
                      </m:r>
                      <m:r>
                        <a:rPr lang="en-US" sz="2800" b="0" i="1" smtClean="0">
                          <a:latin typeface="Cambria Math" panose="02040503050406030204" pitchFamily="18" charset="0"/>
                          <a:ea typeface="Roboto"/>
                          <a:cs typeface="Roboto"/>
                          <a:sym typeface="Roboto"/>
                        </a:rPr>
                        <m:t> </m:t>
                      </m:r>
                    </m:oMath>
                  </m:oMathPara>
                </a14:m>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marL="457200" indent="-457200" algn="just">
                  <a:buFont typeface="Arial" panose="020B0604020202020204" pitchFamily="34" charset="0"/>
                  <a:buChar char="•"/>
                </a:pPr>
                <a:r>
                  <a:rPr lang="en-US" sz="2800" dirty="0">
                    <a:latin typeface="Roboto"/>
                    <a:ea typeface="Roboto"/>
                    <a:cs typeface="Roboto"/>
                    <a:sym typeface="Roboto"/>
                  </a:rPr>
                  <a:t>This model was fit at two levels: </a:t>
                </a:r>
                <a:r>
                  <a:rPr lang="en-US" sz="2800" b="1" dirty="0">
                    <a:latin typeface="Roboto"/>
                    <a:ea typeface="Roboto"/>
                    <a:cs typeface="Roboto"/>
                    <a:sym typeface="Roboto"/>
                  </a:rPr>
                  <a:t>1) show-specific</a:t>
                </a:r>
                <a:r>
                  <a:rPr lang="en-US" sz="2800" dirty="0">
                    <a:latin typeface="Roboto"/>
                    <a:ea typeface="Roboto"/>
                    <a:cs typeface="Roboto"/>
                    <a:sym typeface="Roboto"/>
                  </a:rPr>
                  <a:t>, considering only Jess and Nick from </a:t>
                </a:r>
                <a:r>
                  <a:rPr lang="en-US" sz="2800" i="1" dirty="0">
                    <a:latin typeface="Roboto"/>
                    <a:ea typeface="Roboto"/>
                    <a:cs typeface="Roboto"/>
                    <a:sym typeface="Roboto"/>
                  </a:rPr>
                  <a:t>New Girl </a:t>
                </a:r>
                <a:r>
                  <a:rPr lang="en-US" sz="2800" dirty="0">
                    <a:latin typeface="Roboto"/>
                    <a:ea typeface="Roboto"/>
                    <a:cs typeface="Roboto"/>
                    <a:sym typeface="Roboto"/>
                  </a:rPr>
                  <a:t>and </a:t>
                </a:r>
                <a:r>
                  <a:rPr lang="en-US" sz="2800" b="1" dirty="0">
                    <a:latin typeface="Roboto"/>
                    <a:ea typeface="Roboto"/>
                    <a:cs typeface="Roboto"/>
                    <a:sym typeface="Roboto"/>
                  </a:rPr>
                  <a:t>2) all shows</a:t>
                </a:r>
                <a:r>
                  <a:rPr lang="en-US" sz="2800" dirty="0">
                    <a:latin typeface="Roboto"/>
                    <a:ea typeface="Roboto"/>
                    <a:cs typeface="Roboto"/>
                    <a:sym typeface="Roboto"/>
                  </a:rPr>
                  <a:t>, considering all 20 most-cited couples.</a:t>
                </a:r>
              </a:p>
              <a:p>
                <a:pPr algn="just"/>
                <a:endParaRPr lang="en-US" sz="1300" dirty="0">
                  <a:latin typeface="Roboto"/>
                  <a:ea typeface="Roboto"/>
                  <a:cs typeface="Roboto"/>
                  <a:sym typeface="Roboto"/>
                </a:endParaRPr>
              </a:p>
            </p:txBody>
          </p:sp>
        </mc:Choice>
        <mc:Fallback>
          <p:sp>
            <p:nvSpPr>
              <p:cNvPr id="67" name="Google Shape;67;p13"/>
              <p:cNvSpPr txBox="1">
                <a:spLocks noRot="1" noChangeAspect="1" noMove="1" noResize="1" noEditPoints="1" noAdjustHandles="1" noChangeArrowheads="1" noChangeShapeType="1" noTextEdit="1"/>
              </p:cNvSpPr>
              <p:nvPr/>
            </p:nvSpPr>
            <p:spPr>
              <a:xfrm>
                <a:off x="1118225" y="17162450"/>
                <a:ext cx="9418200" cy="12015900"/>
              </a:xfrm>
              <a:prstGeom prst="rect">
                <a:avLst/>
              </a:prstGeom>
              <a:blipFill>
                <a:blip r:embed="rId4"/>
                <a:stretch>
                  <a:fillRect l="-538" r="-404" b="-845"/>
                </a:stretch>
              </a:blipFill>
              <a:ln>
                <a:noFill/>
              </a:ln>
            </p:spPr>
            <p:txBody>
              <a:bodyPr/>
              <a:lstStyle/>
              <a:p>
                <a:r>
                  <a:rPr lang="en-US">
                    <a:noFill/>
                  </a:rPr>
                  <a:t> </a:t>
                </a:r>
              </a:p>
            </p:txBody>
          </p:sp>
        </mc:Fallback>
      </mc:AlternateContent>
      <p:sp>
        <p:nvSpPr>
          <p:cNvPr id="70" name="Google Shape;70;p13"/>
          <p:cNvSpPr txBox="1"/>
          <p:nvPr/>
        </p:nvSpPr>
        <p:spPr>
          <a:xfrm>
            <a:off x="32287725" y="23165187"/>
            <a:ext cx="9418200" cy="4154943"/>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Clr>
                <a:schemeClr val="dk1"/>
              </a:buClr>
              <a:buSzPts val="1100"/>
              <a:buFont typeface="Arial"/>
              <a:buNone/>
            </a:pPr>
            <a:r>
              <a:rPr lang="en-US" sz="2600" dirty="0">
                <a:solidFill>
                  <a:schemeClr val="dk1"/>
                </a:solidFill>
                <a:latin typeface="Roboto"/>
                <a:ea typeface="Roboto"/>
                <a:cs typeface="Roboto"/>
                <a:sym typeface="Roboto"/>
                <a:hlinkClick r:id="rId5"/>
              </a:rPr>
              <a:t>1. https://en.wiktionary.org/wiki/will-they-won%27t-they</a:t>
            </a:r>
            <a:endParaRPr lang="en-US" sz="2600" dirty="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lang="en-US" sz="2600" dirty="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US" sz="2600" dirty="0">
                <a:solidFill>
                  <a:schemeClr val="dk1"/>
                </a:solidFill>
                <a:latin typeface="Roboto"/>
                <a:ea typeface="Roboto"/>
                <a:cs typeface="Roboto"/>
                <a:sym typeface="Roboto"/>
                <a:hlinkClick r:id="rId6"/>
              </a:rPr>
              <a:t>2. https://pubmed.ncbi.nlm.nih.gov/27283160/</a:t>
            </a:r>
            <a:r>
              <a:rPr lang="en-US" sz="2600" dirty="0">
                <a:solidFill>
                  <a:schemeClr val="dk1"/>
                </a:solidFill>
                <a:latin typeface="Roboto"/>
                <a:ea typeface="Roboto"/>
                <a:cs typeface="Roboto"/>
                <a:sym typeface="Roboto"/>
              </a:rPr>
              <a:t> </a:t>
            </a:r>
          </a:p>
          <a:p>
            <a:pPr marL="0" lvl="0" indent="0" algn="l" rtl="0">
              <a:spcBef>
                <a:spcPts val="0"/>
              </a:spcBef>
              <a:spcAft>
                <a:spcPts val="0"/>
              </a:spcAft>
              <a:buClr>
                <a:schemeClr val="dk1"/>
              </a:buClr>
              <a:buSzPts val="1100"/>
              <a:buFont typeface="Arial"/>
              <a:buNone/>
            </a:pPr>
            <a:endParaRPr lang="en-US" sz="2600" dirty="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US" sz="2600" dirty="0">
                <a:solidFill>
                  <a:schemeClr val="dk1"/>
                </a:solidFill>
                <a:latin typeface="Roboto"/>
                <a:ea typeface="Roboto"/>
                <a:cs typeface="Roboto"/>
                <a:sym typeface="Roboto"/>
                <a:hlinkClick r:id="rId7"/>
              </a:rPr>
              <a:t>3. https://www.imdb.com/</a:t>
            </a:r>
            <a:endParaRPr lang="en-US" sz="2600" dirty="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lang="en-US" sz="2600" dirty="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US" sz="2600" dirty="0">
                <a:solidFill>
                  <a:schemeClr val="dk1"/>
                </a:solidFill>
                <a:latin typeface="Roboto"/>
                <a:ea typeface="Roboto"/>
                <a:cs typeface="Roboto"/>
                <a:sym typeface="Roboto"/>
                <a:hlinkClick r:id="rId8"/>
              </a:rPr>
              <a:t>4. https://www.wikipedia.org/</a:t>
            </a:r>
            <a:r>
              <a:rPr lang="en-US" sz="2600" dirty="0">
                <a:solidFill>
                  <a:schemeClr val="dk1"/>
                </a:solidFill>
                <a:latin typeface="Roboto"/>
                <a:ea typeface="Roboto"/>
                <a:cs typeface="Roboto"/>
                <a:sym typeface="Roboto"/>
              </a:rPr>
              <a:t> </a:t>
            </a:r>
          </a:p>
          <a:p>
            <a:pPr marL="0" lvl="0" indent="0" algn="l" rtl="0">
              <a:spcBef>
                <a:spcPts val="0"/>
              </a:spcBef>
              <a:spcAft>
                <a:spcPts val="0"/>
              </a:spcAft>
              <a:buClr>
                <a:schemeClr val="dk1"/>
              </a:buClr>
              <a:buSzPts val="1100"/>
              <a:buFont typeface="Arial"/>
              <a:buNone/>
            </a:pPr>
            <a:endParaRPr lang="en-US" sz="2600" dirty="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2600" dirty="0">
              <a:solidFill>
                <a:schemeClr val="dk1"/>
              </a:solidFill>
              <a:latin typeface="Roboto"/>
              <a:ea typeface="Roboto"/>
              <a:cs typeface="Roboto"/>
              <a:sym typeface="Roboto"/>
            </a:endParaRPr>
          </a:p>
        </p:txBody>
      </p:sp>
      <p:pic>
        <p:nvPicPr>
          <p:cNvPr id="82" name="Google Shape;82;p13"/>
          <p:cNvPicPr preferRelativeResize="0"/>
          <p:nvPr/>
        </p:nvPicPr>
        <p:blipFill>
          <a:blip r:embed="rId9">
            <a:alphaModFix/>
          </a:blip>
          <a:stretch>
            <a:fillRect/>
          </a:stretch>
        </p:blipFill>
        <p:spPr>
          <a:xfrm>
            <a:off x="37773275" y="26111801"/>
            <a:ext cx="3000000" cy="2781459"/>
          </a:xfrm>
          <a:prstGeom prst="rect">
            <a:avLst/>
          </a:prstGeom>
          <a:noFill/>
          <a:ln>
            <a:noFill/>
          </a:ln>
        </p:spPr>
      </p:pic>
      <p:sp>
        <p:nvSpPr>
          <p:cNvPr id="84" name="Google Shape;84;p13"/>
          <p:cNvSpPr txBox="1"/>
          <p:nvPr/>
        </p:nvSpPr>
        <p:spPr>
          <a:xfrm>
            <a:off x="11734763" y="12744024"/>
            <a:ext cx="10386338" cy="1415732"/>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2800" b="1" dirty="0">
                <a:latin typeface="Roboto"/>
                <a:ea typeface="Roboto"/>
                <a:cs typeface="Roboto"/>
                <a:sym typeface="Roboto"/>
              </a:rPr>
              <a:t>Figure 1: Distribution of Show Premieres </a:t>
            </a:r>
            <a:r>
              <a:rPr lang="en" sz="2800" dirty="0">
                <a:latin typeface="Roboto"/>
                <a:ea typeface="Roboto"/>
                <a:cs typeface="Roboto"/>
                <a:sym typeface="Roboto"/>
              </a:rPr>
              <a:t>The </a:t>
            </a:r>
            <a:r>
              <a:rPr lang="en" sz="2800" dirty="0">
                <a:highlight>
                  <a:srgbClr val="00FFFF"/>
                </a:highlight>
                <a:latin typeface="Roboto"/>
                <a:ea typeface="Roboto"/>
                <a:cs typeface="Roboto"/>
                <a:sym typeface="Roboto"/>
              </a:rPr>
              <a:t>“will they or won’t they”</a:t>
            </a:r>
            <a:r>
              <a:rPr lang="en" sz="2800" dirty="0">
                <a:latin typeface="Roboto"/>
                <a:ea typeface="Roboto"/>
                <a:cs typeface="Roboto"/>
                <a:sym typeface="Roboto"/>
              </a:rPr>
              <a:t> trope </a:t>
            </a:r>
            <a:r>
              <a:rPr lang="en" sz="2800" dirty="0">
                <a:highlight>
                  <a:srgbClr val="00FFFF"/>
                </a:highlight>
                <a:latin typeface="Roboto"/>
                <a:ea typeface="Roboto"/>
                <a:cs typeface="Roboto"/>
                <a:sym typeface="Roboto"/>
              </a:rPr>
              <a:t>has persisted</a:t>
            </a:r>
            <a:r>
              <a:rPr lang="en" sz="2800" dirty="0">
                <a:latin typeface="Roboto"/>
                <a:ea typeface="Roboto"/>
                <a:cs typeface="Roboto"/>
                <a:sym typeface="Roboto"/>
              </a:rPr>
              <a:t> from as early as the 1980s to today. </a:t>
            </a:r>
            <a:endParaRPr sz="2800" dirty="0">
              <a:latin typeface="Roboto"/>
              <a:ea typeface="Roboto"/>
              <a:cs typeface="Roboto"/>
              <a:sym typeface="Roboto"/>
            </a:endParaRPr>
          </a:p>
        </p:txBody>
      </p:sp>
      <p:pic>
        <p:nvPicPr>
          <p:cNvPr id="15" name="Picture 14" descr="A graph of a couple of columns&#10;&#10;Description automatically generated with medium confidence">
            <a:extLst>
              <a:ext uri="{FF2B5EF4-FFF2-40B4-BE49-F238E27FC236}">
                <a16:creationId xmlns:a16="http://schemas.microsoft.com/office/drawing/2014/main" id="{DA6CACAF-666B-F7C0-3549-27AB012401C1}"/>
              </a:ext>
            </a:extLst>
          </p:cNvPr>
          <p:cNvPicPr>
            <a:picLocks noChangeAspect="1"/>
          </p:cNvPicPr>
          <p:nvPr/>
        </p:nvPicPr>
        <p:blipFill>
          <a:blip r:embed="rId10"/>
          <a:stretch>
            <a:fillRect/>
          </a:stretch>
        </p:blipFill>
        <p:spPr>
          <a:xfrm>
            <a:off x="11494000" y="7504849"/>
            <a:ext cx="10156137" cy="5281192"/>
          </a:xfrm>
          <a:prstGeom prst="rect">
            <a:avLst/>
          </a:prstGeom>
        </p:spPr>
      </p:pic>
      <p:pic>
        <p:nvPicPr>
          <p:cNvPr id="17" name="Picture 16" descr="A chart of a distribution of kisses&#10;&#10;Description automatically generated">
            <a:extLst>
              <a:ext uri="{FF2B5EF4-FFF2-40B4-BE49-F238E27FC236}">
                <a16:creationId xmlns:a16="http://schemas.microsoft.com/office/drawing/2014/main" id="{A555A011-7A89-D6E4-7BF2-AD4EF1D438F2}"/>
              </a:ext>
            </a:extLst>
          </p:cNvPr>
          <p:cNvPicPr>
            <a:picLocks noChangeAspect="1"/>
          </p:cNvPicPr>
          <p:nvPr/>
        </p:nvPicPr>
        <p:blipFill>
          <a:blip r:embed="rId11"/>
          <a:stretch>
            <a:fillRect/>
          </a:stretch>
        </p:blipFill>
        <p:spPr>
          <a:xfrm>
            <a:off x="11493999" y="14056184"/>
            <a:ext cx="10156137" cy="5281191"/>
          </a:xfrm>
          <a:prstGeom prst="rect">
            <a:avLst/>
          </a:prstGeom>
        </p:spPr>
      </p:pic>
      <p:sp>
        <p:nvSpPr>
          <p:cNvPr id="18" name="Google Shape;84;p13">
            <a:extLst>
              <a:ext uri="{FF2B5EF4-FFF2-40B4-BE49-F238E27FC236}">
                <a16:creationId xmlns:a16="http://schemas.microsoft.com/office/drawing/2014/main" id="{73DF9FE1-F983-DC67-A756-F3FA66CCF6C4}"/>
              </a:ext>
            </a:extLst>
          </p:cNvPr>
          <p:cNvSpPr txBox="1"/>
          <p:nvPr/>
        </p:nvSpPr>
        <p:spPr>
          <a:xfrm>
            <a:off x="11734763" y="19217531"/>
            <a:ext cx="10386338" cy="2277506"/>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2800" b="1" dirty="0">
                <a:latin typeface="Roboto"/>
                <a:ea typeface="Roboto"/>
                <a:cs typeface="Roboto"/>
                <a:sym typeface="Roboto"/>
              </a:rPr>
              <a:t>Figure 2: Distribution of Kiss Times </a:t>
            </a:r>
            <a:r>
              <a:rPr lang="en" sz="2800" dirty="0">
                <a:latin typeface="Roboto"/>
                <a:ea typeface="Roboto"/>
                <a:cs typeface="Roboto"/>
                <a:sym typeface="Roboto"/>
              </a:rPr>
              <a:t>Except </a:t>
            </a:r>
            <a:r>
              <a:rPr lang="en" sz="2800" dirty="0">
                <a:highlight>
                  <a:srgbClr val="00FFFF"/>
                </a:highlight>
                <a:latin typeface="Roboto"/>
                <a:ea typeface="Roboto"/>
                <a:cs typeface="Roboto"/>
                <a:sym typeface="Roboto"/>
              </a:rPr>
              <a:t>for</a:t>
            </a:r>
            <a:r>
              <a:rPr lang="en" sz="2800" dirty="0">
                <a:latin typeface="Roboto"/>
                <a:ea typeface="Roboto"/>
                <a:cs typeface="Roboto"/>
                <a:sym typeface="Roboto"/>
              </a:rPr>
              <a:t> those premiering in the 1990s, </a:t>
            </a:r>
            <a:r>
              <a:rPr lang="en" sz="2800" dirty="0">
                <a:highlight>
                  <a:srgbClr val="00FFFF"/>
                </a:highlight>
                <a:latin typeface="Roboto"/>
                <a:ea typeface="Roboto"/>
                <a:cs typeface="Roboto"/>
                <a:sym typeface="Roboto"/>
              </a:rPr>
              <a:t>most shows</a:t>
            </a:r>
            <a:r>
              <a:rPr lang="en" sz="2800" dirty="0">
                <a:latin typeface="Roboto"/>
                <a:ea typeface="Roboto"/>
                <a:cs typeface="Roboto"/>
                <a:sym typeface="Roboto"/>
              </a:rPr>
              <a:t> chose to cut the trope short. The median couple for each decade has their first kiss with over two</a:t>
            </a:r>
            <a:r>
              <a:rPr lang="en" sz="2800" dirty="0">
                <a:highlight>
                  <a:srgbClr val="00FFFF"/>
                </a:highlight>
                <a:latin typeface="Roboto"/>
                <a:ea typeface="Roboto"/>
                <a:cs typeface="Roboto"/>
                <a:sym typeface="Roboto"/>
              </a:rPr>
              <a:t>-</a:t>
            </a:r>
            <a:r>
              <a:rPr lang="en" sz="2800" dirty="0">
                <a:latin typeface="Roboto"/>
                <a:ea typeface="Roboto"/>
                <a:cs typeface="Roboto"/>
                <a:sym typeface="Roboto"/>
              </a:rPr>
              <a:t>thirds of the show left to go.</a:t>
            </a:r>
            <a:endParaRPr sz="2800" dirty="0">
              <a:latin typeface="Roboto"/>
              <a:ea typeface="Roboto"/>
              <a:cs typeface="Roboto"/>
              <a:sym typeface="Roboto"/>
            </a:endParaRPr>
          </a:p>
        </p:txBody>
      </p:sp>
      <p:sp>
        <p:nvSpPr>
          <p:cNvPr id="31" name="Google Shape;84;p13">
            <a:extLst>
              <a:ext uri="{FF2B5EF4-FFF2-40B4-BE49-F238E27FC236}">
                <a16:creationId xmlns:a16="http://schemas.microsoft.com/office/drawing/2014/main" id="{01745804-74E9-D327-D12D-52E5040F5984}"/>
              </a:ext>
            </a:extLst>
          </p:cNvPr>
          <p:cNvSpPr txBox="1"/>
          <p:nvPr/>
        </p:nvSpPr>
        <p:spPr>
          <a:xfrm>
            <a:off x="30838179" y="12901548"/>
            <a:ext cx="10386337" cy="1846619"/>
          </a:xfrm>
          <a:prstGeom prst="rect">
            <a:avLst/>
          </a:prstGeom>
          <a:noFill/>
          <a:ln>
            <a:noFill/>
          </a:ln>
        </p:spPr>
        <p:txBody>
          <a:bodyPr spcFirstLastPara="1" wrap="square" lIns="182875" tIns="274300" rIns="182875" bIns="274300" anchor="t" anchorCtr="0">
            <a:spAutoFit/>
          </a:bodyPr>
          <a:lstStyle/>
          <a:p>
            <a:pPr marL="0" lvl="0" indent="0" algn="just" rtl="0">
              <a:spcBef>
                <a:spcPts val="0"/>
              </a:spcBef>
              <a:spcAft>
                <a:spcPts val="0"/>
              </a:spcAft>
              <a:buNone/>
            </a:pPr>
            <a:r>
              <a:rPr lang="en" sz="2800" b="1" dirty="0">
                <a:latin typeface="Roboto"/>
                <a:ea typeface="Roboto"/>
                <a:cs typeface="Roboto"/>
                <a:sym typeface="Roboto"/>
              </a:rPr>
              <a:t>Figure 3: ITS Model Results </a:t>
            </a:r>
            <a:r>
              <a:rPr lang="en" sz="2800" dirty="0">
                <a:latin typeface="Roboto"/>
                <a:ea typeface="Roboto"/>
                <a:cs typeface="Roboto"/>
                <a:sym typeface="Roboto"/>
              </a:rPr>
              <a:t>After the first kiss airs, the ratings decrease on average. This trend persists both at the show level (above) and overall (below).</a:t>
            </a:r>
          </a:p>
        </p:txBody>
      </p:sp>
      <p:pic>
        <p:nvPicPr>
          <p:cNvPr id="39" name="Picture 38" descr="A graph of a child rating trends&#10;&#10;Description automatically generated with medium confidence">
            <a:extLst>
              <a:ext uri="{FF2B5EF4-FFF2-40B4-BE49-F238E27FC236}">
                <a16:creationId xmlns:a16="http://schemas.microsoft.com/office/drawing/2014/main" id="{62BE473F-0572-2059-9B8E-3AA8A5D4DE42}"/>
              </a:ext>
            </a:extLst>
          </p:cNvPr>
          <p:cNvPicPr>
            <a:picLocks noChangeAspect="1"/>
          </p:cNvPicPr>
          <p:nvPr/>
        </p:nvPicPr>
        <p:blipFill rotWithShape="1">
          <a:blip r:embed="rId12"/>
          <a:srcRect b="17283"/>
          <a:stretch/>
        </p:blipFill>
        <p:spPr>
          <a:xfrm>
            <a:off x="30041818" y="7539866"/>
            <a:ext cx="11643721" cy="6050941"/>
          </a:xfrm>
          <a:prstGeom prst="rect">
            <a:avLst/>
          </a:prstGeom>
        </p:spPr>
      </p:pic>
      <p:pic>
        <p:nvPicPr>
          <p:cNvPr id="41" name="Picture 40" descr="A chart of a kiss&#10;&#10;Description automatically generated with medium confidence">
            <a:extLst>
              <a:ext uri="{FF2B5EF4-FFF2-40B4-BE49-F238E27FC236}">
                <a16:creationId xmlns:a16="http://schemas.microsoft.com/office/drawing/2014/main" id="{FFE563EF-846D-4986-2208-B564582518BB}"/>
              </a:ext>
            </a:extLst>
          </p:cNvPr>
          <p:cNvPicPr>
            <a:picLocks noChangeAspect="1"/>
          </p:cNvPicPr>
          <p:nvPr/>
        </p:nvPicPr>
        <p:blipFill rotWithShape="1">
          <a:blip r:embed="rId13"/>
          <a:srcRect b="23486"/>
          <a:stretch/>
        </p:blipFill>
        <p:spPr>
          <a:xfrm>
            <a:off x="30041817" y="14869554"/>
            <a:ext cx="11643721" cy="5597165"/>
          </a:xfrm>
          <a:prstGeom prst="rect">
            <a:avLst/>
          </a:prstGeom>
        </p:spPr>
      </p:pic>
      <p:pic>
        <p:nvPicPr>
          <p:cNvPr id="42" name="Picture 41" descr="A chart of a kiss&#10;&#10;Description automatically generated with medium confidence">
            <a:extLst>
              <a:ext uri="{FF2B5EF4-FFF2-40B4-BE49-F238E27FC236}">
                <a16:creationId xmlns:a16="http://schemas.microsoft.com/office/drawing/2014/main" id="{0364E042-55A5-8087-0A7B-A4B99E86A3F2}"/>
              </a:ext>
            </a:extLst>
          </p:cNvPr>
          <p:cNvPicPr>
            <a:picLocks noChangeAspect="1"/>
          </p:cNvPicPr>
          <p:nvPr/>
        </p:nvPicPr>
        <p:blipFill rotWithShape="1">
          <a:blip r:embed="rId13"/>
          <a:srcRect t="81088"/>
          <a:stretch/>
        </p:blipFill>
        <p:spPr>
          <a:xfrm>
            <a:off x="29590576" y="20193521"/>
            <a:ext cx="11643721" cy="1383419"/>
          </a:xfrm>
          <a:prstGeom prst="rect">
            <a:avLst/>
          </a:prstGeom>
        </p:spPr>
      </p:pic>
      <p:sp>
        <p:nvSpPr>
          <p:cNvPr id="2" name="Google Shape;84;p13">
            <a:extLst>
              <a:ext uri="{FF2B5EF4-FFF2-40B4-BE49-F238E27FC236}">
                <a16:creationId xmlns:a16="http://schemas.microsoft.com/office/drawing/2014/main" id="{0E66FEF9-79DE-AB78-43E7-15EFA9DDBBC3}"/>
              </a:ext>
            </a:extLst>
          </p:cNvPr>
          <p:cNvSpPr txBox="1"/>
          <p:nvPr/>
        </p:nvSpPr>
        <p:spPr>
          <a:xfrm>
            <a:off x="18637221" y="23791972"/>
            <a:ext cx="7940978" cy="954067"/>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endParaRPr sz="2600" dirty="0">
              <a:latin typeface="Roboto"/>
              <a:ea typeface="Roboto"/>
              <a:cs typeface="Roboto"/>
              <a:sym typeface="Roboto"/>
            </a:endParaRPr>
          </a:p>
        </p:txBody>
      </p:sp>
      <mc:AlternateContent xmlns:mc="http://schemas.openxmlformats.org/markup-compatibility/2006">
        <mc:Choice xmlns:a14="http://schemas.microsoft.com/office/drawing/2010/main" Requires="a14">
          <p:graphicFrame>
            <p:nvGraphicFramePr>
              <p:cNvPr id="9" name="Table 8">
                <a:extLst>
                  <a:ext uri="{FF2B5EF4-FFF2-40B4-BE49-F238E27FC236}">
                    <a16:creationId xmlns:a16="http://schemas.microsoft.com/office/drawing/2014/main" id="{2B43A5EE-A500-92B7-B1CA-D3115793C9C4}"/>
                  </a:ext>
                </a:extLst>
              </p:cNvPr>
              <p:cNvGraphicFramePr>
                <a:graphicFrameLocks noGrp="1"/>
              </p:cNvGraphicFramePr>
              <p:nvPr>
                <p:extLst>
                  <p:ext uri="{D42A27DB-BD31-4B8C-83A1-F6EECF244321}">
                    <p14:modId xmlns:p14="http://schemas.microsoft.com/office/powerpoint/2010/main" val="4079910871"/>
                  </p:ext>
                </p:extLst>
              </p:nvPr>
            </p:nvGraphicFramePr>
            <p:xfrm>
              <a:off x="22191357" y="8316935"/>
              <a:ext cx="6858000" cy="3107944"/>
            </p:xfrm>
            <a:graphic>
              <a:graphicData uri="http://schemas.openxmlformats.org/drawingml/2006/table">
                <a:tbl>
                  <a:tblPr firstRow="1" bandRow="1">
                    <a:tableStyleId>{5C22544A-7EE6-4342-B048-85BDC9FD1C3A}</a:tableStyleId>
                  </a:tblPr>
                  <a:tblGrid>
                    <a:gridCol w="948043">
                      <a:extLst>
                        <a:ext uri="{9D8B030D-6E8A-4147-A177-3AD203B41FA5}">
                          <a16:colId xmlns:a16="http://schemas.microsoft.com/office/drawing/2014/main" val="3616650262"/>
                        </a:ext>
                      </a:extLst>
                    </a:gridCol>
                    <a:gridCol w="2336800">
                      <a:extLst>
                        <a:ext uri="{9D8B030D-6E8A-4147-A177-3AD203B41FA5}">
                          <a16:colId xmlns:a16="http://schemas.microsoft.com/office/drawing/2014/main" val="3605630075"/>
                        </a:ext>
                      </a:extLst>
                    </a:gridCol>
                    <a:gridCol w="3573157">
                      <a:extLst>
                        <a:ext uri="{9D8B030D-6E8A-4147-A177-3AD203B41FA5}">
                          <a16:colId xmlns:a16="http://schemas.microsoft.com/office/drawing/2014/main" val="1138396891"/>
                        </a:ext>
                      </a:extLst>
                    </a:gridCol>
                  </a:tblGrid>
                  <a:tr h="370840">
                    <a:tc>
                      <a:txBody>
                        <a:bodyPr/>
                        <a:lstStyle/>
                        <a:p>
                          <a:pPr algn="ctr"/>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Estimate</a:t>
                          </a: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95% Confidence Interval</a:t>
                          </a:r>
                        </a:p>
                      </a:txBody>
                      <a:tcPr>
                        <a:solidFill>
                          <a:srgbClr val="573164"/>
                        </a:solidFill>
                      </a:tcPr>
                    </a:tc>
                    <a:extLst>
                      <a:ext uri="{0D108BD9-81ED-4DB2-BD59-A6C34878D82A}">
                        <a16:rowId xmlns:a16="http://schemas.microsoft.com/office/drawing/2014/main" val="2924167112"/>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Roboto" panose="02000000000000000000" pitchFamily="2" charset="0"/>
                                            <a:cs typeface="Roboto" panose="02000000000000000000" pitchFamily="2" charset="0"/>
                                          </a:rPr>
                                          <m:t>0</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7.78</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(7.54, 8.06)</a:t>
                          </a:r>
                        </a:p>
                      </a:txBody>
                      <a:tcPr>
                        <a:solidFill>
                          <a:srgbClr val="E1AAF3"/>
                        </a:solidFill>
                      </a:tcPr>
                    </a:tc>
                    <a:extLst>
                      <a:ext uri="{0D108BD9-81ED-4DB2-BD59-A6C34878D82A}">
                        <a16:rowId xmlns:a16="http://schemas.microsoft.com/office/drawing/2014/main" val="3318367615"/>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1</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0.01</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(0.00, 0.02)</a:t>
                          </a:r>
                        </a:p>
                      </a:txBody>
                      <a:tcPr>
                        <a:solidFill>
                          <a:srgbClr val="E1AAF3"/>
                        </a:solidFill>
                      </a:tcPr>
                    </a:tc>
                    <a:extLst>
                      <a:ext uri="{0D108BD9-81ED-4DB2-BD59-A6C34878D82A}">
                        <a16:rowId xmlns:a16="http://schemas.microsoft.com/office/drawing/2014/main" val="360183572"/>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2</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-0.10</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(-0.41, 0.21)</a:t>
                          </a:r>
                        </a:p>
                      </a:txBody>
                      <a:tcPr>
                        <a:solidFill>
                          <a:srgbClr val="E1AAF3"/>
                        </a:solidFill>
                      </a:tcPr>
                    </a:tc>
                    <a:extLst>
                      <a:ext uri="{0D108BD9-81ED-4DB2-BD59-A6C34878D82A}">
                        <a16:rowId xmlns:a16="http://schemas.microsoft.com/office/drawing/2014/main" val="881442553"/>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3</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-0.01</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(-0.02, 0.00)</a:t>
                          </a:r>
                        </a:p>
                      </a:txBody>
                      <a:tcPr>
                        <a:solidFill>
                          <a:srgbClr val="E1AAF3"/>
                        </a:solidFill>
                      </a:tcPr>
                    </a:tc>
                    <a:extLst>
                      <a:ext uri="{0D108BD9-81ED-4DB2-BD59-A6C34878D82A}">
                        <a16:rowId xmlns:a16="http://schemas.microsoft.com/office/drawing/2014/main" val="2940754325"/>
                      </a:ext>
                    </a:extLst>
                  </a:tr>
                </a:tbl>
              </a:graphicData>
            </a:graphic>
          </p:graphicFrame>
        </mc:Choice>
        <mc:Fallback>
          <p:graphicFrame>
            <p:nvGraphicFramePr>
              <p:cNvPr id="9" name="Table 8">
                <a:extLst>
                  <a:ext uri="{FF2B5EF4-FFF2-40B4-BE49-F238E27FC236}">
                    <a16:creationId xmlns:a16="http://schemas.microsoft.com/office/drawing/2014/main" id="{2B43A5EE-A500-92B7-B1CA-D3115793C9C4}"/>
                  </a:ext>
                </a:extLst>
              </p:cNvPr>
              <p:cNvGraphicFramePr>
                <a:graphicFrameLocks noGrp="1"/>
              </p:cNvGraphicFramePr>
              <p:nvPr>
                <p:extLst>
                  <p:ext uri="{D42A27DB-BD31-4B8C-83A1-F6EECF244321}">
                    <p14:modId xmlns:p14="http://schemas.microsoft.com/office/powerpoint/2010/main" val="4079910871"/>
                  </p:ext>
                </p:extLst>
              </p:nvPr>
            </p:nvGraphicFramePr>
            <p:xfrm>
              <a:off x="22191357" y="8316935"/>
              <a:ext cx="6858000" cy="3107944"/>
            </p:xfrm>
            <a:graphic>
              <a:graphicData uri="http://schemas.openxmlformats.org/drawingml/2006/table">
                <a:tbl>
                  <a:tblPr firstRow="1" bandRow="1">
                    <a:tableStyleId>{5C22544A-7EE6-4342-B048-85BDC9FD1C3A}</a:tableStyleId>
                  </a:tblPr>
                  <a:tblGrid>
                    <a:gridCol w="948043">
                      <a:extLst>
                        <a:ext uri="{9D8B030D-6E8A-4147-A177-3AD203B41FA5}">
                          <a16:colId xmlns:a16="http://schemas.microsoft.com/office/drawing/2014/main" val="3616650262"/>
                        </a:ext>
                      </a:extLst>
                    </a:gridCol>
                    <a:gridCol w="2336800">
                      <a:extLst>
                        <a:ext uri="{9D8B030D-6E8A-4147-A177-3AD203B41FA5}">
                          <a16:colId xmlns:a16="http://schemas.microsoft.com/office/drawing/2014/main" val="3605630075"/>
                        </a:ext>
                      </a:extLst>
                    </a:gridCol>
                    <a:gridCol w="3573157">
                      <a:extLst>
                        <a:ext uri="{9D8B030D-6E8A-4147-A177-3AD203B41FA5}">
                          <a16:colId xmlns:a16="http://schemas.microsoft.com/office/drawing/2014/main" val="1138396891"/>
                        </a:ext>
                      </a:extLst>
                    </a:gridCol>
                  </a:tblGrid>
                  <a:tr h="944880">
                    <a:tc>
                      <a:txBody>
                        <a:bodyPr/>
                        <a:lstStyle/>
                        <a:p>
                          <a:pPr algn="ctr"/>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Estimate</a:t>
                          </a: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95% Confidence Interval</a:t>
                          </a:r>
                        </a:p>
                      </a:txBody>
                      <a:tcPr>
                        <a:solidFill>
                          <a:srgbClr val="573164"/>
                        </a:solidFill>
                      </a:tcPr>
                    </a:tc>
                    <a:extLst>
                      <a:ext uri="{0D108BD9-81ED-4DB2-BD59-A6C34878D82A}">
                        <a16:rowId xmlns:a16="http://schemas.microsoft.com/office/drawing/2014/main" val="2924167112"/>
                      </a:ext>
                    </a:extLst>
                  </a:tr>
                  <a:tr h="540766">
                    <a:tc>
                      <a:txBody>
                        <a:bodyPr/>
                        <a:lstStyle/>
                        <a:p>
                          <a:endParaRPr lang="en-US"/>
                        </a:p>
                      </a:txBody>
                      <a:tcPr>
                        <a:blipFill>
                          <a:blip r:embed="rId14"/>
                          <a:stretch>
                            <a:fillRect l="-1333" t="-186047" r="-624000" b="-327907"/>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7.78</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(7.54, 8.06)</a:t>
                          </a:r>
                        </a:p>
                      </a:txBody>
                      <a:tcPr>
                        <a:solidFill>
                          <a:srgbClr val="E1AAF3"/>
                        </a:solidFill>
                      </a:tcPr>
                    </a:tc>
                    <a:extLst>
                      <a:ext uri="{0D108BD9-81ED-4DB2-BD59-A6C34878D82A}">
                        <a16:rowId xmlns:a16="http://schemas.microsoft.com/office/drawing/2014/main" val="3318367615"/>
                      </a:ext>
                    </a:extLst>
                  </a:tr>
                  <a:tr h="540766">
                    <a:tc>
                      <a:txBody>
                        <a:bodyPr/>
                        <a:lstStyle/>
                        <a:p>
                          <a:endParaRPr lang="en-US"/>
                        </a:p>
                      </a:txBody>
                      <a:tcPr>
                        <a:blipFill>
                          <a:blip r:embed="rId14"/>
                          <a:stretch>
                            <a:fillRect l="-1333" t="-292857" r="-624000" b="-235714"/>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0.01</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(0.00, 0.02)</a:t>
                          </a:r>
                        </a:p>
                      </a:txBody>
                      <a:tcPr>
                        <a:solidFill>
                          <a:srgbClr val="E1AAF3"/>
                        </a:solidFill>
                      </a:tcPr>
                    </a:tc>
                    <a:extLst>
                      <a:ext uri="{0D108BD9-81ED-4DB2-BD59-A6C34878D82A}">
                        <a16:rowId xmlns:a16="http://schemas.microsoft.com/office/drawing/2014/main" val="360183572"/>
                      </a:ext>
                    </a:extLst>
                  </a:tr>
                  <a:tr h="540766">
                    <a:tc>
                      <a:txBody>
                        <a:bodyPr/>
                        <a:lstStyle/>
                        <a:p>
                          <a:endParaRPr lang="en-US"/>
                        </a:p>
                      </a:txBody>
                      <a:tcPr>
                        <a:blipFill>
                          <a:blip r:embed="rId14"/>
                          <a:stretch>
                            <a:fillRect l="-1333" t="-383721" r="-624000" b="-130233"/>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-0.10</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(-0.41, 0.21)</a:t>
                          </a:r>
                        </a:p>
                      </a:txBody>
                      <a:tcPr>
                        <a:solidFill>
                          <a:srgbClr val="E1AAF3"/>
                        </a:solidFill>
                      </a:tcPr>
                    </a:tc>
                    <a:extLst>
                      <a:ext uri="{0D108BD9-81ED-4DB2-BD59-A6C34878D82A}">
                        <a16:rowId xmlns:a16="http://schemas.microsoft.com/office/drawing/2014/main" val="881442553"/>
                      </a:ext>
                    </a:extLst>
                  </a:tr>
                  <a:tr h="540766">
                    <a:tc>
                      <a:txBody>
                        <a:bodyPr/>
                        <a:lstStyle/>
                        <a:p>
                          <a:endParaRPr lang="en-US"/>
                        </a:p>
                      </a:txBody>
                      <a:tcPr>
                        <a:blipFill>
                          <a:blip r:embed="rId14"/>
                          <a:stretch>
                            <a:fillRect l="-1333" t="-483721" r="-624000" b="-30233"/>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-0.01</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(-0.02, 0.00)</a:t>
                          </a:r>
                        </a:p>
                      </a:txBody>
                      <a:tcPr>
                        <a:solidFill>
                          <a:srgbClr val="E1AAF3"/>
                        </a:solidFill>
                      </a:tcPr>
                    </a:tc>
                    <a:extLst>
                      <a:ext uri="{0D108BD9-81ED-4DB2-BD59-A6C34878D82A}">
                        <a16:rowId xmlns:a16="http://schemas.microsoft.com/office/drawing/2014/main" val="294075432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1" name="Table 10">
                <a:extLst>
                  <a:ext uri="{FF2B5EF4-FFF2-40B4-BE49-F238E27FC236}">
                    <a16:creationId xmlns:a16="http://schemas.microsoft.com/office/drawing/2014/main" id="{099C4B73-7BB2-E00E-8964-A07F884D153E}"/>
                  </a:ext>
                </a:extLst>
              </p:cNvPr>
              <p:cNvGraphicFramePr>
                <a:graphicFrameLocks noGrp="1"/>
              </p:cNvGraphicFramePr>
              <p:nvPr>
                <p:extLst>
                  <p:ext uri="{D42A27DB-BD31-4B8C-83A1-F6EECF244321}">
                    <p14:modId xmlns:p14="http://schemas.microsoft.com/office/powerpoint/2010/main" val="3614562450"/>
                  </p:ext>
                </p:extLst>
              </p:nvPr>
            </p:nvGraphicFramePr>
            <p:xfrm>
              <a:off x="22233475" y="15617974"/>
              <a:ext cx="6858000" cy="3107944"/>
            </p:xfrm>
            <a:graphic>
              <a:graphicData uri="http://schemas.openxmlformats.org/drawingml/2006/table">
                <a:tbl>
                  <a:tblPr firstRow="1" bandRow="1">
                    <a:tableStyleId>{5C22544A-7EE6-4342-B048-85BDC9FD1C3A}</a:tableStyleId>
                  </a:tblPr>
                  <a:tblGrid>
                    <a:gridCol w="1058325">
                      <a:extLst>
                        <a:ext uri="{9D8B030D-6E8A-4147-A177-3AD203B41FA5}">
                          <a16:colId xmlns:a16="http://schemas.microsoft.com/office/drawing/2014/main" val="3616650262"/>
                        </a:ext>
                      </a:extLst>
                    </a:gridCol>
                    <a:gridCol w="2667000">
                      <a:extLst>
                        <a:ext uri="{9D8B030D-6E8A-4147-A177-3AD203B41FA5}">
                          <a16:colId xmlns:a16="http://schemas.microsoft.com/office/drawing/2014/main" val="3605630075"/>
                        </a:ext>
                      </a:extLst>
                    </a:gridCol>
                    <a:gridCol w="3132675">
                      <a:extLst>
                        <a:ext uri="{9D8B030D-6E8A-4147-A177-3AD203B41FA5}">
                          <a16:colId xmlns:a16="http://schemas.microsoft.com/office/drawing/2014/main" val="1138396891"/>
                        </a:ext>
                      </a:extLst>
                    </a:gridCol>
                  </a:tblGrid>
                  <a:tr h="370840">
                    <a:tc>
                      <a:txBody>
                        <a:bodyPr/>
                        <a:lstStyle/>
                        <a:p>
                          <a:pPr algn="ctr"/>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Estimate</a:t>
                          </a: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95% Confidence Interval</a:t>
                          </a:r>
                        </a:p>
                      </a:txBody>
                      <a:tcPr>
                        <a:solidFill>
                          <a:srgbClr val="573164"/>
                        </a:solidFill>
                      </a:tcPr>
                    </a:tc>
                    <a:extLst>
                      <a:ext uri="{0D108BD9-81ED-4DB2-BD59-A6C34878D82A}">
                        <a16:rowId xmlns:a16="http://schemas.microsoft.com/office/drawing/2014/main" val="2924167112"/>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Roboto" panose="02000000000000000000" pitchFamily="2" charset="0"/>
                                            <a:cs typeface="Roboto" panose="02000000000000000000" pitchFamily="2" charset="0"/>
                                          </a:rPr>
                                          <m:t>0</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8.02</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(7.97,  8.07)</a:t>
                          </a:r>
                        </a:p>
                      </a:txBody>
                      <a:tcPr>
                        <a:solidFill>
                          <a:srgbClr val="E1AAF3"/>
                        </a:solidFill>
                      </a:tcPr>
                    </a:tc>
                    <a:extLst>
                      <a:ext uri="{0D108BD9-81ED-4DB2-BD59-A6C34878D82A}">
                        <a16:rowId xmlns:a16="http://schemas.microsoft.com/office/drawing/2014/main" val="3318367615"/>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1</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(0.00, 0.00)</a:t>
                          </a:r>
                        </a:p>
                      </a:txBody>
                      <a:tcPr>
                        <a:solidFill>
                          <a:srgbClr val="E1AAF3"/>
                        </a:solidFill>
                      </a:tcPr>
                    </a:tc>
                    <a:extLst>
                      <a:ext uri="{0D108BD9-81ED-4DB2-BD59-A6C34878D82A}">
                        <a16:rowId xmlns:a16="http://schemas.microsoft.com/office/drawing/2014/main" val="360183572"/>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2</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-0.09</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(-0.16, -0.03)</a:t>
                          </a:r>
                        </a:p>
                      </a:txBody>
                      <a:tcPr>
                        <a:solidFill>
                          <a:srgbClr val="E1AAF3"/>
                        </a:solidFill>
                      </a:tcPr>
                    </a:tc>
                    <a:extLst>
                      <a:ext uri="{0D108BD9-81ED-4DB2-BD59-A6C34878D82A}">
                        <a16:rowId xmlns:a16="http://schemas.microsoft.com/office/drawing/2014/main" val="881442553"/>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3</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(0.00, 0.00)</a:t>
                          </a:r>
                        </a:p>
                      </a:txBody>
                      <a:tcPr>
                        <a:solidFill>
                          <a:srgbClr val="E1AAF3"/>
                        </a:solidFill>
                      </a:tcPr>
                    </a:tc>
                    <a:extLst>
                      <a:ext uri="{0D108BD9-81ED-4DB2-BD59-A6C34878D82A}">
                        <a16:rowId xmlns:a16="http://schemas.microsoft.com/office/drawing/2014/main" val="2940754325"/>
                      </a:ext>
                    </a:extLst>
                  </a:tr>
                </a:tbl>
              </a:graphicData>
            </a:graphic>
          </p:graphicFrame>
        </mc:Choice>
        <mc:Fallback>
          <p:graphicFrame>
            <p:nvGraphicFramePr>
              <p:cNvPr id="11" name="Table 10">
                <a:extLst>
                  <a:ext uri="{FF2B5EF4-FFF2-40B4-BE49-F238E27FC236}">
                    <a16:creationId xmlns:a16="http://schemas.microsoft.com/office/drawing/2014/main" id="{099C4B73-7BB2-E00E-8964-A07F884D153E}"/>
                  </a:ext>
                </a:extLst>
              </p:cNvPr>
              <p:cNvGraphicFramePr>
                <a:graphicFrameLocks noGrp="1"/>
              </p:cNvGraphicFramePr>
              <p:nvPr>
                <p:extLst>
                  <p:ext uri="{D42A27DB-BD31-4B8C-83A1-F6EECF244321}">
                    <p14:modId xmlns:p14="http://schemas.microsoft.com/office/powerpoint/2010/main" val="3614562450"/>
                  </p:ext>
                </p:extLst>
              </p:nvPr>
            </p:nvGraphicFramePr>
            <p:xfrm>
              <a:off x="22233475" y="15617974"/>
              <a:ext cx="6858000" cy="3107944"/>
            </p:xfrm>
            <a:graphic>
              <a:graphicData uri="http://schemas.openxmlformats.org/drawingml/2006/table">
                <a:tbl>
                  <a:tblPr firstRow="1" bandRow="1">
                    <a:tableStyleId>{5C22544A-7EE6-4342-B048-85BDC9FD1C3A}</a:tableStyleId>
                  </a:tblPr>
                  <a:tblGrid>
                    <a:gridCol w="1058325">
                      <a:extLst>
                        <a:ext uri="{9D8B030D-6E8A-4147-A177-3AD203B41FA5}">
                          <a16:colId xmlns:a16="http://schemas.microsoft.com/office/drawing/2014/main" val="3616650262"/>
                        </a:ext>
                      </a:extLst>
                    </a:gridCol>
                    <a:gridCol w="2667000">
                      <a:extLst>
                        <a:ext uri="{9D8B030D-6E8A-4147-A177-3AD203B41FA5}">
                          <a16:colId xmlns:a16="http://schemas.microsoft.com/office/drawing/2014/main" val="3605630075"/>
                        </a:ext>
                      </a:extLst>
                    </a:gridCol>
                    <a:gridCol w="3132675">
                      <a:extLst>
                        <a:ext uri="{9D8B030D-6E8A-4147-A177-3AD203B41FA5}">
                          <a16:colId xmlns:a16="http://schemas.microsoft.com/office/drawing/2014/main" val="1138396891"/>
                        </a:ext>
                      </a:extLst>
                    </a:gridCol>
                  </a:tblGrid>
                  <a:tr h="944880">
                    <a:tc>
                      <a:txBody>
                        <a:bodyPr/>
                        <a:lstStyle/>
                        <a:p>
                          <a:pPr algn="ctr"/>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Estimate</a:t>
                          </a: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95% Confidence Interval</a:t>
                          </a:r>
                        </a:p>
                      </a:txBody>
                      <a:tcPr>
                        <a:solidFill>
                          <a:srgbClr val="573164"/>
                        </a:solidFill>
                      </a:tcPr>
                    </a:tc>
                    <a:extLst>
                      <a:ext uri="{0D108BD9-81ED-4DB2-BD59-A6C34878D82A}">
                        <a16:rowId xmlns:a16="http://schemas.microsoft.com/office/drawing/2014/main" val="2924167112"/>
                      </a:ext>
                    </a:extLst>
                  </a:tr>
                  <a:tr h="540766">
                    <a:tc>
                      <a:txBody>
                        <a:bodyPr/>
                        <a:lstStyle/>
                        <a:p>
                          <a:endParaRPr lang="en-US"/>
                        </a:p>
                      </a:txBody>
                      <a:tcPr>
                        <a:blipFill>
                          <a:blip r:embed="rId15"/>
                          <a:stretch>
                            <a:fillRect t="-186047" r="-554217" b="-325581"/>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8.02</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(7.97,  8.07)</a:t>
                          </a:r>
                        </a:p>
                      </a:txBody>
                      <a:tcPr>
                        <a:solidFill>
                          <a:srgbClr val="E1AAF3"/>
                        </a:solidFill>
                      </a:tcPr>
                    </a:tc>
                    <a:extLst>
                      <a:ext uri="{0D108BD9-81ED-4DB2-BD59-A6C34878D82A}">
                        <a16:rowId xmlns:a16="http://schemas.microsoft.com/office/drawing/2014/main" val="3318367615"/>
                      </a:ext>
                    </a:extLst>
                  </a:tr>
                  <a:tr h="540766">
                    <a:tc>
                      <a:txBody>
                        <a:bodyPr/>
                        <a:lstStyle/>
                        <a:p>
                          <a:endParaRPr lang="en-US"/>
                        </a:p>
                      </a:txBody>
                      <a:tcPr>
                        <a:blipFill>
                          <a:blip r:embed="rId15"/>
                          <a:stretch>
                            <a:fillRect t="-292857" r="-554217" b="-233333"/>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(0.00, 0.00)</a:t>
                          </a:r>
                        </a:p>
                      </a:txBody>
                      <a:tcPr>
                        <a:solidFill>
                          <a:srgbClr val="E1AAF3"/>
                        </a:solidFill>
                      </a:tcPr>
                    </a:tc>
                    <a:extLst>
                      <a:ext uri="{0D108BD9-81ED-4DB2-BD59-A6C34878D82A}">
                        <a16:rowId xmlns:a16="http://schemas.microsoft.com/office/drawing/2014/main" val="360183572"/>
                      </a:ext>
                    </a:extLst>
                  </a:tr>
                  <a:tr h="540766">
                    <a:tc>
                      <a:txBody>
                        <a:bodyPr/>
                        <a:lstStyle/>
                        <a:p>
                          <a:endParaRPr lang="en-US"/>
                        </a:p>
                      </a:txBody>
                      <a:tcPr>
                        <a:blipFill>
                          <a:blip r:embed="rId15"/>
                          <a:stretch>
                            <a:fillRect t="-383721" r="-554217" b="-127907"/>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-0.09</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(-0.16, -0.03)</a:t>
                          </a:r>
                        </a:p>
                      </a:txBody>
                      <a:tcPr>
                        <a:solidFill>
                          <a:srgbClr val="E1AAF3"/>
                        </a:solidFill>
                      </a:tcPr>
                    </a:tc>
                    <a:extLst>
                      <a:ext uri="{0D108BD9-81ED-4DB2-BD59-A6C34878D82A}">
                        <a16:rowId xmlns:a16="http://schemas.microsoft.com/office/drawing/2014/main" val="881442553"/>
                      </a:ext>
                    </a:extLst>
                  </a:tr>
                  <a:tr h="540766">
                    <a:tc>
                      <a:txBody>
                        <a:bodyPr/>
                        <a:lstStyle/>
                        <a:p>
                          <a:endParaRPr lang="en-US"/>
                        </a:p>
                      </a:txBody>
                      <a:tcPr>
                        <a:blipFill>
                          <a:blip r:embed="rId15"/>
                          <a:stretch>
                            <a:fillRect t="-483721" r="-554217" b="-27907"/>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(0.00, 0.00)</a:t>
                          </a:r>
                        </a:p>
                      </a:txBody>
                      <a:tcPr>
                        <a:solidFill>
                          <a:srgbClr val="E1AAF3"/>
                        </a:solidFill>
                      </a:tcPr>
                    </a:tc>
                    <a:extLst>
                      <a:ext uri="{0D108BD9-81ED-4DB2-BD59-A6C34878D82A}">
                        <a16:rowId xmlns:a16="http://schemas.microsoft.com/office/drawing/2014/main" val="2940754325"/>
                      </a:ext>
                    </a:extLst>
                  </a:tr>
                </a:tbl>
              </a:graphicData>
            </a:graphic>
          </p:graphicFrame>
        </mc:Fallback>
      </mc:AlternateContent>
      <mc:AlternateContent xmlns:mc="http://schemas.openxmlformats.org/markup-compatibility/2006">
        <mc:Choice xmlns:a14="http://schemas.microsoft.com/office/drawing/2010/main" Requires="a14">
          <p:sp>
            <p:nvSpPr>
              <p:cNvPr id="12" name="Google Shape;155;p14">
                <a:extLst>
                  <a:ext uri="{FF2B5EF4-FFF2-40B4-BE49-F238E27FC236}">
                    <a16:creationId xmlns:a16="http://schemas.microsoft.com/office/drawing/2014/main" id="{78A48F77-CB89-F6D2-D059-2B471D183477}"/>
                  </a:ext>
                </a:extLst>
              </p:cNvPr>
              <p:cNvSpPr txBox="1"/>
              <p:nvPr/>
            </p:nvSpPr>
            <p:spPr>
              <a:xfrm>
                <a:off x="11494075" y="22945900"/>
                <a:ext cx="9418200" cy="6232500"/>
              </a:xfrm>
              <a:prstGeom prst="rect">
                <a:avLst/>
              </a:prstGeom>
              <a:noFill/>
              <a:ln>
                <a:noFill/>
              </a:ln>
            </p:spPr>
            <p:txBody>
              <a:bodyPr spcFirstLastPara="1" wrap="square" lIns="182875" tIns="274300" rIns="182875" bIns="274300" anchor="t" anchorCtr="0">
                <a:noAutofit/>
              </a:bodyPr>
              <a:lstStyle/>
              <a:p>
                <a:pPr marL="457200" lvl="0" indent="-457200" algn="just" rtl="0">
                  <a:spcBef>
                    <a:spcPts val="0"/>
                  </a:spcBef>
                  <a:spcAft>
                    <a:spcPts val="0"/>
                  </a:spcAft>
                  <a:buFont typeface="Arial" panose="020B0604020202020204" pitchFamily="34" charset="0"/>
                  <a:buChar char="•"/>
                </a:pPr>
                <a:r>
                  <a:rPr lang="en-US" sz="2800" dirty="0">
                    <a:latin typeface="Roboto"/>
                    <a:ea typeface="Roboto"/>
                    <a:cs typeface="Roboto"/>
                    <a:sym typeface="Roboto"/>
                  </a:rPr>
                  <a:t>The ITS models quantify the </a:t>
                </a:r>
                <a:r>
                  <a:rPr lang="en-US" sz="2800" b="1" dirty="0">
                    <a:latin typeface="Roboto"/>
                    <a:ea typeface="Roboto"/>
                    <a:cs typeface="Roboto"/>
                    <a:sym typeface="Roboto"/>
                  </a:rPr>
                  <a:t>altered trajectories of the episode ratings</a:t>
                </a:r>
                <a:r>
                  <a:rPr lang="en-US" sz="2800" dirty="0">
                    <a:latin typeface="Roboto"/>
                    <a:ea typeface="Roboto"/>
                    <a:cs typeface="Roboto"/>
                    <a:sym typeface="Roboto"/>
                  </a:rPr>
                  <a:t> after versus before the first kiss. </a:t>
                </a:r>
              </a:p>
              <a:p>
                <a:pPr lvl="0" algn="just" rtl="0">
                  <a:spcBef>
                    <a:spcPts val="0"/>
                  </a:spcBef>
                  <a:spcAft>
                    <a:spcPts val="0"/>
                  </a:spcAft>
                </a:pPr>
                <a:endParaRPr lang="en-US" sz="1300" dirty="0">
                  <a:latin typeface="Roboto"/>
                  <a:ea typeface="Roboto"/>
                  <a:cs typeface="Roboto"/>
                  <a:sym typeface="Roboto"/>
                </a:endParaRPr>
              </a:p>
              <a:p>
                <a:pPr marL="457200" lvl="0" indent="-457200" algn="just">
                  <a:buFont typeface="Arial" panose="020B0604020202020204" pitchFamily="34" charset="0"/>
                  <a:buChar char="•"/>
                </a:pPr>
                <a:r>
                  <a:rPr lang="en-US" sz="2800" dirty="0">
                    <a:latin typeface="Roboto"/>
                    <a:ea typeface="Roboto"/>
                    <a:cs typeface="Roboto"/>
                    <a:sym typeface="Roboto"/>
                  </a:rPr>
                  <a:t>To address whether the </a:t>
                </a:r>
                <a:r>
                  <a:rPr lang="en-US" sz="2800" b="1" dirty="0">
                    <a:latin typeface="Roboto"/>
                    <a:ea typeface="Roboto"/>
                    <a:cs typeface="Roboto"/>
                    <a:sym typeface="Roboto"/>
                  </a:rPr>
                  <a:t>episode ratings change immediately</a:t>
                </a:r>
                <a:r>
                  <a:rPr lang="en-US" sz="2800" dirty="0">
                    <a:latin typeface="Roboto"/>
                    <a:ea typeface="Roboto"/>
                    <a:cs typeface="Roboto"/>
                    <a:sym typeface="Roboto"/>
                  </a:rPr>
                  <a:t> following the first kiss, we look at  </a:t>
                </a:r>
                <a14:m>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2</m:t>
                            </m:r>
                          </m:sub>
                        </m:sSub>
                      </m:e>
                    </m:acc>
                  </m:oMath>
                </a14:m>
                <a:r>
                  <a:rPr lang="en-US" sz="2800" dirty="0">
                    <a:latin typeface="Roboto" panose="02000000000000000000" pitchFamily="2" charset="0"/>
                    <a:ea typeface="Roboto" panose="02000000000000000000" pitchFamily="2" charset="0"/>
                    <a:cs typeface="Roboto" panose="02000000000000000000" pitchFamily="2" charset="0"/>
                  </a:rPr>
                  <a:t>. </a:t>
                </a:r>
              </a:p>
              <a:p>
                <a:pPr lvl="0" algn="just"/>
                <a:endParaRPr lang="en-US" sz="1300" dirty="0">
                  <a:latin typeface="Roboto" panose="02000000000000000000" pitchFamily="2" charset="0"/>
                  <a:ea typeface="Roboto" panose="02000000000000000000" pitchFamily="2" charset="0"/>
                  <a:cs typeface="Roboto" panose="02000000000000000000" pitchFamily="2" charset="0"/>
                </a:endParaRPr>
              </a:p>
              <a:p>
                <a:pPr marL="457200" lvl="0" indent="-457200" algn="just" rtl="0">
                  <a:spcBef>
                    <a:spcPts val="0"/>
                  </a:spcBef>
                  <a:spcAft>
                    <a:spcPts val="0"/>
                  </a:spcAft>
                  <a:buFont typeface="Arial" panose="020B0604020202020204" pitchFamily="34" charset="0"/>
                  <a:buChar char="•"/>
                </a:pPr>
                <a:r>
                  <a:rPr lang="en-US" sz="2800" dirty="0">
                    <a:latin typeface="Roboto" panose="02000000000000000000" pitchFamily="2" charset="0"/>
                    <a:ea typeface="Roboto" panose="02000000000000000000" pitchFamily="2" charset="0"/>
                    <a:cs typeface="Roboto" panose="02000000000000000000" pitchFamily="2" charset="0"/>
                  </a:rPr>
                  <a:t>For both models, we observe a negative estimate, implying an </a:t>
                </a:r>
                <a:r>
                  <a:rPr lang="en-US" sz="2800" b="1" dirty="0">
                    <a:latin typeface="Roboto" panose="02000000000000000000" pitchFamily="2" charset="0"/>
                    <a:ea typeface="Roboto" panose="02000000000000000000" pitchFamily="2" charset="0"/>
                    <a:cs typeface="Roboto" panose="02000000000000000000" pitchFamily="2" charset="0"/>
                  </a:rPr>
                  <a:t>immediate drop in the ratings </a:t>
                </a:r>
                <a:r>
                  <a:rPr lang="en-US" sz="2800" dirty="0">
                    <a:latin typeface="Roboto" panose="02000000000000000000" pitchFamily="2" charset="0"/>
                    <a:ea typeface="Roboto" panose="02000000000000000000" pitchFamily="2" charset="0"/>
                    <a:cs typeface="Roboto" panose="02000000000000000000" pitchFamily="2" charset="0"/>
                  </a:rPr>
                  <a:t>immediately following the kiss. </a:t>
                </a:r>
              </a:p>
              <a:p>
                <a:pPr lvl="0" algn="just" rtl="0">
                  <a:spcBef>
                    <a:spcPts val="0"/>
                  </a:spcBef>
                  <a:spcAft>
                    <a:spcPts val="0"/>
                  </a:spcAft>
                </a:pPr>
                <a:endParaRPr lang="en-US" sz="1300" dirty="0">
                  <a:latin typeface="Roboto" panose="02000000000000000000" pitchFamily="2" charset="0"/>
                  <a:ea typeface="Roboto" panose="02000000000000000000" pitchFamily="2" charset="0"/>
                  <a:cs typeface="Roboto" panose="02000000000000000000" pitchFamily="2" charset="0"/>
                </a:endParaRPr>
              </a:p>
              <a:p>
                <a:pPr marL="457200" lvl="0" indent="-457200" algn="just" rtl="0">
                  <a:spcBef>
                    <a:spcPts val="0"/>
                  </a:spcBef>
                  <a:spcAft>
                    <a:spcPts val="0"/>
                  </a:spcAft>
                  <a:buFont typeface="Arial" panose="020B0604020202020204" pitchFamily="34" charset="0"/>
                  <a:buChar char="•"/>
                </a:pPr>
                <a:r>
                  <a:rPr lang="en-US" sz="2800" dirty="0">
                    <a:latin typeface="Roboto" panose="02000000000000000000" pitchFamily="2" charset="0"/>
                    <a:ea typeface="Roboto" panose="02000000000000000000" pitchFamily="2" charset="0"/>
                    <a:cs typeface="Roboto" panose="02000000000000000000" pitchFamily="2" charset="0"/>
                  </a:rPr>
                  <a:t>For </a:t>
                </a:r>
                <a:r>
                  <a:rPr lang="en-US" sz="2800" i="1" dirty="0">
                    <a:latin typeface="Roboto" panose="02000000000000000000" pitchFamily="2" charset="0"/>
                    <a:ea typeface="Roboto" panose="02000000000000000000" pitchFamily="2" charset="0"/>
                    <a:cs typeface="Roboto" panose="02000000000000000000" pitchFamily="2" charset="0"/>
                  </a:rPr>
                  <a:t>New Girl</a:t>
                </a:r>
                <a:r>
                  <a:rPr lang="en-US" sz="2800" dirty="0">
                    <a:latin typeface="Roboto" panose="02000000000000000000" pitchFamily="2" charset="0"/>
                    <a:ea typeface="Roboto" panose="02000000000000000000" pitchFamily="2" charset="0"/>
                    <a:cs typeface="Roboto" panose="02000000000000000000" pitchFamily="2" charset="0"/>
                  </a:rPr>
                  <a:t>, the 95% confidence interval does include zero, but the overall model was strictly negative. </a:t>
                </a:r>
              </a:p>
              <a:p>
                <a:pPr lvl="0" algn="just" rtl="0">
                  <a:spcBef>
                    <a:spcPts val="0"/>
                  </a:spcBef>
                  <a:spcAft>
                    <a:spcPts val="0"/>
                  </a:spcAft>
                </a:pPr>
                <a:endParaRPr lang="en-US" sz="1300" dirty="0">
                  <a:latin typeface="Roboto" panose="02000000000000000000" pitchFamily="2" charset="0"/>
                  <a:ea typeface="Roboto" panose="02000000000000000000" pitchFamily="2" charset="0"/>
                  <a:cs typeface="Roboto" panose="02000000000000000000" pitchFamily="2" charset="0"/>
                </a:endParaRPr>
              </a:p>
              <a:p>
                <a:pPr marL="457200" lvl="0" indent="-457200" algn="just" rtl="0">
                  <a:spcBef>
                    <a:spcPts val="0"/>
                  </a:spcBef>
                  <a:spcAft>
                    <a:spcPts val="0"/>
                  </a:spcAft>
                  <a:buFont typeface="Arial" panose="020B0604020202020204" pitchFamily="34" charset="0"/>
                  <a:buChar char="•"/>
                </a:pPr>
                <a:r>
                  <a:rPr lang="en-US" sz="2800" dirty="0">
                    <a:latin typeface="Roboto" panose="02000000000000000000" pitchFamily="2" charset="0"/>
                    <a:ea typeface="Roboto" panose="02000000000000000000" pitchFamily="2" charset="0"/>
                    <a:cs typeface="Roboto" panose="02000000000000000000" pitchFamily="2" charset="0"/>
                  </a:rPr>
                  <a:t>The drop in ratings may be due to viewers losing interest after the couple kisses, as the uncertainty tends to disappear in this stage of the plot.</a:t>
                </a:r>
              </a:p>
            </p:txBody>
          </p:sp>
        </mc:Choice>
        <mc:Fallback>
          <p:sp>
            <p:nvSpPr>
              <p:cNvPr id="12" name="Google Shape;155;p14">
                <a:extLst>
                  <a:ext uri="{FF2B5EF4-FFF2-40B4-BE49-F238E27FC236}">
                    <a16:creationId xmlns:a16="http://schemas.microsoft.com/office/drawing/2014/main" id="{78A48F77-CB89-F6D2-D059-2B471D183477}"/>
                  </a:ext>
                </a:extLst>
              </p:cNvPr>
              <p:cNvSpPr txBox="1">
                <a:spLocks noRot="1" noChangeAspect="1" noMove="1" noResize="1" noEditPoints="1" noAdjustHandles="1" noChangeArrowheads="1" noChangeShapeType="1" noTextEdit="1"/>
              </p:cNvSpPr>
              <p:nvPr/>
            </p:nvSpPr>
            <p:spPr>
              <a:xfrm>
                <a:off x="11494075" y="22945900"/>
                <a:ext cx="9418200" cy="6232500"/>
              </a:xfrm>
              <a:prstGeom prst="rect">
                <a:avLst/>
              </a:prstGeom>
              <a:blipFill>
                <a:blip r:embed="rId16"/>
                <a:stretch>
                  <a:fillRect l="-270" r="-404" b="-3049"/>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Google Shape;156;p14">
                <a:extLst>
                  <a:ext uri="{FF2B5EF4-FFF2-40B4-BE49-F238E27FC236}">
                    <a16:creationId xmlns:a16="http://schemas.microsoft.com/office/drawing/2014/main" id="{E00687C1-BE01-60E7-8391-D2ACAC26AFA3}"/>
                  </a:ext>
                </a:extLst>
              </p:cNvPr>
              <p:cNvSpPr txBox="1"/>
              <p:nvPr/>
            </p:nvSpPr>
            <p:spPr>
              <a:xfrm>
                <a:off x="21890900" y="22945900"/>
                <a:ext cx="9418200" cy="6232500"/>
              </a:xfrm>
              <a:prstGeom prst="rect">
                <a:avLst/>
              </a:prstGeom>
              <a:noFill/>
              <a:ln>
                <a:noFill/>
              </a:ln>
            </p:spPr>
            <p:txBody>
              <a:bodyPr spcFirstLastPara="1" wrap="square" lIns="182875" tIns="274300" rIns="182875" bIns="274300" anchor="t" anchorCtr="0">
                <a:noAutofit/>
              </a:bodyPr>
              <a:lstStyle/>
              <a:p>
                <a:pPr marL="457200" lvl="0" indent="-457200" algn="just">
                  <a:buFont typeface="Arial" panose="020B0604020202020204" pitchFamily="34" charset="0"/>
                  <a:buChar char="•"/>
                </a:pPr>
                <a:r>
                  <a:rPr lang="en" sz="2800" dirty="0">
                    <a:latin typeface="Roboto"/>
                    <a:ea typeface="Roboto"/>
                    <a:cs typeface="Roboto"/>
                    <a:sym typeface="Roboto"/>
                  </a:rPr>
                  <a:t>To address how quickly </a:t>
                </a:r>
                <a:r>
                  <a:rPr lang="en" sz="2800" b="1" dirty="0">
                    <a:latin typeface="Roboto"/>
                    <a:ea typeface="Roboto"/>
                    <a:cs typeface="Roboto"/>
                    <a:sym typeface="Roboto"/>
                  </a:rPr>
                  <a:t>ratings return to pre-kiss levels</a:t>
                </a:r>
                <a:r>
                  <a:rPr lang="en" sz="2800" dirty="0">
                    <a:latin typeface="Roboto"/>
                    <a:ea typeface="Roboto"/>
                    <a:cs typeface="Roboto"/>
                    <a:sym typeface="Roboto"/>
                  </a:rPr>
                  <a:t> (if ever), we look at </a:t>
                </a:r>
                <a14:m>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3</m:t>
                            </m:r>
                          </m:sub>
                        </m:sSub>
                        <m:r>
                          <a:rPr lang="en-US" sz="2800" b="0" i="1" smtClean="0">
                            <a:latin typeface="Cambria Math" panose="02040503050406030204" pitchFamily="18" charset="0"/>
                            <a:ea typeface="Cambria Math" panose="02040503050406030204" pitchFamily="18" charset="0"/>
                            <a:cs typeface="Roboto" panose="02000000000000000000" pitchFamily="2" charset="0"/>
                          </a:rPr>
                          <m:t> </m:t>
                        </m:r>
                      </m:e>
                    </m:acc>
                  </m:oMath>
                </a14:m>
                <a:r>
                  <a:rPr lang="en-US" sz="2800" dirty="0">
                    <a:latin typeface="Roboto"/>
                    <a:ea typeface="Roboto"/>
                    <a:cs typeface="Roboto"/>
                    <a:sym typeface="Roboto"/>
                  </a:rPr>
                  <a:t>. </a:t>
                </a:r>
              </a:p>
              <a:p>
                <a:pPr lvl="0" algn="just"/>
                <a:endParaRPr lang="en-US" sz="1300" dirty="0">
                  <a:latin typeface="Roboto"/>
                  <a:ea typeface="Roboto"/>
                  <a:cs typeface="Roboto"/>
                  <a:sym typeface="Roboto"/>
                </a:endParaRPr>
              </a:p>
              <a:p>
                <a:pPr marL="457200" lvl="0" indent="-457200" algn="just">
                  <a:buFont typeface="Arial" panose="020B0604020202020204" pitchFamily="34" charset="0"/>
                  <a:buChar char="•"/>
                </a:pPr>
                <a:r>
                  <a:rPr lang="en-US" sz="2800" dirty="0">
                    <a:latin typeface="Roboto"/>
                    <a:ea typeface="Roboto"/>
                    <a:cs typeface="Roboto"/>
                    <a:sym typeface="Roboto"/>
                  </a:rPr>
                  <a:t>&lt;Interpretation of null estimate&gt;</a:t>
                </a:r>
              </a:p>
              <a:p>
                <a:pPr lvl="0" algn="just"/>
                <a:endParaRPr lang="en-US" sz="1300" dirty="0">
                  <a:latin typeface="Roboto"/>
                  <a:ea typeface="Roboto"/>
                  <a:cs typeface="Roboto"/>
                  <a:sym typeface="Roboto"/>
                </a:endParaRPr>
              </a:p>
              <a:p>
                <a:pPr marL="457200" lvl="0" indent="-457200" algn="just">
                  <a:buFont typeface="Arial" panose="020B0604020202020204" pitchFamily="34" charset="0"/>
                  <a:buChar char="•"/>
                </a:pPr>
                <a:r>
                  <a:rPr lang="en-US" sz="2800" dirty="0">
                    <a:latin typeface="Roboto"/>
                    <a:ea typeface="Roboto"/>
                    <a:cs typeface="Roboto"/>
                    <a:sym typeface="Roboto"/>
                  </a:rPr>
                  <a:t>However, the confidence intervals are merely due to </a:t>
                </a:r>
                <a:r>
                  <a:rPr lang="en-US" sz="2800" b="1" dirty="0">
                    <a:latin typeface="Roboto"/>
                    <a:ea typeface="Roboto"/>
                    <a:cs typeface="Roboto"/>
                    <a:sym typeface="Roboto"/>
                  </a:rPr>
                  <a:t>autocorrelation</a:t>
                </a:r>
                <a:r>
                  <a:rPr lang="en-US" sz="2800" dirty="0">
                    <a:latin typeface="Roboto"/>
                    <a:ea typeface="Roboto"/>
                    <a:cs typeface="Roboto"/>
                    <a:sym typeface="Roboto"/>
                  </a:rPr>
                  <a:t> in the episode ratings. </a:t>
                </a:r>
              </a:p>
              <a:p>
                <a:pPr lvl="0" algn="just"/>
                <a:endParaRPr lang="en-US" sz="1300" dirty="0">
                  <a:latin typeface="Roboto"/>
                  <a:ea typeface="Roboto"/>
                  <a:cs typeface="Roboto"/>
                  <a:sym typeface="Roboto"/>
                </a:endParaRPr>
              </a:p>
              <a:p>
                <a:pPr marL="457200" lvl="0" indent="-457200" algn="just">
                  <a:buFont typeface="Arial" panose="020B0604020202020204" pitchFamily="34" charset="0"/>
                  <a:buChar char="•"/>
                </a:pPr>
                <a:r>
                  <a:rPr lang="en-US" sz="2800" dirty="0">
                    <a:latin typeface="Roboto"/>
                    <a:ea typeface="Roboto"/>
                    <a:cs typeface="Roboto"/>
                    <a:sym typeface="Roboto"/>
                  </a:rPr>
                  <a:t>One future direction could be to adjust the standard error estimates to fix the coverage of the intervals.</a:t>
                </a:r>
                <a:endParaRPr sz="2800" dirty="0">
                  <a:latin typeface="Roboto"/>
                  <a:ea typeface="Roboto"/>
                  <a:cs typeface="Roboto"/>
                  <a:sym typeface="Roboto"/>
                </a:endParaRPr>
              </a:p>
            </p:txBody>
          </p:sp>
        </mc:Choice>
        <mc:Fallback>
          <p:sp>
            <p:nvSpPr>
              <p:cNvPr id="13" name="Google Shape;156;p14">
                <a:extLst>
                  <a:ext uri="{FF2B5EF4-FFF2-40B4-BE49-F238E27FC236}">
                    <a16:creationId xmlns:a16="http://schemas.microsoft.com/office/drawing/2014/main" id="{E00687C1-BE01-60E7-8391-D2ACAC26AFA3}"/>
                  </a:ext>
                </a:extLst>
              </p:cNvPr>
              <p:cNvSpPr txBox="1">
                <a:spLocks noRot="1" noChangeAspect="1" noMove="1" noResize="1" noEditPoints="1" noAdjustHandles="1" noChangeArrowheads="1" noChangeShapeType="1" noTextEdit="1"/>
              </p:cNvSpPr>
              <p:nvPr/>
            </p:nvSpPr>
            <p:spPr>
              <a:xfrm>
                <a:off x="21890900" y="22945900"/>
                <a:ext cx="9418200" cy="6232500"/>
              </a:xfrm>
              <a:prstGeom prst="rect">
                <a:avLst/>
              </a:prstGeom>
              <a:blipFill>
                <a:blip r:embed="rId17"/>
                <a:stretch>
                  <a:fillRect l="-135" r="-404"/>
                </a:stretch>
              </a:blipFill>
              <a:ln>
                <a:noFill/>
              </a:ln>
            </p:spPr>
            <p:txBody>
              <a:bodyPr/>
              <a:lstStyle/>
              <a:p>
                <a:r>
                  <a:rPr lang="en-US">
                    <a:noFill/>
                  </a:rPr>
                  <a:t> </a:t>
                </a:r>
              </a:p>
            </p:txBody>
          </p:sp>
        </mc:Fallback>
      </mc:AlternateContent>
      <p:sp>
        <p:nvSpPr>
          <p:cNvPr id="14" name="Google Shape;84;p13">
            <a:extLst>
              <a:ext uri="{FF2B5EF4-FFF2-40B4-BE49-F238E27FC236}">
                <a16:creationId xmlns:a16="http://schemas.microsoft.com/office/drawing/2014/main" id="{02FF3AA9-BE2C-67FC-593B-5AFEBF98A498}"/>
              </a:ext>
            </a:extLst>
          </p:cNvPr>
          <p:cNvSpPr txBox="1"/>
          <p:nvPr/>
        </p:nvSpPr>
        <p:spPr>
          <a:xfrm>
            <a:off x="22121101" y="7501384"/>
            <a:ext cx="10386337" cy="984845"/>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2800" b="1" dirty="0">
                <a:latin typeface="Roboto"/>
                <a:ea typeface="Roboto"/>
                <a:cs typeface="Roboto"/>
                <a:sym typeface="Roboto"/>
              </a:rPr>
              <a:t>Table 1: Parameter Estimates – New Girl</a:t>
            </a:r>
          </a:p>
        </p:txBody>
      </p:sp>
      <p:sp>
        <p:nvSpPr>
          <p:cNvPr id="16" name="Google Shape;84;p13">
            <a:extLst>
              <a:ext uri="{FF2B5EF4-FFF2-40B4-BE49-F238E27FC236}">
                <a16:creationId xmlns:a16="http://schemas.microsoft.com/office/drawing/2014/main" id="{BC4964C9-154D-4329-7820-55689539FDA5}"/>
              </a:ext>
            </a:extLst>
          </p:cNvPr>
          <p:cNvSpPr txBox="1"/>
          <p:nvPr/>
        </p:nvSpPr>
        <p:spPr>
          <a:xfrm>
            <a:off x="22121100" y="14764525"/>
            <a:ext cx="10386337" cy="984845"/>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2800" b="1" dirty="0">
                <a:latin typeface="Roboto"/>
                <a:ea typeface="Roboto"/>
                <a:cs typeface="Roboto"/>
                <a:sym typeface="Roboto"/>
              </a:rPr>
              <a:t>Table 2: Parameter Estimates – Overall</a:t>
            </a:r>
          </a:p>
        </p:txBody>
      </p:sp>
      <p:pic>
        <p:nvPicPr>
          <p:cNvPr id="4" name="Picture 3" descr="A black and gold logo&#10;&#10;Description automatically generated">
            <a:extLst>
              <a:ext uri="{FF2B5EF4-FFF2-40B4-BE49-F238E27FC236}">
                <a16:creationId xmlns:a16="http://schemas.microsoft.com/office/drawing/2014/main" id="{12B3CB9D-6E4B-D353-B211-57B844F5FF53}"/>
              </a:ext>
            </a:extLst>
          </p:cNvPr>
          <p:cNvPicPr>
            <a:picLocks noChangeAspect="1"/>
          </p:cNvPicPr>
          <p:nvPr/>
        </p:nvPicPr>
        <p:blipFill>
          <a:blip r:embed="rId18"/>
          <a:stretch>
            <a:fillRect/>
          </a:stretch>
        </p:blipFill>
        <p:spPr>
          <a:xfrm>
            <a:off x="32492160" y="476741"/>
            <a:ext cx="8281115" cy="4926293"/>
          </a:xfrm>
          <a:prstGeom prst="rect">
            <a:avLst/>
          </a:prstGeom>
        </p:spPr>
      </p:pic>
      <p:sp>
        <p:nvSpPr>
          <p:cNvPr id="5" name="Google Shape;57;p13">
            <a:extLst>
              <a:ext uri="{FF2B5EF4-FFF2-40B4-BE49-F238E27FC236}">
                <a16:creationId xmlns:a16="http://schemas.microsoft.com/office/drawing/2014/main" id="{88C6233D-F71C-007E-5132-7E95E16970F5}"/>
              </a:ext>
            </a:extLst>
          </p:cNvPr>
          <p:cNvSpPr txBox="1"/>
          <p:nvPr/>
        </p:nvSpPr>
        <p:spPr>
          <a:xfrm>
            <a:off x="1118224" y="682006"/>
            <a:ext cx="30190775" cy="4556100"/>
          </a:xfrm>
          <a:prstGeom prst="rect">
            <a:avLst/>
          </a:prstGeom>
          <a:noFill/>
          <a:ln>
            <a:noFill/>
          </a:ln>
        </p:spPr>
        <p:txBody>
          <a:bodyPr spcFirstLastPara="1" wrap="square" lIns="182875" tIns="274300" rIns="91425" bIns="274300" anchor="ctr" anchorCtr="0">
            <a:noAutofit/>
          </a:bodyPr>
          <a:lstStyle/>
          <a:p>
            <a:pPr marL="0" marR="0" lvl="0" indent="0" algn="just" rtl="0">
              <a:lnSpc>
                <a:spcPct val="100000"/>
              </a:lnSpc>
              <a:spcBef>
                <a:spcPts val="0"/>
              </a:spcBef>
              <a:spcAft>
                <a:spcPts val="0"/>
              </a:spcAft>
              <a:buClr>
                <a:srgbClr val="000000"/>
              </a:buClr>
              <a:buSzPts val="8500"/>
              <a:buFont typeface="Arial"/>
              <a:buNone/>
            </a:pPr>
            <a:r>
              <a:rPr lang="en-US" sz="9500" b="1" i="0" u="none" strike="noStrike" cap="none" dirty="0">
                <a:solidFill>
                  <a:srgbClr val="26437D"/>
                </a:solidFill>
                <a:latin typeface="Roboto Condensed"/>
                <a:ea typeface="Roboto Condensed"/>
                <a:cs typeface="Roboto Condensed"/>
                <a:sym typeface="Roboto Condensed"/>
              </a:rPr>
              <a:t>Rate This Interruption: Using Interrupted Time Series Techniques to Analyze Popular Television Couples and Episode Ratings</a:t>
            </a:r>
            <a:endParaRPr sz="9500" b="1" dirty="0">
              <a:solidFill>
                <a:srgbClr val="26437D"/>
              </a:solidFill>
              <a:latin typeface="Roboto Condensed"/>
              <a:ea typeface="Roboto Condensed"/>
              <a:cs typeface="Roboto Condensed"/>
              <a:sym typeface="Roboto Condensed"/>
            </a:endParaRPr>
          </a:p>
        </p:txBody>
      </p:sp>
      <p:sp>
        <p:nvSpPr>
          <p:cNvPr id="7" name="Google Shape;92;p13">
            <a:extLst>
              <a:ext uri="{FF2B5EF4-FFF2-40B4-BE49-F238E27FC236}">
                <a16:creationId xmlns:a16="http://schemas.microsoft.com/office/drawing/2014/main" id="{C67A44FF-44B9-3121-74C7-6C653D5AFF2B}"/>
              </a:ext>
            </a:extLst>
          </p:cNvPr>
          <p:cNvSpPr txBox="1"/>
          <p:nvPr/>
        </p:nvSpPr>
        <p:spPr>
          <a:xfrm>
            <a:off x="9850582" y="3277174"/>
            <a:ext cx="21458417" cy="2404257"/>
          </a:xfrm>
          <a:prstGeom prst="rect">
            <a:avLst/>
          </a:prstGeom>
          <a:noFill/>
          <a:ln>
            <a:noFill/>
          </a:ln>
        </p:spPr>
        <p:txBody>
          <a:bodyPr spcFirstLastPara="1" wrap="square" lIns="91425" tIns="0" rIns="91425" bIns="91425" anchor="ctr" anchorCtr="0">
            <a:noAutofit/>
          </a:bodyPr>
          <a:lstStyle/>
          <a:p>
            <a:pPr marL="0" lvl="0" indent="0" algn="just" rtl="0">
              <a:spcBef>
                <a:spcPts val="0"/>
              </a:spcBef>
              <a:spcAft>
                <a:spcPts val="0"/>
              </a:spcAft>
              <a:buNone/>
            </a:pPr>
            <a:r>
              <a:rPr lang="en" sz="4000" b="1" dirty="0">
                <a:solidFill>
                  <a:srgbClr val="26437D"/>
                </a:solidFill>
                <a:latin typeface="Roboto"/>
                <a:ea typeface="Roboto"/>
                <a:cs typeface="Roboto"/>
                <a:sym typeface="Roboto"/>
              </a:rPr>
              <a:t>Ashley E. Mullan, Lucy D’Agostino McGowan, Sarah C. Lotspeich</a:t>
            </a:r>
            <a:r>
              <a:rPr lang="en" sz="4000" dirty="0">
                <a:solidFill>
                  <a:srgbClr val="26437D"/>
                </a:solidFill>
                <a:latin typeface="Roboto"/>
                <a:ea typeface="Roboto"/>
                <a:cs typeface="Roboto"/>
                <a:sym typeface="Roboto"/>
              </a:rPr>
              <a:t> </a:t>
            </a:r>
          </a:p>
          <a:p>
            <a:pPr marL="0" lvl="0" indent="0" algn="just" rtl="0">
              <a:spcBef>
                <a:spcPts val="0"/>
              </a:spcBef>
              <a:spcAft>
                <a:spcPts val="0"/>
              </a:spcAft>
              <a:buNone/>
            </a:pPr>
            <a:r>
              <a:rPr lang="en" sz="4000" dirty="0">
                <a:solidFill>
                  <a:srgbClr val="26437D"/>
                </a:solidFill>
                <a:latin typeface="Roboto"/>
                <a:ea typeface="Roboto"/>
                <a:cs typeface="Roboto"/>
                <a:sym typeface="Roboto"/>
              </a:rPr>
              <a:t>Department of Statistical Sciences, Wake Forest University, Winston-Salem, North Carolina</a:t>
            </a:r>
            <a:endParaRPr sz="4000" dirty="0">
              <a:solidFill>
                <a:srgbClr val="26437D"/>
              </a:solidFill>
              <a:latin typeface="Roboto"/>
              <a:ea typeface="Roboto"/>
              <a:cs typeface="Roboto"/>
              <a:sym typeface="Roboto"/>
            </a:endParaRPr>
          </a:p>
        </p:txBody>
      </p:sp>
      <p:sp>
        <p:nvSpPr>
          <p:cNvPr id="8" name="TextBox 7">
            <a:extLst>
              <a:ext uri="{FF2B5EF4-FFF2-40B4-BE49-F238E27FC236}">
                <a16:creationId xmlns:a16="http://schemas.microsoft.com/office/drawing/2014/main" id="{307DAB9C-1862-5526-9237-6351A4957F37}"/>
              </a:ext>
            </a:extLst>
          </p:cNvPr>
          <p:cNvSpPr txBox="1"/>
          <p:nvPr/>
        </p:nvSpPr>
        <p:spPr>
          <a:xfrm>
            <a:off x="1376756" y="24269005"/>
            <a:ext cx="3493418" cy="707886"/>
          </a:xfrm>
          <a:prstGeom prst="rect">
            <a:avLst/>
          </a:prstGeom>
          <a:solidFill>
            <a:srgbClr val="CA1D6A"/>
          </a:solidFill>
        </p:spPr>
        <p:txBody>
          <a:bodyPr wrap="square" rtlCol="0">
            <a:spAutoFit/>
          </a:bodyPr>
          <a:lstStyle/>
          <a:p>
            <a:pPr algn="ctr"/>
            <a:r>
              <a:rPr lang="en-US" sz="2000" b="1" dirty="0">
                <a:solidFill>
                  <a:schemeClr val="bg1"/>
                </a:solidFill>
                <a:latin typeface="Roboto" panose="02000000000000000000" pitchFamily="2" charset="0"/>
                <a:ea typeface="Roboto" panose="02000000000000000000" pitchFamily="2" charset="0"/>
                <a:cs typeface="Roboto" panose="02000000000000000000" pitchFamily="2" charset="0"/>
              </a:rPr>
              <a:t>Episode-on-Episode Change Before First Kiss</a:t>
            </a:r>
          </a:p>
        </p:txBody>
      </p:sp>
      <p:cxnSp>
        <p:nvCxnSpPr>
          <p:cNvPr id="34" name="Straight Arrow Connector 33">
            <a:extLst>
              <a:ext uri="{FF2B5EF4-FFF2-40B4-BE49-F238E27FC236}">
                <a16:creationId xmlns:a16="http://schemas.microsoft.com/office/drawing/2014/main" id="{C3F1A955-09BD-945D-7745-38E05E82508A}"/>
              </a:ext>
            </a:extLst>
          </p:cNvPr>
          <p:cNvCxnSpPr>
            <a:cxnSpLocks/>
          </p:cNvCxnSpPr>
          <p:nvPr/>
        </p:nvCxnSpPr>
        <p:spPr>
          <a:xfrm>
            <a:off x="2128603" y="24976891"/>
            <a:ext cx="353412" cy="564297"/>
          </a:xfrm>
          <a:prstGeom prst="straightConnector1">
            <a:avLst/>
          </a:prstGeom>
          <a:ln w="28575">
            <a:solidFill>
              <a:srgbClr val="CA1D6A"/>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2AEFAB7-9A2B-7D7E-6C09-BE741840AF9E}"/>
              </a:ext>
            </a:extLst>
          </p:cNvPr>
          <p:cNvSpPr txBox="1"/>
          <p:nvPr/>
        </p:nvSpPr>
        <p:spPr>
          <a:xfrm>
            <a:off x="3948929" y="26740600"/>
            <a:ext cx="3201581" cy="707886"/>
          </a:xfrm>
          <a:prstGeom prst="rect">
            <a:avLst/>
          </a:prstGeom>
          <a:solidFill>
            <a:srgbClr val="522E5E"/>
          </a:solidFill>
        </p:spPr>
        <p:txBody>
          <a:bodyPr wrap="square" rtlCol="0">
            <a:spAutoFit/>
          </a:bodyPr>
          <a:lstStyle/>
          <a:p>
            <a:pPr algn="ctr"/>
            <a:r>
              <a:rPr lang="en-US" sz="2000" b="1" dirty="0">
                <a:solidFill>
                  <a:schemeClr val="bg1"/>
                </a:solidFill>
                <a:latin typeface="Roboto" panose="02000000000000000000" pitchFamily="2" charset="0"/>
                <a:ea typeface="Roboto" panose="02000000000000000000" pitchFamily="2" charset="0"/>
                <a:cs typeface="Roboto" panose="02000000000000000000" pitchFamily="2" charset="0"/>
              </a:rPr>
              <a:t>Immediate Change After First Kiss</a:t>
            </a:r>
          </a:p>
        </p:txBody>
      </p:sp>
      <p:cxnSp>
        <p:nvCxnSpPr>
          <p:cNvPr id="37" name="Straight Arrow Connector 36">
            <a:extLst>
              <a:ext uri="{FF2B5EF4-FFF2-40B4-BE49-F238E27FC236}">
                <a16:creationId xmlns:a16="http://schemas.microsoft.com/office/drawing/2014/main" id="{1A30A293-52A7-F6AF-DFA0-99893A76F357}"/>
              </a:ext>
            </a:extLst>
          </p:cNvPr>
          <p:cNvCxnSpPr>
            <a:cxnSpLocks/>
          </p:cNvCxnSpPr>
          <p:nvPr/>
        </p:nvCxnSpPr>
        <p:spPr>
          <a:xfrm flipH="1" flipV="1">
            <a:off x="4590693" y="26111801"/>
            <a:ext cx="279481" cy="532530"/>
          </a:xfrm>
          <a:prstGeom prst="straightConnector1">
            <a:avLst/>
          </a:prstGeom>
          <a:ln w="28575">
            <a:solidFill>
              <a:srgbClr val="522E5E"/>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475E9C27-7D92-7015-BFF4-3A3B8492121A}"/>
              </a:ext>
            </a:extLst>
          </p:cNvPr>
          <p:cNvSpPr txBox="1"/>
          <p:nvPr/>
        </p:nvSpPr>
        <p:spPr>
          <a:xfrm>
            <a:off x="6823856" y="24302850"/>
            <a:ext cx="3493418" cy="707886"/>
          </a:xfrm>
          <a:prstGeom prst="rect">
            <a:avLst/>
          </a:prstGeom>
          <a:solidFill>
            <a:srgbClr val="DD314B"/>
          </a:solidFill>
        </p:spPr>
        <p:txBody>
          <a:bodyPr wrap="square" rtlCol="0">
            <a:spAutoFit/>
          </a:bodyPr>
          <a:lstStyle/>
          <a:p>
            <a:pPr algn="ctr"/>
            <a:r>
              <a:rPr lang="en-US" sz="2000" b="1" dirty="0">
                <a:solidFill>
                  <a:schemeClr val="bg1"/>
                </a:solidFill>
                <a:latin typeface="Roboto" panose="02000000000000000000" pitchFamily="2" charset="0"/>
                <a:ea typeface="Roboto" panose="02000000000000000000" pitchFamily="2" charset="0"/>
                <a:cs typeface="Roboto" panose="02000000000000000000" pitchFamily="2" charset="0"/>
              </a:rPr>
              <a:t>Difference in After Change Before First Kiss</a:t>
            </a:r>
          </a:p>
        </p:txBody>
      </p:sp>
      <p:cxnSp>
        <p:nvCxnSpPr>
          <p:cNvPr id="45" name="Straight Arrow Connector 44">
            <a:extLst>
              <a:ext uri="{FF2B5EF4-FFF2-40B4-BE49-F238E27FC236}">
                <a16:creationId xmlns:a16="http://schemas.microsoft.com/office/drawing/2014/main" id="{DB6F78A3-49CB-96EF-AA1C-D58E11A9B75E}"/>
              </a:ext>
            </a:extLst>
          </p:cNvPr>
          <p:cNvCxnSpPr>
            <a:cxnSpLocks/>
          </p:cNvCxnSpPr>
          <p:nvPr/>
        </p:nvCxnSpPr>
        <p:spPr>
          <a:xfrm flipH="1">
            <a:off x="6933083" y="25000145"/>
            <a:ext cx="270437" cy="556867"/>
          </a:xfrm>
          <a:prstGeom prst="straightConnector1">
            <a:avLst/>
          </a:prstGeom>
          <a:ln w="28575">
            <a:solidFill>
              <a:srgbClr val="DD314B"/>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F8FF"/>
        </a:solidFill>
        <a:effectLst/>
      </p:bgPr>
    </p:bg>
    <p:spTree>
      <p:nvGrpSpPr>
        <p:cNvPr id="1" name="Shape 53"/>
        <p:cNvGrpSpPr/>
        <p:nvPr/>
      </p:nvGrpSpPr>
      <p:grpSpPr>
        <a:xfrm>
          <a:off x="0" y="0"/>
          <a:ext cx="0" cy="0"/>
          <a:chOff x="0" y="0"/>
          <a:chExt cx="0" cy="0"/>
        </a:xfrm>
      </p:grpSpPr>
      <p:sp>
        <p:nvSpPr>
          <p:cNvPr id="6" name="Google Shape;146;p14">
            <a:extLst>
              <a:ext uri="{FF2B5EF4-FFF2-40B4-BE49-F238E27FC236}">
                <a16:creationId xmlns:a16="http://schemas.microsoft.com/office/drawing/2014/main" id="{8AED6BE5-854F-1AF5-44EF-B741C5FA7712}"/>
              </a:ext>
            </a:extLst>
          </p:cNvPr>
          <p:cNvSpPr/>
          <p:nvPr/>
        </p:nvSpPr>
        <p:spPr>
          <a:xfrm>
            <a:off x="1097275" y="7115872"/>
            <a:ext cx="9418200" cy="8619778"/>
          </a:xfrm>
          <a:prstGeom prst="rect">
            <a:avLst/>
          </a:prstGeom>
          <a:solidFill>
            <a:srgbClr val="EFF9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 name="Google Shape;55;p13"/>
          <p:cNvSpPr/>
          <p:nvPr/>
        </p:nvSpPr>
        <p:spPr>
          <a:xfrm>
            <a:off x="32287725" y="22183900"/>
            <a:ext cx="9418200" cy="6994500"/>
          </a:xfrm>
          <a:prstGeom prst="rect">
            <a:avLst/>
          </a:prstGeom>
          <a:solidFill>
            <a:srgbClr val="FBE6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9" name="Google Shape;59;p13"/>
          <p:cNvSpPr/>
          <p:nvPr/>
        </p:nvSpPr>
        <p:spPr>
          <a:xfrm>
            <a:off x="1097275" y="5758050"/>
            <a:ext cx="9418200" cy="1426800"/>
          </a:xfrm>
          <a:prstGeom prst="rect">
            <a:avLst/>
          </a:prstGeom>
          <a:solidFill>
            <a:srgbClr val="02528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dirty="0">
                <a:solidFill>
                  <a:srgbClr val="EEF8FF"/>
                </a:solidFill>
                <a:latin typeface="Roboto Condensed"/>
                <a:ea typeface="Roboto Condensed"/>
                <a:cs typeface="Roboto Condensed"/>
                <a:sym typeface="Roboto Condensed"/>
              </a:rPr>
              <a:t>INTRODUCTION</a:t>
            </a:r>
            <a:endParaRPr sz="7000" dirty="0">
              <a:solidFill>
                <a:srgbClr val="EEF8FF"/>
              </a:solidFill>
              <a:latin typeface="Roboto Condensed"/>
              <a:ea typeface="Roboto Condensed"/>
              <a:cs typeface="Roboto Condensed"/>
              <a:sym typeface="Roboto Condensed"/>
            </a:endParaRPr>
          </a:p>
        </p:txBody>
      </p:sp>
      <p:sp>
        <p:nvSpPr>
          <p:cNvPr id="60" name="Google Shape;60;p13"/>
          <p:cNvSpPr/>
          <p:nvPr/>
        </p:nvSpPr>
        <p:spPr>
          <a:xfrm>
            <a:off x="1097275" y="15735650"/>
            <a:ext cx="9418200" cy="1426800"/>
          </a:xfrm>
          <a:prstGeom prst="rect">
            <a:avLst/>
          </a:prstGeom>
          <a:solidFill>
            <a:srgbClr val="26437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METHODS</a:t>
            </a:r>
            <a:endParaRPr sz="7000">
              <a:solidFill>
                <a:srgbClr val="EEF8FF"/>
              </a:solidFill>
              <a:latin typeface="Roboto Condensed"/>
              <a:ea typeface="Roboto Condensed"/>
              <a:cs typeface="Roboto Condensed"/>
              <a:sym typeface="Roboto Condensed"/>
            </a:endParaRPr>
          </a:p>
        </p:txBody>
      </p:sp>
      <p:sp>
        <p:nvSpPr>
          <p:cNvPr id="61" name="Google Shape;61;p13"/>
          <p:cNvSpPr/>
          <p:nvPr/>
        </p:nvSpPr>
        <p:spPr>
          <a:xfrm>
            <a:off x="11494000" y="5758050"/>
            <a:ext cx="30211800" cy="1426800"/>
          </a:xfrm>
          <a:prstGeom prst="rect">
            <a:avLst/>
          </a:prstGeom>
          <a:solidFill>
            <a:srgbClr val="57316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RESULTS</a:t>
            </a:r>
            <a:endParaRPr sz="7000">
              <a:solidFill>
                <a:srgbClr val="EEF8FF"/>
              </a:solidFill>
              <a:latin typeface="Roboto Condensed"/>
              <a:ea typeface="Roboto Condensed"/>
              <a:cs typeface="Roboto Condensed"/>
              <a:sym typeface="Roboto Condensed"/>
            </a:endParaRPr>
          </a:p>
        </p:txBody>
      </p:sp>
      <p:sp>
        <p:nvSpPr>
          <p:cNvPr id="63" name="Google Shape;63;p13"/>
          <p:cNvSpPr/>
          <p:nvPr/>
        </p:nvSpPr>
        <p:spPr>
          <a:xfrm>
            <a:off x="32287725" y="21576940"/>
            <a:ext cx="9418200" cy="1426800"/>
          </a:xfrm>
          <a:prstGeom prst="rect">
            <a:avLst/>
          </a:prstGeom>
          <a:solidFill>
            <a:srgbClr val="DD314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REFERENCES</a:t>
            </a:r>
            <a:endParaRPr sz="7000">
              <a:solidFill>
                <a:srgbClr val="EEF8FF"/>
              </a:solidFill>
              <a:latin typeface="Roboto Condensed"/>
              <a:ea typeface="Roboto Condensed"/>
              <a:cs typeface="Roboto Condensed"/>
              <a:sym typeface="Roboto Condensed"/>
            </a:endParaRPr>
          </a:p>
        </p:txBody>
      </p:sp>
      <p:sp>
        <p:nvSpPr>
          <p:cNvPr id="64" name="Google Shape;64;p13"/>
          <p:cNvSpPr/>
          <p:nvPr/>
        </p:nvSpPr>
        <p:spPr>
          <a:xfrm>
            <a:off x="11494000" y="21519100"/>
            <a:ext cx="19815000" cy="1426800"/>
          </a:xfrm>
          <a:prstGeom prst="rect">
            <a:avLst/>
          </a:prstGeom>
          <a:solidFill>
            <a:srgbClr val="C91E6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DISCUSSION AND CONCLUSION</a:t>
            </a:r>
            <a:endParaRPr sz="7000">
              <a:solidFill>
                <a:srgbClr val="EEF8FF"/>
              </a:solidFill>
              <a:latin typeface="Roboto Condensed"/>
              <a:ea typeface="Roboto Condensed"/>
              <a:cs typeface="Roboto Condensed"/>
              <a:sym typeface="Roboto Condensed"/>
            </a:endParaRPr>
          </a:p>
        </p:txBody>
      </p:sp>
      <p:sp>
        <p:nvSpPr>
          <p:cNvPr id="65" name="Google Shape;65;p13"/>
          <p:cNvSpPr/>
          <p:nvPr/>
        </p:nvSpPr>
        <p:spPr>
          <a:xfrm>
            <a:off x="1118225" y="17162450"/>
            <a:ext cx="9418200" cy="12015900"/>
          </a:xfrm>
          <a:prstGeom prst="rect">
            <a:avLst/>
          </a:prstGeom>
          <a:solidFill>
            <a:srgbClr val="D4E8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 name="Google Shape;66;p13"/>
          <p:cNvSpPr txBox="1"/>
          <p:nvPr/>
        </p:nvSpPr>
        <p:spPr>
          <a:xfrm>
            <a:off x="1118224" y="7346321"/>
            <a:ext cx="9199050" cy="8227858"/>
          </a:xfrm>
          <a:prstGeom prst="rect">
            <a:avLst/>
          </a:prstGeom>
          <a:solidFill>
            <a:srgbClr val="EFF9FF"/>
          </a:solidFill>
          <a:ln>
            <a:noFill/>
          </a:ln>
        </p:spPr>
        <p:txBody>
          <a:bodyPr spcFirstLastPara="1" wrap="square" lIns="182875" tIns="274300" rIns="182875" bIns="91425" anchor="t" anchorCtr="0">
            <a:spAutoFit/>
          </a:bodyPr>
          <a:lstStyle/>
          <a:p>
            <a:pPr marL="457200" indent="-457200" algn="just">
              <a:spcAft>
                <a:spcPts val="150"/>
              </a:spcAft>
              <a:buFont typeface="Arial" panose="020B0604020202020204" pitchFamily="34" charset="0"/>
              <a:buChar char="•"/>
            </a:pPr>
            <a:r>
              <a:rPr lang="en-US" sz="2800" dirty="0">
                <a:latin typeface="Roboto"/>
                <a:ea typeface="Roboto"/>
                <a:cs typeface="Roboto"/>
                <a:sym typeface="Roboto"/>
              </a:rPr>
              <a:t>Many television (TV) shows follow the </a:t>
            </a:r>
            <a:r>
              <a:rPr lang="en-US" sz="2800" b="1" dirty="0">
                <a:latin typeface="Roboto"/>
                <a:ea typeface="Roboto"/>
                <a:cs typeface="Roboto"/>
                <a:sym typeface="Roboto"/>
              </a:rPr>
              <a:t>“will they or won’t they” trope</a:t>
            </a:r>
            <a:r>
              <a:rPr lang="en-US" sz="2800" dirty="0">
                <a:latin typeface="Roboto"/>
                <a:ea typeface="Roboto"/>
                <a:cs typeface="Roboto"/>
                <a:sym typeface="Roboto"/>
              </a:rPr>
              <a:t>, where the dynamic between a pair of characters constantly shifts between almost-romance and friendship.</a:t>
            </a:r>
          </a:p>
          <a:p>
            <a:pPr marL="457200" indent="-457200" algn="just">
              <a:spcAft>
                <a:spcPts val="150"/>
              </a:spcAft>
              <a:buFont typeface="Arial" panose="020B0604020202020204" pitchFamily="34" charset="0"/>
              <a:buChar char="•"/>
            </a:pPr>
            <a:endParaRPr lang="en-US" sz="1300" dirty="0">
              <a:latin typeface="Roboto"/>
              <a:ea typeface="Roboto"/>
              <a:cs typeface="Roboto"/>
              <a:sym typeface="Roboto"/>
            </a:endParaRPr>
          </a:p>
          <a:p>
            <a:pPr marL="457200" lvl="0" indent="-457200" algn="just" rtl="0">
              <a:spcBef>
                <a:spcPts val="0"/>
              </a:spcBef>
              <a:spcAft>
                <a:spcPts val="150"/>
              </a:spcAft>
              <a:buFont typeface="Arial" panose="020B0604020202020204" pitchFamily="34" charset="0"/>
              <a:buChar char="•"/>
            </a:pPr>
            <a:r>
              <a:rPr lang="en-US" sz="2800" dirty="0">
                <a:latin typeface="Roboto"/>
                <a:ea typeface="Roboto"/>
                <a:cs typeface="Roboto"/>
                <a:sym typeface="Roboto"/>
              </a:rPr>
              <a:t>The couple demonstrates romantic chemistry, but </a:t>
            </a:r>
            <a:r>
              <a:rPr lang="en-US" sz="2800" b="1" dirty="0">
                <a:latin typeface="Roboto"/>
                <a:ea typeface="Roboto"/>
                <a:cs typeface="Roboto"/>
                <a:sym typeface="Roboto"/>
              </a:rPr>
              <a:t>their future is plagued by uncertainty</a:t>
            </a:r>
            <a:r>
              <a:rPr lang="en-US" sz="2800" dirty="0">
                <a:latin typeface="Roboto"/>
                <a:ea typeface="Roboto"/>
                <a:cs typeface="Roboto"/>
                <a:sym typeface="Roboto"/>
              </a:rPr>
              <a:t> and conflict.</a:t>
            </a:r>
            <a:r>
              <a:rPr lang="en-US" sz="2800" baseline="30000" dirty="0">
                <a:latin typeface="Roboto"/>
                <a:ea typeface="Roboto"/>
                <a:cs typeface="Roboto"/>
                <a:sym typeface="Roboto"/>
              </a:rPr>
              <a:t>1 </a:t>
            </a:r>
          </a:p>
          <a:p>
            <a:pPr marL="457200" lvl="0" indent="-457200" algn="just" rtl="0">
              <a:spcBef>
                <a:spcPts val="0"/>
              </a:spcBef>
              <a:spcAft>
                <a:spcPts val="150"/>
              </a:spcAft>
              <a:buFont typeface="Arial" panose="020B0604020202020204" pitchFamily="34" charset="0"/>
              <a:buChar char="•"/>
            </a:pPr>
            <a:endParaRPr lang="en-US" sz="1300" baseline="30000" dirty="0">
              <a:latin typeface="Roboto"/>
              <a:ea typeface="Roboto"/>
              <a:cs typeface="Roboto"/>
              <a:sym typeface="Roboto"/>
            </a:endParaRPr>
          </a:p>
          <a:p>
            <a:pPr marL="457200" lvl="0" indent="-457200" algn="just" rtl="0">
              <a:spcBef>
                <a:spcPts val="0"/>
              </a:spcBef>
              <a:spcAft>
                <a:spcPts val="150"/>
              </a:spcAft>
              <a:buFont typeface="Arial" panose="020B0604020202020204" pitchFamily="34" charset="0"/>
              <a:buChar char="•"/>
            </a:pPr>
            <a:r>
              <a:rPr lang="en-US" sz="2800" dirty="0">
                <a:latin typeface="Roboto"/>
                <a:ea typeface="Roboto"/>
                <a:cs typeface="Roboto"/>
                <a:sym typeface="Roboto"/>
              </a:rPr>
              <a:t>This trope has persisted throughout the decades, and examples include </a:t>
            </a:r>
            <a:r>
              <a:rPr lang="en-US" sz="2800" b="1" dirty="0">
                <a:latin typeface="Roboto"/>
                <a:ea typeface="Roboto"/>
                <a:cs typeface="Roboto"/>
                <a:sym typeface="Roboto"/>
              </a:rPr>
              <a:t>Sam and Diane</a:t>
            </a:r>
            <a:r>
              <a:rPr lang="en-US" sz="2800" dirty="0">
                <a:latin typeface="Roboto"/>
                <a:ea typeface="Roboto"/>
                <a:cs typeface="Roboto"/>
                <a:sym typeface="Roboto"/>
              </a:rPr>
              <a:t> from the 1980s show </a:t>
            </a:r>
            <a:r>
              <a:rPr lang="en-US" sz="2800" i="1" dirty="0">
                <a:latin typeface="Roboto"/>
                <a:ea typeface="Roboto"/>
                <a:cs typeface="Roboto"/>
                <a:sym typeface="Roboto"/>
              </a:rPr>
              <a:t>Cheers</a:t>
            </a:r>
            <a:r>
              <a:rPr lang="en-US" sz="2800" dirty="0">
                <a:latin typeface="Roboto"/>
                <a:ea typeface="Roboto"/>
                <a:cs typeface="Roboto"/>
                <a:sym typeface="Roboto"/>
              </a:rPr>
              <a:t> and </a:t>
            </a:r>
            <a:r>
              <a:rPr lang="en-US" sz="2800" b="1" dirty="0">
                <a:latin typeface="Roboto"/>
                <a:ea typeface="Roboto"/>
                <a:cs typeface="Roboto"/>
                <a:sym typeface="Roboto"/>
              </a:rPr>
              <a:t>Jess and Nick</a:t>
            </a:r>
            <a:r>
              <a:rPr lang="en-US" sz="2800" dirty="0">
                <a:latin typeface="Roboto"/>
                <a:ea typeface="Roboto"/>
                <a:cs typeface="Roboto"/>
                <a:sym typeface="Roboto"/>
              </a:rPr>
              <a:t> from the 2010s show </a:t>
            </a:r>
            <a:r>
              <a:rPr lang="en-US" sz="2800" i="1" dirty="0">
                <a:latin typeface="Roboto"/>
                <a:ea typeface="Roboto"/>
                <a:cs typeface="Roboto"/>
                <a:sym typeface="Roboto"/>
              </a:rPr>
              <a:t>New Girl</a:t>
            </a:r>
            <a:r>
              <a:rPr lang="en-US" sz="2800" dirty="0">
                <a:latin typeface="Roboto"/>
                <a:ea typeface="Roboto"/>
                <a:cs typeface="Roboto"/>
                <a:sym typeface="Roboto"/>
              </a:rPr>
              <a:t>.</a:t>
            </a:r>
          </a:p>
          <a:p>
            <a:pPr marL="457200" lvl="0" indent="-457200" algn="just" rtl="0">
              <a:spcBef>
                <a:spcPts val="0"/>
              </a:spcBef>
              <a:spcAft>
                <a:spcPts val="150"/>
              </a:spcAft>
              <a:buFont typeface="Arial" panose="020B0604020202020204" pitchFamily="34" charset="0"/>
              <a:buChar char="•"/>
            </a:pPr>
            <a:endParaRPr lang="en-US" sz="1300" dirty="0">
              <a:latin typeface="Roboto"/>
              <a:ea typeface="Roboto"/>
              <a:cs typeface="Roboto"/>
              <a:sym typeface="Roboto"/>
            </a:endParaRPr>
          </a:p>
          <a:p>
            <a:pPr marL="457200" lvl="0" indent="-457200" algn="just" rtl="0">
              <a:spcBef>
                <a:spcPts val="0"/>
              </a:spcBef>
              <a:spcAft>
                <a:spcPts val="150"/>
              </a:spcAft>
              <a:buFont typeface="Arial" panose="020B0604020202020204" pitchFamily="34" charset="0"/>
              <a:buChar char="•"/>
            </a:pPr>
            <a:r>
              <a:rPr lang="en-US" sz="2800" dirty="0">
                <a:latin typeface="Roboto"/>
                <a:ea typeface="Roboto"/>
                <a:cs typeface="Roboto"/>
                <a:sym typeface="Roboto"/>
              </a:rPr>
              <a:t>The</a:t>
            </a:r>
            <a:r>
              <a:rPr lang="en-US" sz="2800" b="1" dirty="0">
                <a:latin typeface="Roboto"/>
                <a:ea typeface="Roboto"/>
                <a:cs typeface="Roboto"/>
                <a:sym typeface="Roboto"/>
              </a:rPr>
              <a:t> audience may wait multiple seasons </a:t>
            </a:r>
            <a:r>
              <a:rPr lang="en-US" sz="2800" dirty="0">
                <a:latin typeface="Roboto"/>
                <a:ea typeface="Roboto"/>
                <a:cs typeface="Roboto"/>
                <a:sym typeface="Roboto"/>
              </a:rPr>
              <a:t>before the couple gets together; some suspect producers delay it to </a:t>
            </a:r>
            <a:r>
              <a:rPr lang="en-US" sz="2800" b="1" dirty="0">
                <a:latin typeface="Roboto"/>
                <a:ea typeface="Roboto"/>
                <a:cs typeface="Roboto"/>
                <a:sym typeface="Roboto"/>
              </a:rPr>
              <a:t>create suspense and keep viewers engaged</a:t>
            </a:r>
            <a:r>
              <a:rPr lang="en-US" sz="2800" dirty="0">
                <a:latin typeface="Roboto"/>
                <a:ea typeface="Roboto"/>
                <a:cs typeface="Roboto"/>
                <a:sym typeface="Roboto"/>
              </a:rPr>
              <a:t>. </a:t>
            </a:r>
          </a:p>
          <a:p>
            <a:pPr marL="457200" lvl="0" indent="-457200" algn="just" rtl="0">
              <a:spcBef>
                <a:spcPts val="0"/>
              </a:spcBef>
              <a:spcAft>
                <a:spcPts val="150"/>
              </a:spcAft>
              <a:buFont typeface="Arial" panose="020B0604020202020204" pitchFamily="34" charset="0"/>
              <a:buChar char="•"/>
            </a:pPr>
            <a:endParaRPr lang="en-US" sz="1300" dirty="0">
              <a:latin typeface="Roboto"/>
              <a:ea typeface="Roboto"/>
              <a:cs typeface="Roboto"/>
              <a:sym typeface="Roboto"/>
            </a:endParaRPr>
          </a:p>
          <a:p>
            <a:pPr marL="457200" lvl="0" indent="-457200" algn="just" rtl="0">
              <a:spcBef>
                <a:spcPts val="0"/>
              </a:spcBef>
              <a:spcAft>
                <a:spcPts val="150"/>
              </a:spcAft>
              <a:buFont typeface="Arial" panose="020B0604020202020204" pitchFamily="34" charset="0"/>
              <a:buChar char="•"/>
            </a:pPr>
            <a:r>
              <a:rPr lang="en-US" sz="2800" dirty="0">
                <a:latin typeface="Roboto"/>
                <a:ea typeface="Roboto"/>
                <a:cs typeface="Roboto"/>
                <a:sym typeface="Roboto"/>
              </a:rPr>
              <a:t>Events marking </a:t>
            </a:r>
            <a:r>
              <a:rPr lang="en-US" sz="2800" b="1" dirty="0">
                <a:latin typeface="Roboto"/>
                <a:ea typeface="Roboto"/>
                <a:cs typeface="Roboto"/>
                <a:sym typeface="Roboto"/>
              </a:rPr>
              <a:t>major romantic milestones</a:t>
            </a:r>
            <a:r>
              <a:rPr lang="en-US" sz="2800" dirty="0">
                <a:latin typeface="Roboto"/>
                <a:ea typeface="Roboto"/>
                <a:cs typeface="Roboto"/>
                <a:sym typeface="Roboto"/>
              </a:rPr>
              <a:t>, like the couple’s first kiss, often change the plot trajectory, influence the number of viewers and impact ratings. </a:t>
            </a:r>
          </a:p>
        </p:txBody>
      </p:sp>
      <mc:AlternateContent xmlns:mc="http://schemas.openxmlformats.org/markup-compatibility/2006">
        <mc:Choice xmlns:a14="http://schemas.microsoft.com/office/drawing/2010/main" Requires="a14">
          <p:sp>
            <p:nvSpPr>
              <p:cNvPr id="67" name="Google Shape;67;p13"/>
              <p:cNvSpPr txBox="1"/>
              <p:nvPr/>
            </p:nvSpPr>
            <p:spPr>
              <a:xfrm>
                <a:off x="1118225" y="17162450"/>
                <a:ext cx="9418200" cy="12015900"/>
              </a:xfrm>
              <a:prstGeom prst="rect">
                <a:avLst/>
              </a:prstGeom>
              <a:noFill/>
              <a:ln>
                <a:noFill/>
              </a:ln>
            </p:spPr>
            <p:txBody>
              <a:bodyPr spcFirstLastPara="1" wrap="square" lIns="182875" tIns="274300" rIns="182875" bIns="91425" anchor="t" anchorCtr="0">
                <a:noAutofit/>
              </a:bodyPr>
              <a:lstStyle/>
              <a:p>
                <a:pPr marL="0" lvl="0" indent="0" algn="just" rtl="0">
                  <a:spcBef>
                    <a:spcPts val="0"/>
                  </a:spcBef>
                  <a:spcAft>
                    <a:spcPts val="0"/>
                  </a:spcAft>
                  <a:buNone/>
                </a:pPr>
                <a:r>
                  <a:rPr lang="en-US" sz="3200" b="1" dirty="0">
                    <a:latin typeface="Roboto"/>
                    <a:ea typeface="Roboto"/>
                    <a:cs typeface="Roboto"/>
                    <a:sym typeface="Roboto"/>
                  </a:rPr>
                  <a:t>Data</a:t>
                </a:r>
              </a:p>
              <a:p>
                <a:pPr marL="0" lvl="0" indent="0" algn="just" rtl="0">
                  <a:spcBef>
                    <a:spcPts val="0"/>
                  </a:spcBef>
                  <a:spcAft>
                    <a:spcPts val="0"/>
                  </a:spcAft>
                  <a:buNone/>
                </a:pPr>
                <a:endParaRPr lang="en-US" sz="1300" dirty="0">
                  <a:latin typeface="Roboto"/>
                  <a:ea typeface="Roboto"/>
                  <a:cs typeface="Roboto"/>
                  <a:sym typeface="Roboto"/>
                </a:endParaRPr>
              </a:p>
              <a:p>
                <a:pPr marL="457200" lvl="0" indent="-457200" algn="just" rtl="0">
                  <a:spcBef>
                    <a:spcPts val="0"/>
                  </a:spcBef>
                  <a:spcAft>
                    <a:spcPts val="0"/>
                  </a:spcAft>
                  <a:buFont typeface="Arial" panose="020B0604020202020204" pitchFamily="34" charset="0"/>
                  <a:buChar char="•"/>
                </a:pPr>
                <a:r>
                  <a:rPr lang="en-US" sz="2800" dirty="0">
                    <a:latin typeface="Roboto"/>
                    <a:ea typeface="Roboto"/>
                    <a:cs typeface="Roboto"/>
                    <a:sym typeface="Roboto"/>
                  </a:rPr>
                  <a:t>Through publicly available rankings, the </a:t>
                </a:r>
                <a:r>
                  <a:rPr lang="en-US" sz="2800" b="1" dirty="0">
                    <a:latin typeface="Roboto"/>
                    <a:ea typeface="Roboto"/>
                    <a:cs typeface="Roboto"/>
                    <a:sym typeface="Roboto"/>
                  </a:rPr>
                  <a:t>20 most-cited “will they or won’t they” TV couples</a:t>
                </a:r>
                <a:r>
                  <a:rPr lang="en-US" sz="2800" dirty="0">
                    <a:latin typeface="Roboto"/>
                    <a:ea typeface="Roboto"/>
                    <a:cs typeface="Roboto"/>
                    <a:sym typeface="Roboto"/>
                  </a:rPr>
                  <a:t> were identified.</a:t>
                </a:r>
              </a:p>
              <a:p>
                <a:pPr marL="457200" lvl="0" indent="-457200" algn="just" rtl="0">
                  <a:spcBef>
                    <a:spcPts val="0"/>
                  </a:spcBef>
                  <a:spcAft>
                    <a:spcPts val="0"/>
                  </a:spcAft>
                  <a:buFont typeface="Arial" panose="020B0604020202020204" pitchFamily="34" charset="0"/>
                  <a:buChar char="•"/>
                </a:pPr>
                <a:endParaRPr lang="en-US" sz="1300" dirty="0">
                  <a:latin typeface="Roboto"/>
                  <a:ea typeface="Roboto"/>
                  <a:cs typeface="Roboto"/>
                  <a:sym typeface="Roboto"/>
                </a:endParaRPr>
              </a:p>
              <a:p>
                <a:pPr marL="457200" lvl="0" indent="-457200" algn="just" rtl="0">
                  <a:spcBef>
                    <a:spcPts val="0"/>
                  </a:spcBef>
                  <a:spcAft>
                    <a:spcPts val="0"/>
                  </a:spcAft>
                  <a:buFont typeface="Arial" panose="020B0604020202020204" pitchFamily="34" charset="0"/>
                  <a:buChar char="•"/>
                </a:pPr>
                <a:r>
                  <a:rPr lang="en-US" sz="2800" dirty="0">
                    <a:latin typeface="Roboto"/>
                    <a:ea typeface="Roboto"/>
                    <a:cs typeface="Roboto"/>
                    <a:sym typeface="Roboto"/>
                  </a:rPr>
                  <a:t>Data about couple-show pairings were collected from the</a:t>
                </a:r>
                <a:r>
                  <a:rPr lang="en-US" sz="2800" b="1" dirty="0">
                    <a:latin typeface="Roboto"/>
                    <a:ea typeface="Roboto"/>
                    <a:cs typeface="Roboto"/>
                    <a:sym typeface="Roboto"/>
                  </a:rPr>
                  <a:t> Internet Movie Database (IMDb)</a:t>
                </a:r>
                <a:r>
                  <a:rPr lang="en-US" sz="2800" baseline="30000" dirty="0">
                    <a:latin typeface="Roboto"/>
                    <a:ea typeface="Roboto"/>
                    <a:cs typeface="Roboto"/>
                    <a:sym typeface="Roboto"/>
                  </a:rPr>
                  <a:t>3</a:t>
                </a:r>
                <a:r>
                  <a:rPr lang="en-US" sz="2800" dirty="0">
                    <a:latin typeface="Roboto"/>
                    <a:ea typeface="Roboto"/>
                    <a:cs typeface="Roboto"/>
                    <a:sym typeface="Roboto"/>
                  </a:rPr>
                  <a:t> and Wikipedia</a:t>
                </a:r>
                <a:r>
                  <a:rPr lang="en-US" sz="2800" baseline="30000" dirty="0">
                    <a:latin typeface="Roboto"/>
                    <a:ea typeface="Roboto"/>
                    <a:cs typeface="Roboto"/>
                    <a:sym typeface="Roboto"/>
                  </a:rPr>
                  <a:t>4</a:t>
                </a:r>
                <a:r>
                  <a:rPr lang="en-US" sz="2800" dirty="0">
                    <a:latin typeface="Roboto"/>
                    <a:ea typeface="Roboto"/>
                    <a:cs typeface="Roboto"/>
                    <a:sym typeface="Roboto"/>
                  </a:rPr>
                  <a:t>.</a:t>
                </a:r>
              </a:p>
              <a:p>
                <a:pPr lvl="0" algn="just" rtl="0">
                  <a:spcBef>
                    <a:spcPts val="0"/>
                  </a:spcBef>
                  <a:spcAft>
                    <a:spcPts val="0"/>
                  </a:spcAft>
                </a:pPr>
                <a:endParaRPr lang="en-US" sz="1300" dirty="0">
                  <a:latin typeface="Roboto"/>
                  <a:ea typeface="Roboto"/>
                  <a:cs typeface="Roboto"/>
                  <a:sym typeface="Roboto"/>
                </a:endParaRPr>
              </a:p>
              <a:p>
                <a:pPr marL="457200" lvl="0" indent="-457200" algn="just" rtl="0">
                  <a:spcBef>
                    <a:spcPts val="0"/>
                  </a:spcBef>
                  <a:spcAft>
                    <a:spcPts val="0"/>
                  </a:spcAft>
                  <a:buFont typeface="Arial" panose="020B0604020202020204" pitchFamily="34" charset="0"/>
                  <a:buChar char="•"/>
                </a:pPr>
                <a:r>
                  <a:rPr lang="en-US" sz="2800" dirty="0">
                    <a:latin typeface="Roboto"/>
                    <a:ea typeface="Roboto"/>
                    <a:cs typeface="Roboto"/>
                    <a:sym typeface="Roboto"/>
                  </a:rPr>
                  <a:t>Variables of interest include the timing of the first kiss, the couples’ internet popularity, the number of seasons, the year of premiere, and episode ratings.</a:t>
                </a:r>
              </a:p>
              <a:p>
                <a:pPr marL="0" lvl="0" indent="0" algn="just" rtl="0">
                  <a:spcBef>
                    <a:spcPts val="0"/>
                  </a:spcBef>
                  <a:spcAft>
                    <a:spcPts val="0"/>
                  </a:spcAft>
                  <a:buNone/>
                </a:pPr>
                <a:endParaRPr lang="en-US" sz="2600" dirty="0">
                  <a:latin typeface="Roboto"/>
                  <a:ea typeface="Roboto"/>
                  <a:cs typeface="Roboto"/>
                  <a:sym typeface="Roboto"/>
                </a:endParaRPr>
              </a:p>
              <a:p>
                <a:pPr marL="0" lvl="0" indent="0" algn="just" rtl="0">
                  <a:spcBef>
                    <a:spcPts val="0"/>
                  </a:spcBef>
                  <a:spcAft>
                    <a:spcPts val="0"/>
                  </a:spcAft>
                  <a:buNone/>
                </a:pPr>
                <a:r>
                  <a:rPr lang="en-US" sz="3200" b="1" dirty="0">
                    <a:latin typeface="Roboto"/>
                    <a:ea typeface="Roboto"/>
                    <a:cs typeface="Roboto"/>
                    <a:sym typeface="Roboto"/>
                  </a:rPr>
                  <a:t>Analysis</a:t>
                </a:r>
              </a:p>
              <a:p>
                <a:pPr marL="0" lvl="0" indent="0" algn="just" rtl="0">
                  <a:spcBef>
                    <a:spcPts val="0"/>
                  </a:spcBef>
                  <a:spcAft>
                    <a:spcPts val="0"/>
                  </a:spcAft>
                  <a:buNone/>
                </a:pPr>
                <a:endParaRPr lang="en-US" sz="1300" b="1" dirty="0">
                  <a:latin typeface="Roboto"/>
                  <a:ea typeface="Roboto"/>
                  <a:cs typeface="Roboto"/>
                  <a:sym typeface="Roboto"/>
                </a:endParaRPr>
              </a:p>
              <a:p>
                <a:pPr marL="457200" indent="-457200" algn="just">
                  <a:buFont typeface="Arial" panose="020B0604020202020204" pitchFamily="34" charset="0"/>
                  <a:buChar char="•"/>
                </a:pPr>
                <a:r>
                  <a:rPr lang="en-US" sz="2800" dirty="0">
                    <a:latin typeface="Roboto"/>
                    <a:ea typeface="Roboto"/>
                    <a:cs typeface="Roboto"/>
                    <a:sym typeface="Roboto"/>
                  </a:rPr>
                  <a:t>An </a:t>
                </a:r>
                <a:r>
                  <a:rPr lang="en-US" sz="2800" b="1" dirty="0">
                    <a:latin typeface="Roboto"/>
                    <a:ea typeface="Roboto"/>
                    <a:cs typeface="Roboto"/>
                    <a:sym typeface="Roboto"/>
                  </a:rPr>
                  <a:t>interrupted time series (ITS) model</a:t>
                </a:r>
                <a:r>
                  <a:rPr lang="en-US" sz="2800" dirty="0">
                    <a:latin typeface="Roboto"/>
                    <a:ea typeface="Roboto"/>
                    <a:cs typeface="Roboto"/>
                    <a:sym typeface="Roboto"/>
                  </a:rPr>
                  <a:t> was used to examine the impact of a couple’s first kiss (the interruption) on a show’s per-episode </a:t>
                </a:r>
                <a14:m>
                  <m:oMath xmlns:m="http://schemas.openxmlformats.org/officeDocument/2006/math">
                    <m:acc>
                      <m:accPr>
                        <m:chr m:val="̂"/>
                        <m:ctrlPr>
                          <a:rPr lang="en-US" sz="2800" b="0" i="1" smtClean="0">
                            <a:latin typeface="Cambria Math" panose="02040503050406030204" pitchFamily="18" charset="0"/>
                            <a:ea typeface="Roboto"/>
                            <a:cs typeface="Roboto"/>
                            <a:sym typeface="Roboto"/>
                          </a:rPr>
                        </m:ctrlPr>
                      </m:accPr>
                      <m:e>
                        <m:r>
                          <a:rPr lang="en-US" sz="2800" b="0" i="1" smtClean="0">
                            <a:latin typeface="Cambria Math" panose="02040503050406030204" pitchFamily="18" charset="0"/>
                            <a:ea typeface="Roboto"/>
                            <a:cs typeface="Roboto"/>
                            <a:sym typeface="Roboto"/>
                          </a:rPr>
                          <m:t>𝑅𝑎𝑡𝑖𝑛𝑔</m:t>
                        </m:r>
                      </m:e>
                    </m:acc>
                    <m:r>
                      <a:rPr lang="en-US" sz="2800" b="0" i="1" smtClean="0">
                        <a:latin typeface="Cambria Math" panose="02040503050406030204" pitchFamily="18" charset="0"/>
                        <a:ea typeface="Roboto"/>
                        <a:cs typeface="Roboto"/>
                        <a:sym typeface="Roboto"/>
                      </a:rPr>
                      <m:t>=</m:t>
                    </m:r>
                  </m:oMath>
                </a14:m>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algn="just"/>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Roboto"/>
                              <a:cs typeface="Roboto"/>
                              <a:sym typeface="Roboto"/>
                            </a:rPr>
                          </m:ctrlPr>
                        </m:sSubPr>
                        <m:e>
                          <m:acc>
                            <m:accPr>
                              <m:chr m:val="̂"/>
                              <m:ctrlPr>
                                <a:rPr lang="en-US" sz="2800" b="0" i="1" smtClean="0">
                                  <a:latin typeface="Cambria Math" panose="02040503050406030204" pitchFamily="18" charset="0"/>
                                  <a:ea typeface="Roboto"/>
                                  <a:cs typeface="Roboto"/>
                                  <a:sym typeface="Roboto"/>
                                </a:rPr>
                              </m:ctrlPr>
                            </m:accPr>
                            <m:e>
                              <m:r>
                                <a:rPr lang="en-US" sz="2800" b="0" i="1" smtClean="0">
                                  <a:latin typeface="Cambria Math" panose="02040503050406030204" pitchFamily="18" charset="0"/>
                                  <a:ea typeface="Roboto"/>
                                  <a:cs typeface="Roboto"/>
                                  <a:sym typeface="Roboto"/>
                                </a:rPr>
                                <m:t>𝛽</m:t>
                              </m:r>
                            </m:e>
                          </m:acc>
                        </m:e>
                        <m:sub>
                          <m:r>
                            <a:rPr lang="en-US" sz="2800" b="0" i="1" smtClean="0">
                              <a:latin typeface="Cambria Math" panose="02040503050406030204" pitchFamily="18" charset="0"/>
                              <a:ea typeface="Roboto"/>
                              <a:cs typeface="Roboto"/>
                              <a:sym typeface="Roboto"/>
                            </a:rPr>
                            <m:t>0</m:t>
                          </m:r>
                        </m:sub>
                      </m:sSub>
                      <m:r>
                        <a:rPr lang="en-US" sz="2800" b="0" i="1" smtClean="0">
                          <a:latin typeface="Cambria Math" panose="02040503050406030204" pitchFamily="18" charset="0"/>
                          <a:ea typeface="Roboto"/>
                          <a:cs typeface="Roboto"/>
                          <a:sym typeface="Roboto"/>
                        </a:rPr>
                        <m:t>+</m:t>
                      </m:r>
                      <m:sSub>
                        <m:sSubPr>
                          <m:ctrlPr>
                            <a:rPr lang="en-US" sz="2800" b="0" i="1" smtClean="0">
                              <a:solidFill>
                                <a:srgbClr val="CA1D6A"/>
                              </a:solidFill>
                              <a:latin typeface="Cambria Math" panose="02040503050406030204" pitchFamily="18" charset="0"/>
                              <a:ea typeface="Roboto"/>
                              <a:cs typeface="Roboto"/>
                              <a:sym typeface="Roboto"/>
                            </a:rPr>
                          </m:ctrlPr>
                        </m:sSubPr>
                        <m:e>
                          <m:acc>
                            <m:accPr>
                              <m:chr m:val="̂"/>
                              <m:ctrlPr>
                                <a:rPr lang="en-US" sz="2800" b="0" i="1" smtClean="0">
                                  <a:solidFill>
                                    <a:srgbClr val="CA1D6A"/>
                                  </a:solidFill>
                                  <a:latin typeface="Cambria Math" panose="02040503050406030204" pitchFamily="18" charset="0"/>
                                  <a:ea typeface="Roboto"/>
                                  <a:cs typeface="Roboto"/>
                                  <a:sym typeface="Roboto"/>
                                </a:rPr>
                              </m:ctrlPr>
                            </m:accPr>
                            <m:e>
                              <m:r>
                                <a:rPr lang="en-US" sz="2800" b="0" i="1" smtClean="0">
                                  <a:solidFill>
                                    <a:srgbClr val="CA1D6A"/>
                                  </a:solidFill>
                                  <a:latin typeface="Cambria Math" panose="02040503050406030204" pitchFamily="18" charset="0"/>
                                  <a:ea typeface="Roboto"/>
                                  <a:cs typeface="Roboto"/>
                                  <a:sym typeface="Roboto"/>
                                </a:rPr>
                                <m:t>𝛽</m:t>
                              </m:r>
                            </m:e>
                          </m:acc>
                        </m:e>
                        <m:sub>
                          <m:r>
                            <a:rPr lang="en-US" sz="2800" b="0" i="1" smtClean="0">
                              <a:solidFill>
                                <a:srgbClr val="CA1D6A"/>
                              </a:solidFill>
                              <a:latin typeface="Cambria Math" panose="02040503050406030204" pitchFamily="18" charset="0"/>
                              <a:ea typeface="Roboto"/>
                              <a:cs typeface="Roboto"/>
                              <a:sym typeface="Roboto"/>
                            </a:rPr>
                            <m:t>1</m:t>
                          </m:r>
                        </m:sub>
                      </m:sSub>
                      <m:r>
                        <a:rPr lang="en-US" sz="2800" b="0" i="1" smtClean="0">
                          <a:latin typeface="Cambria Math" panose="02040503050406030204" pitchFamily="18" charset="0"/>
                          <a:ea typeface="Roboto"/>
                          <a:cs typeface="Roboto"/>
                          <a:sym typeface="Roboto"/>
                        </a:rPr>
                        <m:t>𝐸𝑝𝑖𝑠𝑜𝑑𝑒</m:t>
                      </m:r>
                      <m:r>
                        <a:rPr lang="en-US" sz="2800" b="0" i="1" smtClean="0">
                          <a:latin typeface="Cambria Math" panose="02040503050406030204" pitchFamily="18" charset="0"/>
                          <a:ea typeface="Roboto"/>
                          <a:cs typeface="Roboto"/>
                          <a:sym typeface="Roboto"/>
                        </a:rPr>
                        <m:t>+</m:t>
                      </m:r>
                      <m:sSub>
                        <m:sSubPr>
                          <m:ctrlPr>
                            <a:rPr lang="en-US" sz="2800" b="0" i="1" smtClean="0">
                              <a:solidFill>
                                <a:srgbClr val="522E5E"/>
                              </a:solidFill>
                              <a:latin typeface="Cambria Math" panose="02040503050406030204" pitchFamily="18" charset="0"/>
                              <a:ea typeface="Roboto"/>
                              <a:cs typeface="Roboto"/>
                              <a:sym typeface="Roboto"/>
                            </a:rPr>
                          </m:ctrlPr>
                        </m:sSubPr>
                        <m:e>
                          <m:acc>
                            <m:accPr>
                              <m:chr m:val="̂"/>
                              <m:ctrlPr>
                                <a:rPr lang="en-US" sz="2800" b="0" i="1" smtClean="0">
                                  <a:solidFill>
                                    <a:srgbClr val="522E5E"/>
                                  </a:solidFill>
                                  <a:latin typeface="Cambria Math" panose="02040503050406030204" pitchFamily="18" charset="0"/>
                                  <a:ea typeface="Roboto"/>
                                  <a:cs typeface="Roboto"/>
                                  <a:sym typeface="Roboto"/>
                                </a:rPr>
                              </m:ctrlPr>
                            </m:accPr>
                            <m:e>
                              <m:r>
                                <a:rPr lang="en-US" sz="2800" b="0" i="1" smtClean="0">
                                  <a:solidFill>
                                    <a:srgbClr val="522E5E"/>
                                  </a:solidFill>
                                  <a:latin typeface="Cambria Math" panose="02040503050406030204" pitchFamily="18" charset="0"/>
                                  <a:ea typeface="Roboto"/>
                                  <a:cs typeface="Roboto"/>
                                  <a:sym typeface="Roboto"/>
                                </a:rPr>
                                <m:t>𝛽</m:t>
                              </m:r>
                            </m:e>
                          </m:acc>
                        </m:e>
                        <m:sub>
                          <m:r>
                            <a:rPr lang="en-US" sz="2800" b="0" i="1" smtClean="0">
                              <a:solidFill>
                                <a:srgbClr val="522E5E"/>
                              </a:solidFill>
                              <a:latin typeface="Cambria Math" panose="02040503050406030204" pitchFamily="18" charset="0"/>
                              <a:ea typeface="Roboto"/>
                              <a:cs typeface="Roboto"/>
                              <a:sym typeface="Roboto"/>
                            </a:rPr>
                            <m:t>2</m:t>
                          </m:r>
                        </m:sub>
                      </m:sSub>
                      <m:r>
                        <a:rPr lang="en-US" sz="2800" b="0" i="1" smtClean="0">
                          <a:latin typeface="Cambria Math" panose="02040503050406030204" pitchFamily="18" charset="0"/>
                          <a:ea typeface="Roboto"/>
                          <a:cs typeface="Roboto"/>
                          <a:sym typeface="Roboto"/>
                        </a:rPr>
                        <m:t>𝐴𝑓𝑡𝑒𝑟𝐾𝑖𝑠𝑠</m:t>
                      </m:r>
                      <m:r>
                        <a:rPr lang="en-US" sz="2800" b="0" i="1" smtClean="0">
                          <a:latin typeface="Cambria Math" panose="02040503050406030204" pitchFamily="18" charset="0"/>
                          <a:ea typeface="Roboto"/>
                          <a:cs typeface="Roboto"/>
                          <a:sym typeface="Roboto"/>
                        </a:rPr>
                        <m:t>+</m:t>
                      </m:r>
                      <m:sSub>
                        <m:sSubPr>
                          <m:ctrlPr>
                            <a:rPr lang="en-US" sz="2800" b="0" i="1" smtClean="0">
                              <a:solidFill>
                                <a:srgbClr val="DD314B"/>
                              </a:solidFill>
                              <a:latin typeface="Cambria Math" panose="02040503050406030204" pitchFamily="18" charset="0"/>
                              <a:ea typeface="Roboto"/>
                              <a:cs typeface="Roboto"/>
                              <a:sym typeface="Roboto"/>
                            </a:rPr>
                          </m:ctrlPr>
                        </m:sSubPr>
                        <m:e>
                          <m:acc>
                            <m:accPr>
                              <m:chr m:val="̂"/>
                              <m:ctrlPr>
                                <a:rPr lang="en-US" sz="2800" b="0" i="1" smtClean="0">
                                  <a:solidFill>
                                    <a:srgbClr val="DD314B"/>
                                  </a:solidFill>
                                  <a:latin typeface="Cambria Math" panose="02040503050406030204" pitchFamily="18" charset="0"/>
                                  <a:ea typeface="Roboto"/>
                                  <a:cs typeface="Roboto"/>
                                  <a:sym typeface="Roboto"/>
                                </a:rPr>
                              </m:ctrlPr>
                            </m:accPr>
                            <m:e>
                              <m:r>
                                <a:rPr lang="en-US" sz="2800" b="0" i="1" smtClean="0">
                                  <a:solidFill>
                                    <a:srgbClr val="DD314B"/>
                                  </a:solidFill>
                                  <a:latin typeface="Cambria Math" panose="02040503050406030204" pitchFamily="18" charset="0"/>
                                  <a:ea typeface="Roboto"/>
                                  <a:cs typeface="Roboto"/>
                                  <a:sym typeface="Roboto"/>
                                </a:rPr>
                                <m:t>𝛽</m:t>
                              </m:r>
                            </m:e>
                          </m:acc>
                        </m:e>
                        <m:sub>
                          <m:r>
                            <a:rPr lang="en-US" sz="2800" b="0" i="1" smtClean="0">
                              <a:solidFill>
                                <a:srgbClr val="DD314B"/>
                              </a:solidFill>
                              <a:latin typeface="Cambria Math" panose="02040503050406030204" pitchFamily="18" charset="0"/>
                              <a:ea typeface="Roboto"/>
                              <a:cs typeface="Roboto"/>
                              <a:sym typeface="Roboto"/>
                            </a:rPr>
                            <m:t>3</m:t>
                          </m:r>
                        </m:sub>
                      </m:sSub>
                      <m:r>
                        <a:rPr lang="en-US" sz="2800" b="0" i="1" smtClean="0">
                          <a:latin typeface="Cambria Math" panose="02040503050406030204" pitchFamily="18" charset="0"/>
                          <a:ea typeface="Roboto"/>
                          <a:cs typeface="Roboto"/>
                          <a:sym typeface="Roboto"/>
                        </a:rPr>
                        <m:t>𝐸𝑝𝑖𝑠𝑜𝑑𝑒</m:t>
                      </m:r>
                      <m:r>
                        <a:rPr lang="en-US" sz="2800" b="0" i="1" smtClean="0">
                          <a:latin typeface="Cambria Math" panose="02040503050406030204" pitchFamily="18" charset="0"/>
                          <a:ea typeface="Roboto"/>
                          <a:cs typeface="Roboto"/>
                          <a:sym typeface="Roboto"/>
                        </a:rPr>
                        <m:t>×</m:t>
                      </m:r>
                      <m:r>
                        <a:rPr lang="en-US" sz="2800" b="0" i="1" smtClean="0">
                          <a:latin typeface="Cambria Math" panose="02040503050406030204" pitchFamily="18" charset="0"/>
                          <a:ea typeface="Roboto"/>
                          <a:cs typeface="Roboto"/>
                          <a:sym typeface="Roboto"/>
                        </a:rPr>
                        <m:t>𝐴𝑓𝑡𝑒𝑟𝐾𝑖𝑠𝑠</m:t>
                      </m:r>
                      <m:r>
                        <a:rPr lang="en-US" sz="2800" b="0" i="1" smtClean="0">
                          <a:latin typeface="Cambria Math" panose="02040503050406030204" pitchFamily="18" charset="0"/>
                          <a:ea typeface="Roboto"/>
                          <a:cs typeface="Roboto"/>
                          <a:sym typeface="Roboto"/>
                        </a:rPr>
                        <m:t> </m:t>
                      </m:r>
                    </m:oMath>
                  </m:oMathPara>
                </a14:m>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marL="457200" indent="-457200" algn="just">
                  <a:buFont typeface="Arial" panose="020B0604020202020204" pitchFamily="34" charset="0"/>
                  <a:buChar char="•"/>
                </a:pPr>
                <a:r>
                  <a:rPr lang="en-US" sz="2800" dirty="0">
                    <a:latin typeface="Roboto"/>
                    <a:ea typeface="Roboto"/>
                    <a:cs typeface="Roboto"/>
                    <a:sym typeface="Roboto"/>
                  </a:rPr>
                  <a:t>This model was fit at two levels: </a:t>
                </a:r>
                <a:r>
                  <a:rPr lang="en-US" sz="2800" b="1" dirty="0">
                    <a:latin typeface="Roboto"/>
                    <a:ea typeface="Roboto"/>
                    <a:cs typeface="Roboto"/>
                    <a:sym typeface="Roboto"/>
                  </a:rPr>
                  <a:t>1) show-specific</a:t>
                </a:r>
                <a:r>
                  <a:rPr lang="en-US" sz="2800" dirty="0">
                    <a:latin typeface="Roboto"/>
                    <a:ea typeface="Roboto"/>
                    <a:cs typeface="Roboto"/>
                    <a:sym typeface="Roboto"/>
                  </a:rPr>
                  <a:t>, considering only Jess and Nick from </a:t>
                </a:r>
                <a:r>
                  <a:rPr lang="en-US" sz="2800" i="1" dirty="0">
                    <a:latin typeface="Roboto"/>
                    <a:ea typeface="Roboto"/>
                    <a:cs typeface="Roboto"/>
                    <a:sym typeface="Roboto"/>
                  </a:rPr>
                  <a:t>New Girl </a:t>
                </a:r>
                <a:r>
                  <a:rPr lang="en-US" sz="2800" dirty="0">
                    <a:latin typeface="Roboto"/>
                    <a:ea typeface="Roboto"/>
                    <a:cs typeface="Roboto"/>
                    <a:sym typeface="Roboto"/>
                  </a:rPr>
                  <a:t>and </a:t>
                </a:r>
                <a:r>
                  <a:rPr lang="en-US" sz="2800" b="1" dirty="0">
                    <a:latin typeface="Roboto"/>
                    <a:ea typeface="Roboto"/>
                    <a:cs typeface="Roboto"/>
                    <a:sym typeface="Roboto"/>
                  </a:rPr>
                  <a:t>2) overall</a:t>
                </a:r>
                <a:r>
                  <a:rPr lang="en-US" sz="2800" dirty="0">
                    <a:latin typeface="Roboto"/>
                    <a:ea typeface="Roboto"/>
                    <a:cs typeface="Roboto"/>
                    <a:sym typeface="Roboto"/>
                  </a:rPr>
                  <a:t>, considering all 20 most-cited couples.</a:t>
                </a:r>
              </a:p>
              <a:p>
                <a:pPr algn="just"/>
                <a:endParaRPr lang="en-US" sz="1300" dirty="0">
                  <a:latin typeface="Roboto"/>
                  <a:ea typeface="Roboto"/>
                  <a:cs typeface="Roboto"/>
                  <a:sym typeface="Roboto"/>
                </a:endParaRPr>
              </a:p>
            </p:txBody>
          </p:sp>
        </mc:Choice>
        <mc:Fallback>
          <p:sp>
            <p:nvSpPr>
              <p:cNvPr id="67" name="Google Shape;67;p13"/>
              <p:cNvSpPr txBox="1">
                <a:spLocks noRot="1" noChangeAspect="1" noMove="1" noResize="1" noEditPoints="1" noAdjustHandles="1" noChangeArrowheads="1" noChangeShapeType="1" noTextEdit="1"/>
              </p:cNvSpPr>
              <p:nvPr/>
            </p:nvSpPr>
            <p:spPr>
              <a:xfrm>
                <a:off x="1118225" y="17162450"/>
                <a:ext cx="9418200" cy="12015900"/>
              </a:xfrm>
              <a:prstGeom prst="rect">
                <a:avLst/>
              </a:prstGeom>
              <a:blipFill>
                <a:blip r:embed="rId4"/>
                <a:stretch>
                  <a:fillRect l="-538" r="-404" b="-528"/>
                </a:stretch>
              </a:blipFill>
              <a:ln>
                <a:noFill/>
              </a:ln>
            </p:spPr>
            <p:txBody>
              <a:bodyPr/>
              <a:lstStyle/>
              <a:p>
                <a:r>
                  <a:rPr lang="en-US">
                    <a:noFill/>
                  </a:rPr>
                  <a:t> </a:t>
                </a:r>
              </a:p>
            </p:txBody>
          </p:sp>
        </mc:Fallback>
      </mc:AlternateContent>
      <p:sp>
        <p:nvSpPr>
          <p:cNvPr id="70" name="Google Shape;70;p13"/>
          <p:cNvSpPr txBox="1"/>
          <p:nvPr/>
        </p:nvSpPr>
        <p:spPr>
          <a:xfrm>
            <a:off x="32287725" y="23165187"/>
            <a:ext cx="9418200" cy="4154943"/>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Clr>
                <a:schemeClr val="dk1"/>
              </a:buClr>
              <a:buSzPts val="1100"/>
              <a:buFont typeface="Arial"/>
              <a:buNone/>
            </a:pPr>
            <a:r>
              <a:rPr lang="en-US" sz="2600" dirty="0">
                <a:solidFill>
                  <a:schemeClr val="dk1"/>
                </a:solidFill>
                <a:latin typeface="Roboto"/>
                <a:ea typeface="Roboto"/>
                <a:cs typeface="Roboto"/>
                <a:sym typeface="Roboto"/>
                <a:hlinkClick r:id="rId5"/>
              </a:rPr>
              <a:t>1. https://en.wiktionary.org/wiki/will-they-won%27t-they</a:t>
            </a:r>
            <a:endParaRPr lang="en-US" sz="2600" dirty="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lang="en-US" sz="2600" dirty="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US" sz="2600" dirty="0">
                <a:solidFill>
                  <a:schemeClr val="dk1"/>
                </a:solidFill>
                <a:latin typeface="Roboto"/>
                <a:ea typeface="Roboto"/>
                <a:cs typeface="Roboto"/>
                <a:sym typeface="Roboto"/>
                <a:hlinkClick r:id="rId6"/>
              </a:rPr>
              <a:t>2. https://pubmed.ncbi.nlm.nih.gov/27283160/</a:t>
            </a:r>
            <a:r>
              <a:rPr lang="en-US" sz="2600" dirty="0">
                <a:solidFill>
                  <a:schemeClr val="dk1"/>
                </a:solidFill>
                <a:latin typeface="Roboto"/>
                <a:ea typeface="Roboto"/>
                <a:cs typeface="Roboto"/>
                <a:sym typeface="Roboto"/>
              </a:rPr>
              <a:t> </a:t>
            </a:r>
          </a:p>
          <a:p>
            <a:pPr marL="0" lvl="0" indent="0" algn="l" rtl="0">
              <a:spcBef>
                <a:spcPts val="0"/>
              </a:spcBef>
              <a:spcAft>
                <a:spcPts val="0"/>
              </a:spcAft>
              <a:buClr>
                <a:schemeClr val="dk1"/>
              </a:buClr>
              <a:buSzPts val="1100"/>
              <a:buFont typeface="Arial"/>
              <a:buNone/>
            </a:pPr>
            <a:endParaRPr lang="en-US" sz="2600" dirty="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US" sz="2600" dirty="0">
                <a:solidFill>
                  <a:schemeClr val="dk1"/>
                </a:solidFill>
                <a:latin typeface="Roboto"/>
                <a:ea typeface="Roboto"/>
                <a:cs typeface="Roboto"/>
                <a:sym typeface="Roboto"/>
                <a:hlinkClick r:id="rId7"/>
              </a:rPr>
              <a:t>3. https://www.imdb.com/</a:t>
            </a:r>
            <a:endParaRPr lang="en-US" sz="2600" dirty="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lang="en-US" sz="2600" dirty="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US" sz="2600" dirty="0">
                <a:solidFill>
                  <a:schemeClr val="dk1"/>
                </a:solidFill>
                <a:latin typeface="Roboto"/>
                <a:ea typeface="Roboto"/>
                <a:cs typeface="Roboto"/>
                <a:sym typeface="Roboto"/>
                <a:hlinkClick r:id="rId8"/>
              </a:rPr>
              <a:t>4. https://www.wikipedia.org/</a:t>
            </a:r>
            <a:r>
              <a:rPr lang="en-US" sz="2600" dirty="0">
                <a:solidFill>
                  <a:schemeClr val="dk1"/>
                </a:solidFill>
                <a:latin typeface="Roboto"/>
                <a:ea typeface="Roboto"/>
                <a:cs typeface="Roboto"/>
                <a:sym typeface="Roboto"/>
              </a:rPr>
              <a:t> </a:t>
            </a:r>
          </a:p>
          <a:p>
            <a:pPr marL="0" lvl="0" indent="0" algn="l" rtl="0">
              <a:spcBef>
                <a:spcPts val="0"/>
              </a:spcBef>
              <a:spcAft>
                <a:spcPts val="0"/>
              </a:spcAft>
              <a:buClr>
                <a:schemeClr val="dk1"/>
              </a:buClr>
              <a:buSzPts val="1100"/>
              <a:buFont typeface="Arial"/>
              <a:buNone/>
            </a:pPr>
            <a:endParaRPr lang="en-US" sz="2600" dirty="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2600" dirty="0">
              <a:solidFill>
                <a:schemeClr val="dk1"/>
              </a:solidFill>
              <a:latin typeface="Roboto"/>
              <a:ea typeface="Roboto"/>
              <a:cs typeface="Roboto"/>
              <a:sym typeface="Roboto"/>
            </a:endParaRPr>
          </a:p>
        </p:txBody>
      </p:sp>
      <p:pic>
        <p:nvPicPr>
          <p:cNvPr id="82" name="Google Shape;82;p13"/>
          <p:cNvPicPr preferRelativeResize="0"/>
          <p:nvPr/>
        </p:nvPicPr>
        <p:blipFill>
          <a:blip r:embed="rId9">
            <a:alphaModFix/>
          </a:blip>
          <a:stretch>
            <a:fillRect/>
          </a:stretch>
        </p:blipFill>
        <p:spPr>
          <a:xfrm>
            <a:off x="37773275" y="26111801"/>
            <a:ext cx="3000000" cy="2781459"/>
          </a:xfrm>
          <a:prstGeom prst="rect">
            <a:avLst/>
          </a:prstGeom>
          <a:noFill/>
          <a:ln>
            <a:noFill/>
          </a:ln>
        </p:spPr>
      </p:pic>
      <p:sp>
        <p:nvSpPr>
          <p:cNvPr id="84" name="Google Shape;84;p13"/>
          <p:cNvSpPr txBox="1"/>
          <p:nvPr/>
        </p:nvSpPr>
        <p:spPr>
          <a:xfrm>
            <a:off x="11734763" y="12744024"/>
            <a:ext cx="9325086" cy="1415732"/>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2800" b="1" dirty="0">
                <a:latin typeface="Roboto"/>
                <a:ea typeface="Roboto"/>
                <a:cs typeface="Roboto"/>
                <a:sym typeface="Roboto"/>
              </a:rPr>
              <a:t>Figure 1: Distribution of Show Premieres </a:t>
            </a:r>
            <a:r>
              <a:rPr lang="en" sz="2800" dirty="0">
                <a:latin typeface="Roboto"/>
                <a:ea typeface="Roboto"/>
                <a:cs typeface="Roboto"/>
                <a:sym typeface="Roboto"/>
              </a:rPr>
              <a:t>The trope persists from as early as the 1980s to today. </a:t>
            </a:r>
            <a:endParaRPr sz="2800" dirty="0">
              <a:latin typeface="Roboto"/>
              <a:ea typeface="Roboto"/>
              <a:cs typeface="Roboto"/>
              <a:sym typeface="Roboto"/>
            </a:endParaRPr>
          </a:p>
        </p:txBody>
      </p:sp>
      <p:pic>
        <p:nvPicPr>
          <p:cNvPr id="15" name="Picture 14" descr="A graph of a couple of columns&#10;&#10;Description automatically generated with medium confidence">
            <a:extLst>
              <a:ext uri="{FF2B5EF4-FFF2-40B4-BE49-F238E27FC236}">
                <a16:creationId xmlns:a16="http://schemas.microsoft.com/office/drawing/2014/main" id="{DA6CACAF-666B-F7C0-3549-27AB012401C1}"/>
              </a:ext>
            </a:extLst>
          </p:cNvPr>
          <p:cNvPicPr>
            <a:picLocks noChangeAspect="1"/>
          </p:cNvPicPr>
          <p:nvPr/>
        </p:nvPicPr>
        <p:blipFill>
          <a:blip r:embed="rId10"/>
          <a:stretch>
            <a:fillRect/>
          </a:stretch>
        </p:blipFill>
        <p:spPr>
          <a:xfrm>
            <a:off x="11494001" y="7504849"/>
            <a:ext cx="9118406" cy="5281192"/>
          </a:xfrm>
          <a:prstGeom prst="rect">
            <a:avLst/>
          </a:prstGeom>
        </p:spPr>
      </p:pic>
      <p:pic>
        <p:nvPicPr>
          <p:cNvPr id="17" name="Picture 16" descr="A chart of a distribution of kisses&#10;&#10;Description automatically generated">
            <a:extLst>
              <a:ext uri="{FF2B5EF4-FFF2-40B4-BE49-F238E27FC236}">
                <a16:creationId xmlns:a16="http://schemas.microsoft.com/office/drawing/2014/main" id="{A555A011-7A89-D6E4-7BF2-AD4EF1D438F2}"/>
              </a:ext>
            </a:extLst>
          </p:cNvPr>
          <p:cNvPicPr>
            <a:picLocks noChangeAspect="1"/>
          </p:cNvPicPr>
          <p:nvPr/>
        </p:nvPicPr>
        <p:blipFill>
          <a:blip r:embed="rId11"/>
          <a:stretch>
            <a:fillRect/>
          </a:stretch>
        </p:blipFill>
        <p:spPr>
          <a:xfrm>
            <a:off x="11494000" y="14056184"/>
            <a:ext cx="9118406" cy="5281191"/>
          </a:xfrm>
          <a:prstGeom prst="rect">
            <a:avLst/>
          </a:prstGeom>
        </p:spPr>
      </p:pic>
      <p:sp>
        <p:nvSpPr>
          <p:cNvPr id="18" name="Google Shape;84;p13">
            <a:extLst>
              <a:ext uri="{FF2B5EF4-FFF2-40B4-BE49-F238E27FC236}">
                <a16:creationId xmlns:a16="http://schemas.microsoft.com/office/drawing/2014/main" id="{73DF9FE1-F983-DC67-A756-F3FA66CCF6C4}"/>
              </a:ext>
            </a:extLst>
          </p:cNvPr>
          <p:cNvSpPr txBox="1"/>
          <p:nvPr/>
        </p:nvSpPr>
        <p:spPr>
          <a:xfrm>
            <a:off x="11734763" y="19217531"/>
            <a:ext cx="9325086" cy="2277506"/>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2800" b="1" dirty="0">
                <a:latin typeface="Roboto"/>
                <a:ea typeface="Roboto"/>
                <a:cs typeface="Roboto"/>
                <a:sym typeface="Roboto"/>
              </a:rPr>
              <a:t>Figure 2: Distribution of Kiss Times </a:t>
            </a:r>
            <a:r>
              <a:rPr lang="en" sz="2800" dirty="0">
                <a:latin typeface="Roboto"/>
                <a:ea typeface="Roboto"/>
                <a:cs typeface="Roboto"/>
                <a:sym typeface="Roboto"/>
              </a:rPr>
              <a:t>Except for those premiering in the 1990s, most of the shows chose to cut the trope short. The median couple for each decade has their first kiss with over two thirds of the show left to go.</a:t>
            </a:r>
            <a:endParaRPr sz="2800" dirty="0">
              <a:latin typeface="Roboto"/>
              <a:ea typeface="Roboto"/>
              <a:cs typeface="Roboto"/>
              <a:sym typeface="Roboto"/>
            </a:endParaRPr>
          </a:p>
        </p:txBody>
      </p:sp>
      <p:sp>
        <p:nvSpPr>
          <p:cNvPr id="31" name="Google Shape;84;p13">
            <a:extLst>
              <a:ext uri="{FF2B5EF4-FFF2-40B4-BE49-F238E27FC236}">
                <a16:creationId xmlns:a16="http://schemas.microsoft.com/office/drawing/2014/main" id="{01745804-74E9-D327-D12D-52E5040F5984}"/>
              </a:ext>
            </a:extLst>
          </p:cNvPr>
          <p:cNvSpPr txBox="1"/>
          <p:nvPr/>
        </p:nvSpPr>
        <p:spPr>
          <a:xfrm>
            <a:off x="32652146" y="13295764"/>
            <a:ext cx="9096308" cy="1846619"/>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2800" b="1" dirty="0">
                <a:latin typeface="Roboto"/>
                <a:ea typeface="Roboto"/>
                <a:cs typeface="Roboto"/>
                <a:sym typeface="Roboto"/>
              </a:rPr>
              <a:t>Figure 3: ITS Model Results </a:t>
            </a:r>
            <a:r>
              <a:rPr lang="en" sz="2800" dirty="0">
                <a:latin typeface="Roboto"/>
                <a:ea typeface="Roboto"/>
                <a:cs typeface="Roboto"/>
                <a:sym typeface="Roboto"/>
              </a:rPr>
              <a:t>After the first kiss </a:t>
            </a:r>
            <a:r>
              <a:rPr lang="en" sz="2800" dirty="0">
                <a:highlight>
                  <a:srgbClr val="00FFFF"/>
                </a:highlight>
                <a:latin typeface="Roboto"/>
                <a:ea typeface="Roboto"/>
                <a:cs typeface="Roboto"/>
                <a:sym typeface="Roboto"/>
              </a:rPr>
              <a:t>episode</a:t>
            </a:r>
            <a:r>
              <a:rPr lang="en" sz="2800" dirty="0">
                <a:latin typeface="Roboto"/>
                <a:ea typeface="Roboto"/>
                <a:cs typeface="Roboto"/>
                <a:sym typeface="Roboto"/>
              </a:rPr>
              <a:t> airs, the ratings decrease on average. This trend persists at the show level (above) and overall (below).</a:t>
            </a:r>
          </a:p>
        </p:txBody>
      </p:sp>
      <p:pic>
        <p:nvPicPr>
          <p:cNvPr id="39" name="Picture 38" descr="A graph of a child rating trends&#10;&#10;Description automatically generated with medium confidence">
            <a:extLst>
              <a:ext uri="{FF2B5EF4-FFF2-40B4-BE49-F238E27FC236}">
                <a16:creationId xmlns:a16="http://schemas.microsoft.com/office/drawing/2014/main" id="{62BE473F-0572-2059-9B8E-3AA8A5D4DE42}"/>
              </a:ext>
            </a:extLst>
          </p:cNvPr>
          <p:cNvPicPr>
            <a:picLocks noChangeAspect="1"/>
          </p:cNvPicPr>
          <p:nvPr/>
        </p:nvPicPr>
        <p:blipFill rotWithShape="1">
          <a:blip r:embed="rId12"/>
          <a:srcRect b="17283"/>
          <a:stretch/>
        </p:blipFill>
        <p:spPr>
          <a:xfrm>
            <a:off x="32568971" y="7536278"/>
            <a:ext cx="9116568" cy="5617074"/>
          </a:xfrm>
          <a:prstGeom prst="rect">
            <a:avLst/>
          </a:prstGeom>
        </p:spPr>
      </p:pic>
      <p:pic>
        <p:nvPicPr>
          <p:cNvPr id="41" name="Picture 40" descr="A chart of a kiss&#10;&#10;Description automatically generated with medium confidence">
            <a:extLst>
              <a:ext uri="{FF2B5EF4-FFF2-40B4-BE49-F238E27FC236}">
                <a16:creationId xmlns:a16="http://schemas.microsoft.com/office/drawing/2014/main" id="{FFE563EF-846D-4986-2208-B564582518BB}"/>
              </a:ext>
            </a:extLst>
          </p:cNvPr>
          <p:cNvPicPr>
            <a:picLocks/>
          </p:cNvPicPr>
          <p:nvPr/>
        </p:nvPicPr>
        <p:blipFill rotWithShape="1">
          <a:blip r:embed="rId13"/>
          <a:srcRect b="23486"/>
          <a:stretch/>
        </p:blipFill>
        <p:spPr>
          <a:xfrm>
            <a:off x="32589232" y="15240043"/>
            <a:ext cx="9116568" cy="5614416"/>
          </a:xfrm>
          <a:prstGeom prst="rect">
            <a:avLst/>
          </a:prstGeom>
        </p:spPr>
      </p:pic>
      <p:pic>
        <p:nvPicPr>
          <p:cNvPr id="42" name="Picture 41" descr="A chart of a kiss&#10;&#10;Description automatically generated with medium confidence">
            <a:extLst>
              <a:ext uri="{FF2B5EF4-FFF2-40B4-BE49-F238E27FC236}">
                <a16:creationId xmlns:a16="http://schemas.microsoft.com/office/drawing/2014/main" id="{0364E042-55A5-8087-0A7B-A4B99E86A3F2}"/>
              </a:ext>
            </a:extLst>
          </p:cNvPr>
          <p:cNvPicPr>
            <a:picLocks noChangeAspect="1"/>
          </p:cNvPicPr>
          <p:nvPr/>
        </p:nvPicPr>
        <p:blipFill rotWithShape="1">
          <a:blip r:embed="rId13"/>
          <a:srcRect l="31319" t="85622" r="26096" b="6708"/>
          <a:stretch/>
        </p:blipFill>
        <p:spPr>
          <a:xfrm>
            <a:off x="34806757" y="20854459"/>
            <a:ext cx="4958492" cy="561034"/>
          </a:xfrm>
          <a:prstGeom prst="rect">
            <a:avLst/>
          </a:prstGeom>
        </p:spPr>
      </p:pic>
      <p:sp>
        <p:nvSpPr>
          <p:cNvPr id="2" name="Google Shape;84;p13">
            <a:extLst>
              <a:ext uri="{FF2B5EF4-FFF2-40B4-BE49-F238E27FC236}">
                <a16:creationId xmlns:a16="http://schemas.microsoft.com/office/drawing/2014/main" id="{0E66FEF9-79DE-AB78-43E7-15EFA9DDBBC3}"/>
              </a:ext>
            </a:extLst>
          </p:cNvPr>
          <p:cNvSpPr txBox="1"/>
          <p:nvPr/>
        </p:nvSpPr>
        <p:spPr>
          <a:xfrm>
            <a:off x="18637221" y="23791972"/>
            <a:ext cx="7940978" cy="954067"/>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endParaRPr sz="2600" dirty="0">
              <a:latin typeface="Roboto"/>
              <a:ea typeface="Roboto"/>
              <a:cs typeface="Roboto"/>
              <a:sym typeface="Roboto"/>
            </a:endParaRPr>
          </a:p>
        </p:txBody>
      </p:sp>
      <mc:AlternateContent xmlns:mc="http://schemas.openxmlformats.org/markup-compatibility/2006">
        <mc:Choice xmlns:a14="http://schemas.microsoft.com/office/drawing/2010/main" Requires="a14">
          <p:graphicFrame>
            <p:nvGraphicFramePr>
              <p:cNvPr id="9" name="Table 8">
                <a:extLst>
                  <a:ext uri="{FF2B5EF4-FFF2-40B4-BE49-F238E27FC236}">
                    <a16:creationId xmlns:a16="http://schemas.microsoft.com/office/drawing/2014/main" id="{2B43A5EE-A500-92B7-B1CA-D3115793C9C4}"/>
                  </a:ext>
                </a:extLst>
              </p:cNvPr>
              <p:cNvGraphicFramePr>
                <a:graphicFrameLocks noGrp="1"/>
              </p:cNvGraphicFramePr>
              <p:nvPr/>
            </p:nvGraphicFramePr>
            <p:xfrm>
              <a:off x="22191357" y="8316935"/>
              <a:ext cx="6858000" cy="3107944"/>
            </p:xfrm>
            <a:graphic>
              <a:graphicData uri="http://schemas.openxmlformats.org/drawingml/2006/table">
                <a:tbl>
                  <a:tblPr firstRow="1" bandRow="1">
                    <a:tableStyleId>{5C22544A-7EE6-4342-B048-85BDC9FD1C3A}</a:tableStyleId>
                  </a:tblPr>
                  <a:tblGrid>
                    <a:gridCol w="948043">
                      <a:extLst>
                        <a:ext uri="{9D8B030D-6E8A-4147-A177-3AD203B41FA5}">
                          <a16:colId xmlns:a16="http://schemas.microsoft.com/office/drawing/2014/main" val="3616650262"/>
                        </a:ext>
                      </a:extLst>
                    </a:gridCol>
                    <a:gridCol w="2336800">
                      <a:extLst>
                        <a:ext uri="{9D8B030D-6E8A-4147-A177-3AD203B41FA5}">
                          <a16:colId xmlns:a16="http://schemas.microsoft.com/office/drawing/2014/main" val="3605630075"/>
                        </a:ext>
                      </a:extLst>
                    </a:gridCol>
                    <a:gridCol w="3573157">
                      <a:extLst>
                        <a:ext uri="{9D8B030D-6E8A-4147-A177-3AD203B41FA5}">
                          <a16:colId xmlns:a16="http://schemas.microsoft.com/office/drawing/2014/main" val="1138396891"/>
                        </a:ext>
                      </a:extLst>
                    </a:gridCol>
                  </a:tblGrid>
                  <a:tr h="370840">
                    <a:tc>
                      <a:txBody>
                        <a:bodyPr/>
                        <a:lstStyle/>
                        <a:p>
                          <a:pPr algn="ctr"/>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Estimate</a:t>
                          </a: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95% Confidence Interval</a:t>
                          </a:r>
                        </a:p>
                      </a:txBody>
                      <a:tcPr>
                        <a:solidFill>
                          <a:srgbClr val="573164"/>
                        </a:solidFill>
                      </a:tcPr>
                    </a:tc>
                    <a:extLst>
                      <a:ext uri="{0D108BD9-81ED-4DB2-BD59-A6C34878D82A}">
                        <a16:rowId xmlns:a16="http://schemas.microsoft.com/office/drawing/2014/main" val="2924167112"/>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Roboto" panose="02000000000000000000" pitchFamily="2" charset="0"/>
                                            <a:cs typeface="Roboto" panose="02000000000000000000" pitchFamily="2" charset="0"/>
                                          </a:rPr>
                                          <m:t>0</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7.78</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(7.54, 8.06)</a:t>
                          </a:r>
                        </a:p>
                      </a:txBody>
                      <a:tcPr>
                        <a:solidFill>
                          <a:srgbClr val="E1AAF3"/>
                        </a:solidFill>
                      </a:tcPr>
                    </a:tc>
                    <a:extLst>
                      <a:ext uri="{0D108BD9-81ED-4DB2-BD59-A6C34878D82A}">
                        <a16:rowId xmlns:a16="http://schemas.microsoft.com/office/drawing/2014/main" val="3318367615"/>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1</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0.01</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(0.00, 0.02)</a:t>
                          </a:r>
                        </a:p>
                      </a:txBody>
                      <a:tcPr>
                        <a:solidFill>
                          <a:srgbClr val="E1AAF3"/>
                        </a:solidFill>
                      </a:tcPr>
                    </a:tc>
                    <a:extLst>
                      <a:ext uri="{0D108BD9-81ED-4DB2-BD59-A6C34878D82A}">
                        <a16:rowId xmlns:a16="http://schemas.microsoft.com/office/drawing/2014/main" val="360183572"/>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2</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-0.10</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(-0.41, 0.21)</a:t>
                          </a:r>
                        </a:p>
                      </a:txBody>
                      <a:tcPr>
                        <a:solidFill>
                          <a:srgbClr val="E1AAF3"/>
                        </a:solidFill>
                      </a:tcPr>
                    </a:tc>
                    <a:extLst>
                      <a:ext uri="{0D108BD9-81ED-4DB2-BD59-A6C34878D82A}">
                        <a16:rowId xmlns:a16="http://schemas.microsoft.com/office/drawing/2014/main" val="881442553"/>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3</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-0.01</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(-0.02, 0.00)</a:t>
                          </a:r>
                        </a:p>
                      </a:txBody>
                      <a:tcPr>
                        <a:solidFill>
                          <a:srgbClr val="E1AAF3"/>
                        </a:solidFill>
                      </a:tcPr>
                    </a:tc>
                    <a:extLst>
                      <a:ext uri="{0D108BD9-81ED-4DB2-BD59-A6C34878D82A}">
                        <a16:rowId xmlns:a16="http://schemas.microsoft.com/office/drawing/2014/main" val="2940754325"/>
                      </a:ext>
                    </a:extLst>
                  </a:tr>
                </a:tbl>
              </a:graphicData>
            </a:graphic>
          </p:graphicFrame>
        </mc:Choice>
        <mc:Fallback>
          <p:graphicFrame>
            <p:nvGraphicFramePr>
              <p:cNvPr id="9" name="Table 8">
                <a:extLst>
                  <a:ext uri="{FF2B5EF4-FFF2-40B4-BE49-F238E27FC236}">
                    <a16:creationId xmlns:a16="http://schemas.microsoft.com/office/drawing/2014/main" id="{2B43A5EE-A500-92B7-B1CA-D3115793C9C4}"/>
                  </a:ext>
                </a:extLst>
              </p:cNvPr>
              <p:cNvGraphicFramePr>
                <a:graphicFrameLocks noGrp="1"/>
              </p:cNvGraphicFramePr>
              <p:nvPr/>
            </p:nvGraphicFramePr>
            <p:xfrm>
              <a:off x="22191357" y="8316935"/>
              <a:ext cx="6858000" cy="3107944"/>
            </p:xfrm>
            <a:graphic>
              <a:graphicData uri="http://schemas.openxmlformats.org/drawingml/2006/table">
                <a:tbl>
                  <a:tblPr firstRow="1" bandRow="1">
                    <a:tableStyleId>{5C22544A-7EE6-4342-B048-85BDC9FD1C3A}</a:tableStyleId>
                  </a:tblPr>
                  <a:tblGrid>
                    <a:gridCol w="948043">
                      <a:extLst>
                        <a:ext uri="{9D8B030D-6E8A-4147-A177-3AD203B41FA5}">
                          <a16:colId xmlns:a16="http://schemas.microsoft.com/office/drawing/2014/main" val="3616650262"/>
                        </a:ext>
                      </a:extLst>
                    </a:gridCol>
                    <a:gridCol w="2336800">
                      <a:extLst>
                        <a:ext uri="{9D8B030D-6E8A-4147-A177-3AD203B41FA5}">
                          <a16:colId xmlns:a16="http://schemas.microsoft.com/office/drawing/2014/main" val="3605630075"/>
                        </a:ext>
                      </a:extLst>
                    </a:gridCol>
                    <a:gridCol w="3573157">
                      <a:extLst>
                        <a:ext uri="{9D8B030D-6E8A-4147-A177-3AD203B41FA5}">
                          <a16:colId xmlns:a16="http://schemas.microsoft.com/office/drawing/2014/main" val="1138396891"/>
                        </a:ext>
                      </a:extLst>
                    </a:gridCol>
                  </a:tblGrid>
                  <a:tr h="944880">
                    <a:tc>
                      <a:txBody>
                        <a:bodyPr/>
                        <a:lstStyle/>
                        <a:p>
                          <a:pPr algn="ctr"/>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Estimate</a:t>
                          </a: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95% Confidence Interval</a:t>
                          </a:r>
                        </a:p>
                      </a:txBody>
                      <a:tcPr>
                        <a:solidFill>
                          <a:srgbClr val="573164"/>
                        </a:solidFill>
                      </a:tcPr>
                    </a:tc>
                    <a:extLst>
                      <a:ext uri="{0D108BD9-81ED-4DB2-BD59-A6C34878D82A}">
                        <a16:rowId xmlns:a16="http://schemas.microsoft.com/office/drawing/2014/main" val="2924167112"/>
                      </a:ext>
                    </a:extLst>
                  </a:tr>
                  <a:tr h="540766">
                    <a:tc>
                      <a:txBody>
                        <a:bodyPr/>
                        <a:lstStyle/>
                        <a:p>
                          <a:endParaRPr lang="en-US"/>
                        </a:p>
                      </a:txBody>
                      <a:tcPr>
                        <a:blipFill>
                          <a:blip r:embed="rId14"/>
                          <a:stretch>
                            <a:fillRect l="-1333" t="-186047" r="-624000" b="-327907"/>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7.78</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(7.54, 8.06)</a:t>
                          </a:r>
                        </a:p>
                      </a:txBody>
                      <a:tcPr>
                        <a:solidFill>
                          <a:srgbClr val="E1AAF3"/>
                        </a:solidFill>
                      </a:tcPr>
                    </a:tc>
                    <a:extLst>
                      <a:ext uri="{0D108BD9-81ED-4DB2-BD59-A6C34878D82A}">
                        <a16:rowId xmlns:a16="http://schemas.microsoft.com/office/drawing/2014/main" val="3318367615"/>
                      </a:ext>
                    </a:extLst>
                  </a:tr>
                  <a:tr h="540766">
                    <a:tc>
                      <a:txBody>
                        <a:bodyPr/>
                        <a:lstStyle/>
                        <a:p>
                          <a:endParaRPr lang="en-US"/>
                        </a:p>
                      </a:txBody>
                      <a:tcPr>
                        <a:blipFill>
                          <a:blip r:embed="rId14"/>
                          <a:stretch>
                            <a:fillRect l="-1333" t="-292857" r="-624000" b="-235714"/>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0.01</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(0.00, 0.02)</a:t>
                          </a:r>
                        </a:p>
                      </a:txBody>
                      <a:tcPr>
                        <a:solidFill>
                          <a:srgbClr val="E1AAF3"/>
                        </a:solidFill>
                      </a:tcPr>
                    </a:tc>
                    <a:extLst>
                      <a:ext uri="{0D108BD9-81ED-4DB2-BD59-A6C34878D82A}">
                        <a16:rowId xmlns:a16="http://schemas.microsoft.com/office/drawing/2014/main" val="360183572"/>
                      </a:ext>
                    </a:extLst>
                  </a:tr>
                  <a:tr h="540766">
                    <a:tc>
                      <a:txBody>
                        <a:bodyPr/>
                        <a:lstStyle/>
                        <a:p>
                          <a:endParaRPr lang="en-US"/>
                        </a:p>
                      </a:txBody>
                      <a:tcPr>
                        <a:blipFill>
                          <a:blip r:embed="rId14"/>
                          <a:stretch>
                            <a:fillRect l="-1333" t="-383721" r="-624000" b="-130233"/>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-0.10</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(-0.41, 0.21)</a:t>
                          </a:r>
                        </a:p>
                      </a:txBody>
                      <a:tcPr>
                        <a:solidFill>
                          <a:srgbClr val="E1AAF3"/>
                        </a:solidFill>
                      </a:tcPr>
                    </a:tc>
                    <a:extLst>
                      <a:ext uri="{0D108BD9-81ED-4DB2-BD59-A6C34878D82A}">
                        <a16:rowId xmlns:a16="http://schemas.microsoft.com/office/drawing/2014/main" val="881442553"/>
                      </a:ext>
                    </a:extLst>
                  </a:tr>
                  <a:tr h="540766">
                    <a:tc>
                      <a:txBody>
                        <a:bodyPr/>
                        <a:lstStyle/>
                        <a:p>
                          <a:endParaRPr lang="en-US"/>
                        </a:p>
                      </a:txBody>
                      <a:tcPr>
                        <a:blipFill>
                          <a:blip r:embed="rId14"/>
                          <a:stretch>
                            <a:fillRect l="-1333" t="-483721" r="-624000" b="-30233"/>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-0.01</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(-0.02, 0.00)</a:t>
                          </a:r>
                        </a:p>
                      </a:txBody>
                      <a:tcPr>
                        <a:solidFill>
                          <a:srgbClr val="E1AAF3"/>
                        </a:solidFill>
                      </a:tcPr>
                    </a:tc>
                    <a:extLst>
                      <a:ext uri="{0D108BD9-81ED-4DB2-BD59-A6C34878D82A}">
                        <a16:rowId xmlns:a16="http://schemas.microsoft.com/office/drawing/2014/main" val="294075432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1" name="Table 10">
                <a:extLst>
                  <a:ext uri="{FF2B5EF4-FFF2-40B4-BE49-F238E27FC236}">
                    <a16:creationId xmlns:a16="http://schemas.microsoft.com/office/drawing/2014/main" id="{099C4B73-7BB2-E00E-8964-A07F884D153E}"/>
                  </a:ext>
                </a:extLst>
              </p:cNvPr>
              <p:cNvGraphicFramePr>
                <a:graphicFrameLocks noGrp="1"/>
              </p:cNvGraphicFramePr>
              <p:nvPr/>
            </p:nvGraphicFramePr>
            <p:xfrm>
              <a:off x="22233475" y="15617974"/>
              <a:ext cx="6858000" cy="3107944"/>
            </p:xfrm>
            <a:graphic>
              <a:graphicData uri="http://schemas.openxmlformats.org/drawingml/2006/table">
                <a:tbl>
                  <a:tblPr firstRow="1" bandRow="1">
                    <a:tableStyleId>{5C22544A-7EE6-4342-B048-85BDC9FD1C3A}</a:tableStyleId>
                  </a:tblPr>
                  <a:tblGrid>
                    <a:gridCol w="1058325">
                      <a:extLst>
                        <a:ext uri="{9D8B030D-6E8A-4147-A177-3AD203B41FA5}">
                          <a16:colId xmlns:a16="http://schemas.microsoft.com/office/drawing/2014/main" val="3616650262"/>
                        </a:ext>
                      </a:extLst>
                    </a:gridCol>
                    <a:gridCol w="2667000">
                      <a:extLst>
                        <a:ext uri="{9D8B030D-6E8A-4147-A177-3AD203B41FA5}">
                          <a16:colId xmlns:a16="http://schemas.microsoft.com/office/drawing/2014/main" val="3605630075"/>
                        </a:ext>
                      </a:extLst>
                    </a:gridCol>
                    <a:gridCol w="3132675">
                      <a:extLst>
                        <a:ext uri="{9D8B030D-6E8A-4147-A177-3AD203B41FA5}">
                          <a16:colId xmlns:a16="http://schemas.microsoft.com/office/drawing/2014/main" val="1138396891"/>
                        </a:ext>
                      </a:extLst>
                    </a:gridCol>
                  </a:tblGrid>
                  <a:tr h="370840">
                    <a:tc>
                      <a:txBody>
                        <a:bodyPr/>
                        <a:lstStyle/>
                        <a:p>
                          <a:pPr algn="ctr"/>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Estimate</a:t>
                          </a: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95% Confidence Interval</a:t>
                          </a:r>
                        </a:p>
                      </a:txBody>
                      <a:tcPr>
                        <a:solidFill>
                          <a:srgbClr val="573164"/>
                        </a:solidFill>
                      </a:tcPr>
                    </a:tc>
                    <a:extLst>
                      <a:ext uri="{0D108BD9-81ED-4DB2-BD59-A6C34878D82A}">
                        <a16:rowId xmlns:a16="http://schemas.microsoft.com/office/drawing/2014/main" val="2924167112"/>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Roboto" panose="02000000000000000000" pitchFamily="2" charset="0"/>
                                            <a:cs typeface="Roboto" panose="02000000000000000000" pitchFamily="2" charset="0"/>
                                          </a:rPr>
                                          <m:t>0</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8.02</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(7.97,  8.07)</a:t>
                          </a:r>
                        </a:p>
                      </a:txBody>
                      <a:tcPr>
                        <a:solidFill>
                          <a:srgbClr val="E1AAF3"/>
                        </a:solidFill>
                      </a:tcPr>
                    </a:tc>
                    <a:extLst>
                      <a:ext uri="{0D108BD9-81ED-4DB2-BD59-A6C34878D82A}">
                        <a16:rowId xmlns:a16="http://schemas.microsoft.com/office/drawing/2014/main" val="3318367615"/>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1</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(0.00, 0.00)</a:t>
                          </a:r>
                        </a:p>
                      </a:txBody>
                      <a:tcPr>
                        <a:solidFill>
                          <a:srgbClr val="E1AAF3"/>
                        </a:solidFill>
                      </a:tcPr>
                    </a:tc>
                    <a:extLst>
                      <a:ext uri="{0D108BD9-81ED-4DB2-BD59-A6C34878D82A}">
                        <a16:rowId xmlns:a16="http://schemas.microsoft.com/office/drawing/2014/main" val="360183572"/>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2</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-0.09</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(-0.16, -0.03)</a:t>
                          </a:r>
                        </a:p>
                      </a:txBody>
                      <a:tcPr>
                        <a:solidFill>
                          <a:srgbClr val="E1AAF3"/>
                        </a:solidFill>
                      </a:tcPr>
                    </a:tc>
                    <a:extLst>
                      <a:ext uri="{0D108BD9-81ED-4DB2-BD59-A6C34878D82A}">
                        <a16:rowId xmlns:a16="http://schemas.microsoft.com/office/drawing/2014/main" val="881442553"/>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3</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(0.00, 0.00)</a:t>
                          </a:r>
                        </a:p>
                      </a:txBody>
                      <a:tcPr>
                        <a:solidFill>
                          <a:srgbClr val="E1AAF3"/>
                        </a:solidFill>
                      </a:tcPr>
                    </a:tc>
                    <a:extLst>
                      <a:ext uri="{0D108BD9-81ED-4DB2-BD59-A6C34878D82A}">
                        <a16:rowId xmlns:a16="http://schemas.microsoft.com/office/drawing/2014/main" val="2940754325"/>
                      </a:ext>
                    </a:extLst>
                  </a:tr>
                </a:tbl>
              </a:graphicData>
            </a:graphic>
          </p:graphicFrame>
        </mc:Choice>
        <mc:Fallback>
          <p:graphicFrame>
            <p:nvGraphicFramePr>
              <p:cNvPr id="11" name="Table 10">
                <a:extLst>
                  <a:ext uri="{FF2B5EF4-FFF2-40B4-BE49-F238E27FC236}">
                    <a16:creationId xmlns:a16="http://schemas.microsoft.com/office/drawing/2014/main" id="{099C4B73-7BB2-E00E-8964-A07F884D153E}"/>
                  </a:ext>
                </a:extLst>
              </p:cNvPr>
              <p:cNvGraphicFramePr>
                <a:graphicFrameLocks noGrp="1"/>
              </p:cNvGraphicFramePr>
              <p:nvPr/>
            </p:nvGraphicFramePr>
            <p:xfrm>
              <a:off x="22233475" y="15617974"/>
              <a:ext cx="6858000" cy="3107944"/>
            </p:xfrm>
            <a:graphic>
              <a:graphicData uri="http://schemas.openxmlformats.org/drawingml/2006/table">
                <a:tbl>
                  <a:tblPr firstRow="1" bandRow="1">
                    <a:tableStyleId>{5C22544A-7EE6-4342-B048-85BDC9FD1C3A}</a:tableStyleId>
                  </a:tblPr>
                  <a:tblGrid>
                    <a:gridCol w="1058325">
                      <a:extLst>
                        <a:ext uri="{9D8B030D-6E8A-4147-A177-3AD203B41FA5}">
                          <a16:colId xmlns:a16="http://schemas.microsoft.com/office/drawing/2014/main" val="3616650262"/>
                        </a:ext>
                      </a:extLst>
                    </a:gridCol>
                    <a:gridCol w="2667000">
                      <a:extLst>
                        <a:ext uri="{9D8B030D-6E8A-4147-A177-3AD203B41FA5}">
                          <a16:colId xmlns:a16="http://schemas.microsoft.com/office/drawing/2014/main" val="3605630075"/>
                        </a:ext>
                      </a:extLst>
                    </a:gridCol>
                    <a:gridCol w="3132675">
                      <a:extLst>
                        <a:ext uri="{9D8B030D-6E8A-4147-A177-3AD203B41FA5}">
                          <a16:colId xmlns:a16="http://schemas.microsoft.com/office/drawing/2014/main" val="1138396891"/>
                        </a:ext>
                      </a:extLst>
                    </a:gridCol>
                  </a:tblGrid>
                  <a:tr h="944880">
                    <a:tc>
                      <a:txBody>
                        <a:bodyPr/>
                        <a:lstStyle/>
                        <a:p>
                          <a:pPr algn="ctr"/>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Estimate</a:t>
                          </a: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95% Confidence Interval</a:t>
                          </a:r>
                        </a:p>
                      </a:txBody>
                      <a:tcPr>
                        <a:solidFill>
                          <a:srgbClr val="573164"/>
                        </a:solidFill>
                      </a:tcPr>
                    </a:tc>
                    <a:extLst>
                      <a:ext uri="{0D108BD9-81ED-4DB2-BD59-A6C34878D82A}">
                        <a16:rowId xmlns:a16="http://schemas.microsoft.com/office/drawing/2014/main" val="2924167112"/>
                      </a:ext>
                    </a:extLst>
                  </a:tr>
                  <a:tr h="540766">
                    <a:tc>
                      <a:txBody>
                        <a:bodyPr/>
                        <a:lstStyle/>
                        <a:p>
                          <a:endParaRPr lang="en-US"/>
                        </a:p>
                      </a:txBody>
                      <a:tcPr>
                        <a:blipFill>
                          <a:blip r:embed="rId15"/>
                          <a:stretch>
                            <a:fillRect t="-186047" r="-554217" b="-325581"/>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8.02</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(7.97,  8.07)</a:t>
                          </a:r>
                        </a:p>
                      </a:txBody>
                      <a:tcPr>
                        <a:solidFill>
                          <a:srgbClr val="E1AAF3"/>
                        </a:solidFill>
                      </a:tcPr>
                    </a:tc>
                    <a:extLst>
                      <a:ext uri="{0D108BD9-81ED-4DB2-BD59-A6C34878D82A}">
                        <a16:rowId xmlns:a16="http://schemas.microsoft.com/office/drawing/2014/main" val="3318367615"/>
                      </a:ext>
                    </a:extLst>
                  </a:tr>
                  <a:tr h="540766">
                    <a:tc>
                      <a:txBody>
                        <a:bodyPr/>
                        <a:lstStyle/>
                        <a:p>
                          <a:endParaRPr lang="en-US"/>
                        </a:p>
                      </a:txBody>
                      <a:tcPr>
                        <a:blipFill>
                          <a:blip r:embed="rId15"/>
                          <a:stretch>
                            <a:fillRect t="-292857" r="-554217" b="-233333"/>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(0.00, 0.00)</a:t>
                          </a:r>
                        </a:p>
                      </a:txBody>
                      <a:tcPr>
                        <a:solidFill>
                          <a:srgbClr val="E1AAF3"/>
                        </a:solidFill>
                      </a:tcPr>
                    </a:tc>
                    <a:extLst>
                      <a:ext uri="{0D108BD9-81ED-4DB2-BD59-A6C34878D82A}">
                        <a16:rowId xmlns:a16="http://schemas.microsoft.com/office/drawing/2014/main" val="360183572"/>
                      </a:ext>
                    </a:extLst>
                  </a:tr>
                  <a:tr h="540766">
                    <a:tc>
                      <a:txBody>
                        <a:bodyPr/>
                        <a:lstStyle/>
                        <a:p>
                          <a:endParaRPr lang="en-US"/>
                        </a:p>
                      </a:txBody>
                      <a:tcPr>
                        <a:blipFill>
                          <a:blip r:embed="rId15"/>
                          <a:stretch>
                            <a:fillRect t="-383721" r="-554217" b="-127907"/>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-0.09</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(-0.16, -0.03)</a:t>
                          </a:r>
                        </a:p>
                      </a:txBody>
                      <a:tcPr>
                        <a:solidFill>
                          <a:srgbClr val="E1AAF3"/>
                        </a:solidFill>
                      </a:tcPr>
                    </a:tc>
                    <a:extLst>
                      <a:ext uri="{0D108BD9-81ED-4DB2-BD59-A6C34878D82A}">
                        <a16:rowId xmlns:a16="http://schemas.microsoft.com/office/drawing/2014/main" val="881442553"/>
                      </a:ext>
                    </a:extLst>
                  </a:tr>
                  <a:tr h="540766">
                    <a:tc>
                      <a:txBody>
                        <a:bodyPr/>
                        <a:lstStyle/>
                        <a:p>
                          <a:endParaRPr lang="en-US"/>
                        </a:p>
                      </a:txBody>
                      <a:tcPr>
                        <a:blipFill>
                          <a:blip r:embed="rId15"/>
                          <a:stretch>
                            <a:fillRect t="-483721" r="-554217" b="-27907"/>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(0.00, 0.00)</a:t>
                          </a:r>
                        </a:p>
                      </a:txBody>
                      <a:tcPr>
                        <a:solidFill>
                          <a:srgbClr val="E1AAF3"/>
                        </a:solidFill>
                      </a:tcPr>
                    </a:tc>
                    <a:extLst>
                      <a:ext uri="{0D108BD9-81ED-4DB2-BD59-A6C34878D82A}">
                        <a16:rowId xmlns:a16="http://schemas.microsoft.com/office/drawing/2014/main" val="2940754325"/>
                      </a:ext>
                    </a:extLst>
                  </a:tr>
                </a:tbl>
              </a:graphicData>
            </a:graphic>
          </p:graphicFrame>
        </mc:Fallback>
      </mc:AlternateContent>
      <mc:AlternateContent xmlns:mc="http://schemas.openxmlformats.org/markup-compatibility/2006">
        <mc:Choice xmlns:a14="http://schemas.microsoft.com/office/drawing/2010/main" Requires="a14">
          <p:sp>
            <p:nvSpPr>
              <p:cNvPr id="12" name="Google Shape;155;p14">
                <a:extLst>
                  <a:ext uri="{FF2B5EF4-FFF2-40B4-BE49-F238E27FC236}">
                    <a16:creationId xmlns:a16="http://schemas.microsoft.com/office/drawing/2014/main" id="{78A48F77-CB89-F6D2-D059-2B471D183477}"/>
                  </a:ext>
                </a:extLst>
              </p:cNvPr>
              <p:cNvSpPr txBox="1"/>
              <p:nvPr/>
            </p:nvSpPr>
            <p:spPr>
              <a:xfrm>
                <a:off x="11494075" y="22945900"/>
                <a:ext cx="9418200" cy="6232500"/>
              </a:xfrm>
              <a:prstGeom prst="rect">
                <a:avLst/>
              </a:prstGeom>
              <a:noFill/>
              <a:ln>
                <a:noFill/>
              </a:ln>
            </p:spPr>
            <p:txBody>
              <a:bodyPr spcFirstLastPara="1" wrap="square" lIns="182875" tIns="274300" rIns="182875" bIns="274300" anchor="t" anchorCtr="0">
                <a:noAutofit/>
              </a:bodyPr>
              <a:lstStyle/>
              <a:p>
                <a:pPr marL="457200" lvl="0" indent="-457200" algn="l" rtl="0">
                  <a:spcBef>
                    <a:spcPts val="0"/>
                  </a:spcBef>
                  <a:spcAft>
                    <a:spcPts val="0"/>
                  </a:spcAft>
                  <a:buFont typeface="Arial" panose="020B0604020202020204" pitchFamily="34" charset="0"/>
                  <a:buChar char="•"/>
                </a:pPr>
                <a:r>
                  <a:rPr lang="en-US" sz="2800" dirty="0">
                    <a:latin typeface="Roboto"/>
                    <a:ea typeface="Roboto"/>
                    <a:cs typeface="Roboto"/>
                    <a:sym typeface="Roboto"/>
                  </a:rPr>
                  <a:t>The ITS models quantify the </a:t>
                </a:r>
                <a:r>
                  <a:rPr lang="en-US" sz="2800" b="1" dirty="0">
                    <a:latin typeface="Roboto"/>
                    <a:ea typeface="Roboto"/>
                    <a:cs typeface="Roboto"/>
                    <a:sym typeface="Roboto"/>
                  </a:rPr>
                  <a:t>altered trajectories of the episode ratings</a:t>
                </a:r>
                <a:r>
                  <a:rPr lang="en-US" sz="2800" dirty="0">
                    <a:latin typeface="Roboto"/>
                    <a:ea typeface="Roboto"/>
                    <a:cs typeface="Roboto"/>
                    <a:sym typeface="Roboto"/>
                  </a:rPr>
                  <a:t> after versus before the first kiss. </a:t>
                </a:r>
              </a:p>
              <a:p>
                <a:pPr marL="457200" lvl="0" indent="-457200" algn="l" rtl="0">
                  <a:spcBef>
                    <a:spcPts val="0"/>
                  </a:spcBef>
                  <a:spcAft>
                    <a:spcPts val="0"/>
                  </a:spcAft>
                  <a:buFont typeface="Arial" panose="020B0604020202020204" pitchFamily="34" charset="0"/>
                  <a:buChar char="•"/>
                </a:pPr>
                <a:r>
                  <a:rPr lang="en-US" sz="2800" dirty="0">
                    <a:latin typeface="Roboto"/>
                    <a:ea typeface="Roboto"/>
                    <a:cs typeface="Roboto"/>
                    <a:sym typeface="Roboto"/>
                  </a:rPr>
                  <a:t>Two interpretations arise from these results: (1) did the episode ratings change immediately following the first kiss and (2) if they did, how quickly did they return to pre-kiss levels (if ever)?</a:t>
                </a:r>
              </a:p>
              <a:p>
                <a:pPr marL="457200" lvl="0" indent="-457200" algn="l" rtl="0">
                  <a:spcBef>
                    <a:spcPts val="0"/>
                  </a:spcBef>
                  <a:spcAft>
                    <a:spcPts val="0"/>
                  </a:spcAft>
                  <a:buFont typeface="Arial" panose="020B0604020202020204" pitchFamily="34" charset="0"/>
                  <a:buChar char="•"/>
                </a:pPr>
                <a:r>
                  <a:rPr lang="en-US" sz="2800" dirty="0">
                    <a:latin typeface="Roboto"/>
                    <a:ea typeface="Roboto"/>
                    <a:cs typeface="Roboto"/>
                    <a:sym typeface="Roboto"/>
                  </a:rPr>
                  <a:t>To address the first question, we look at the estimates of  </a:t>
                </a:r>
                <a14:m>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2</m:t>
                            </m:r>
                          </m:sub>
                        </m:sSub>
                      </m:e>
                    </m:acc>
                  </m:oMath>
                </a14:m>
                <a:r>
                  <a:rPr lang="en-US" sz="2800" dirty="0">
                    <a:latin typeface="Roboto" panose="02000000000000000000" pitchFamily="2" charset="0"/>
                    <a:ea typeface="Roboto" panose="02000000000000000000" pitchFamily="2" charset="0"/>
                    <a:cs typeface="Roboto" panose="02000000000000000000" pitchFamily="2" charset="0"/>
                  </a:rPr>
                  <a:t>. For both models, we observe a negative estimate, implying an immediate drop in the ratings immediately following the kiss. </a:t>
                </a:r>
              </a:p>
              <a:p>
                <a:pPr marL="457200" lvl="0" indent="-457200" algn="l" rtl="0">
                  <a:spcBef>
                    <a:spcPts val="0"/>
                  </a:spcBef>
                  <a:spcAft>
                    <a:spcPts val="0"/>
                  </a:spcAft>
                  <a:buFont typeface="Arial" panose="020B0604020202020204" pitchFamily="34" charset="0"/>
                  <a:buChar char="•"/>
                </a:pPr>
                <a:r>
                  <a:rPr lang="en-US" sz="2800" dirty="0">
                    <a:latin typeface="Roboto" panose="02000000000000000000" pitchFamily="2" charset="0"/>
                    <a:ea typeface="Roboto" panose="02000000000000000000" pitchFamily="2" charset="0"/>
                    <a:cs typeface="Roboto" panose="02000000000000000000" pitchFamily="2" charset="0"/>
                  </a:rPr>
                  <a:t>However, in the case of </a:t>
                </a:r>
                <a:r>
                  <a:rPr lang="en-US" sz="2800" i="1" dirty="0">
                    <a:latin typeface="Roboto" panose="02000000000000000000" pitchFamily="2" charset="0"/>
                    <a:ea typeface="Roboto" panose="02000000000000000000" pitchFamily="2" charset="0"/>
                    <a:cs typeface="Roboto" panose="02000000000000000000" pitchFamily="2" charset="0"/>
                  </a:rPr>
                  <a:t>New Girl</a:t>
                </a:r>
                <a:r>
                  <a:rPr lang="en-US" sz="2800" dirty="0">
                    <a:latin typeface="Roboto" panose="02000000000000000000" pitchFamily="2" charset="0"/>
                    <a:ea typeface="Roboto" panose="02000000000000000000" pitchFamily="2" charset="0"/>
                    <a:cs typeface="Roboto" panose="02000000000000000000" pitchFamily="2" charset="0"/>
                  </a:rPr>
                  <a:t>, the 95% confidence interval does include zero. </a:t>
                </a:r>
              </a:p>
              <a:p>
                <a:pPr marL="457200" lvl="0" indent="-457200" algn="l" rtl="0">
                  <a:spcBef>
                    <a:spcPts val="0"/>
                  </a:spcBef>
                  <a:spcAft>
                    <a:spcPts val="0"/>
                  </a:spcAft>
                  <a:buFont typeface="Arial" panose="020B0604020202020204" pitchFamily="34" charset="0"/>
                  <a:buChar char="•"/>
                </a:pPr>
                <a:r>
                  <a:rPr lang="en-US" sz="2800" dirty="0">
                    <a:latin typeface="Roboto" panose="02000000000000000000" pitchFamily="2" charset="0"/>
                    <a:ea typeface="Roboto" panose="02000000000000000000" pitchFamily="2" charset="0"/>
                    <a:cs typeface="Roboto" panose="02000000000000000000" pitchFamily="2" charset="0"/>
                  </a:rPr>
                  <a:t>The drop in ratings may be due to viewers losing interest in the show after the couple kisses on screen, as the uncertainty tends to disappear in this stage of the plot.</a:t>
                </a:r>
              </a:p>
            </p:txBody>
          </p:sp>
        </mc:Choice>
        <mc:Fallback>
          <p:sp>
            <p:nvSpPr>
              <p:cNvPr id="12" name="Google Shape;155;p14">
                <a:extLst>
                  <a:ext uri="{FF2B5EF4-FFF2-40B4-BE49-F238E27FC236}">
                    <a16:creationId xmlns:a16="http://schemas.microsoft.com/office/drawing/2014/main" id="{78A48F77-CB89-F6D2-D059-2B471D183477}"/>
                  </a:ext>
                </a:extLst>
              </p:cNvPr>
              <p:cNvSpPr txBox="1">
                <a:spLocks noRot="1" noChangeAspect="1" noMove="1" noResize="1" noEditPoints="1" noAdjustHandles="1" noChangeArrowheads="1" noChangeShapeType="1" noTextEdit="1"/>
              </p:cNvSpPr>
              <p:nvPr/>
            </p:nvSpPr>
            <p:spPr>
              <a:xfrm>
                <a:off x="11494075" y="22945900"/>
                <a:ext cx="9418200" cy="6232500"/>
              </a:xfrm>
              <a:prstGeom prst="rect">
                <a:avLst/>
              </a:prstGeom>
              <a:blipFill>
                <a:blip r:embed="rId16"/>
                <a:stretch>
                  <a:fillRect l="-270" r="-1213" b="-17683"/>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Google Shape;156;p14">
                <a:extLst>
                  <a:ext uri="{FF2B5EF4-FFF2-40B4-BE49-F238E27FC236}">
                    <a16:creationId xmlns:a16="http://schemas.microsoft.com/office/drawing/2014/main" id="{E00687C1-BE01-60E7-8391-D2ACAC26AFA3}"/>
                  </a:ext>
                </a:extLst>
              </p:cNvPr>
              <p:cNvSpPr txBox="1"/>
              <p:nvPr/>
            </p:nvSpPr>
            <p:spPr>
              <a:xfrm>
                <a:off x="21890900" y="22945900"/>
                <a:ext cx="9418200" cy="6232500"/>
              </a:xfrm>
              <a:prstGeom prst="rect">
                <a:avLst/>
              </a:prstGeom>
              <a:noFill/>
              <a:ln>
                <a:noFill/>
              </a:ln>
            </p:spPr>
            <p:txBody>
              <a:bodyPr spcFirstLastPara="1" wrap="square" lIns="182875" tIns="274300" rIns="182875" bIns="274300" anchor="t" anchorCtr="0">
                <a:noAutofit/>
              </a:bodyPr>
              <a:lstStyle/>
              <a:p>
                <a:pPr marL="0" lvl="0" indent="0" algn="l" rtl="0">
                  <a:spcBef>
                    <a:spcPts val="0"/>
                  </a:spcBef>
                  <a:spcAft>
                    <a:spcPts val="0"/>
                  </a:spcAft>
                  <a:buNone/>
                </a:pPr>
                <a:r>
                  <a:rPr lang="en" sz="2800" dirty="0">
                    <a:latin typeface="Roboto"/>
                    <a:ea typeface="Roboto"/>
                    <a:cs typeface="Roboto"/>
                    <a:sym typeface="Roboto"/>
                  </a:rPr>
                  <a:t>To address the second question, we look at the estimates </a:t>
                </a:r>
                <a:r>
                  <a:rPr lang="en-US" sz="2800" dirty="0">
                    <a:latin typeface="Roboto"/>
                    <a:ea typeface="Roboto"/>
                    <a:cs typeface="Roboto"/>
                    <a:sym typeface="Roboto"/>
                  </a:rPr>
                  <a:t>of  </a:t>
                </a:r>
                <a14:m>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3</m:t>
                            </m:r>
                          </m:sub>
                        </m:sSub>
                        <m:r>
                          <a:rPr lang="en-US" sz="2800" b="0" i="1" smtClean="0">
                            <a:latin typeface="Cambria Math" panose="02040503050406030204" pitchFamily="18" charset="0"/>
                            <a:ea typeface="Cambria Math" panose="02040503050406030204" pitchFamily="18" charset="0"/>
                            <a:cs typeface="Roboto" panose="02000000000000000000" pitchFamily="2" charset="0"/>
                          </a:rPr>
                          <m:t> </m:t>
                        </m:r>
                      </m:e>
                    </m:acc>
                  </m:oMath>
                </a14:m>
                <a:r>
                  <a:rPr lang="en-US" sz="2800" dirty="0">
                    <a:latin typeface="Roboto"/>
                    <a:ea typeface="Roboto"/>
                    <a:cs typeface="Roboto"/>
                    <a:sym typeface="Roboto"/>
                  </a:rPr>
                  <a:t>. </a:t>
                </a:r>
              </a:p>
              <a:p>
                <a:pPr marL="0" lvl="0" indent="0" algn="l" rtl="0">
                  <a:spcBef>
                    <a:spcPts val="0"/>
                  </a:spcBef>
                  <a:spcAft>
                    <a:spcPts val="0"/>
                  </a:spcAft>
                  <a:buNone/>
                </a:pPr>
                <a:r>
                  <a:rPr lang="en-US" sz="2800" dirty="0">
                    <a:latin typeface="Roboto"/>
                    <a:ea typeface="Roboto"/>
                    <a:cs typeface="Roboto"/>
                    <a:sym typeface="Roboto"/>
                  </a:rPr>
                  <a:t>Again, both models observe a negative estimate with a similar issue in the confidence interval for </a:t>
                </a:r>
                <a:r>
                  <a:rPr lang="en-US" sz="2800" i="1" dirty="0">
                    <a:latin typeface="Roboto"/>
                    <a:ea typeface="Roboto"/>
                    <a:cs typeface="Roboto"/>
                    <a:sym typeface="Roboto"/>
                  </a:rPr>
                  <a:t>New Girl</a:t>
                </a:r>
                <a:r>
                  <a:rPr lang="en-US" sz="2800" dirty="0">
                    <a:latin typeface="Roboto"/>
                    <a:ea typeface="Roboto"/>
                    <a:cs typeface="Roboto"/>
                    <a:sym typeface="Roboto"/>
                  </a:rPr>
                  <a:t>. This negative trend indicates that on average, the ratings do not return to their pre-kiss levels.</a:t>
                </a:r>
              </a:p>
              <a:p>
                <a:pPr marL="0" lvl="0" indent="0" algn="l" rtl="0">
                  <a:spcBef>
                    <a:spcPts val="0"/>
                  </a:spcBef>
                  <a:spcAft>
                    <a:spcPts val="0"/>
                  </a:spcAft>
                  <a:buNone/>
                </a:pPr>
                <a:r>
                  <a:rPr lang="en-US" sz="2800" dirty="0">
                    <a:latin typeface="Roboto"/>
                    <a:ea typeface="Roboto"/>
                    <a:cs typeface="Roboto"/>
                    <a:sym typeface="Roboto"/>
                  </a:rPr>
                  <a:t>The lack of significant estimates at the 95% level for the </a:t>
                </a:r>
                <a:r>
                  <a:rPr lang="en-US" sz="2800" i="1" dirty="0">
                    <a:latin typeface="Roboto"/>
                    <a:ea typeface="Roboto"/>
                    <a:cs typeface="Roboto"/>
                    <a:sym typeface="Roboto"/>
                  </a:rPr>
                  <a:t>New Girl </a:t>
                </a:r>
                <a:r>
                  <a:rPr lang="en-US" sz="2800" dirty="0">
                    <a:latin typeface="Roboto"/>
                    <a:ea typeface="Roboto"/>
                    <a:cs typeface="Roboto"/>
                    <a:sym typeface="Roboto"/>
                  </a:rPr>
                  <a:t>model may indicate that the trend of a sharp drop in ratings is more clearly observed at the overall level. However, the confidence intervals are merely nominal due to autocorrelation in the episode ratings. One future direction for the analysis could be to adjust the standard error estimates, potentially via bootstrapping, to fix the coverage of the intervals.</a:t>
                </a:r>
                <a:endParaRPr sz="2800" dirty="0">
                  <a:latin typeface="Roboto"/>
                  <a:ea typeface="Roboto"/>
                  <a:cs typeface="Roboto"/>
                  <a:sym typeface="Roboto"/>
                </a:endParaRPr>
              </a:p>
            </p:txBody>
          </p:sp>
        </mc:Choice>
        <mc:Fallback>
          <p:sp>
            <p:nvSpPr>
              <p:cNvPr id="13" name="Google Shape;156;p14">
                <a:extLst>
                  <a:ext uri="{FF2B5EF4-FFF2-40B4-BE49-F238E27FC236}">
                    <a16:creationId xmlns:a16="http://schemas.microsoft.com/office/drawing/2014/main" id="{E00687C1-BE01-60E7-8391-D2ACAC26AFA3}"/>
                  </a:ext>
                </a:extLst>
              </p:cNvPr>
              <p:cNvSpPr txBox="1">
                <a:spLocks noRot="1" noChangeAspect="1" noMove="1" noResize="1" noEditPoints="1" noAdjustHandles="1" noChangeArrowheads="1" noChangeShapeType="1" noTextEdit="1"/>
              </p:cNvSpPr>
              <p:nvPr/>
            </p:nvSpPr>
            <p:spPr>
              <a:xfrm>
                <a:off x="21890900" y="22945900"/>
                <a:ext cx="9418200" cy="6232500"/>
              </a:xfrm>
              <a:prstGeom prst="rect">
                <a:avLst/>
              </a:prstGeom>
              <a:blipFill>
                <a:blip r:embed="rId17"/>
                <a:stretch>
                  <a:fillRect l="-404" b="-4065"/>
                </a:stretch>
              </a:blipFill>
              <a:ln>
                <a:noFill/>
              </a:ln>
            </p:spPr>
            <p:txBody>
              <a:bodyPr/>
              <a:lstStyle/>
              <a:p>
                <a:r>
                  <a:rPr lang="en-US">
                    <a:noFill/>
                  </a:rPr>
                  <a:t> </a:t>
                </a:r>
              </a:p>
            </p:txBody>
          </p:sp>
        </mc:Fallback>
      </mc:AlternateContent>
      <p:sp>
        <p:nvSpPr>
          <p:cNvPr id="14" name="Google Shape;84;p13">
            <a:extLst>
              <a:ext uri="{FF2B5EF4-FFF2-40B4-BE49-F238E27FC236}">
                <a16:creationId xmlns:a16="http://schemas.microsoft.com/office/drawing/2014/main" id="{02FF3AA9-BE2C-67FC-593B-5AFEBF98A498}"/>
              </a:ext>
            </a:extLst>
          </p:cNvPr>
          <p:cNvSpPr txBox="1"/>
          <p:nvPr/>
        </p:nvSpPr>
        <p:spPr>
          <a:xfrm>
            <a:off x="22121101" y="7323828"/>
            <a:ext cx="6928256" cy="1046400"/>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3200" b="1" dirty="0">
                <a:latin typeface="Roboto"/>
                <a:ea typeface="Roboto"/>
                <a:cs typeface="Roboto"/>
                <a:sym typeface="Roboto"/>
              </a:rPr>
              <a:t>1) Show-Specific Model (</a:t>
            </a:r>
            <a:r>
              <a:rPr lang="en" sz="3200" b="1" i="1" dirty="0">
                <a:latin typeface="Roboto"/>
                <a:ea typeface="Roboto"/>
                <a:cs typeface="Roboto"/>
                <a:sym typeface="Roboto"/>
              </a:rPr>
              <a:t>New Girl</a:t>
            </a:r>
            <a:r>
              <a:rPr lang="en" sz="3200" b="1" dirty="0">
                <a:latin typeface="Roboto"/>
                <a:ea typeface="Roboto"/>
                <a:cs typeface="Roboto"/>
                <a:sym typeface="Roboto"/>
              </a:rPr>
              <a:t>)</a:t>
            </a:r>
          </a:p>
        </p:txBody>
      </p:sp>
      <p:pic>
        <p:nvPicPr>
          <p:cNvPr id="4" name="Picture 3" descr="A black and gold logo&#10;&#10;Description automatically generated">
            <a:extLst>
              <a:ext uri="{FF2B5EF4-FFF2-40B4-BE49-F238E27FC236}">
                <a16:creationId xmlns:a16="http://schemas.microsoft.com/office/drawing/2014/main" id="{12B3CB9D-6E4B-D353-B211-57B844F5FF53}"/>
              </a:ext>
            </a:extLst>
          </p:cNvPr>
          <p:cNvPicPr>
            <a:picLocks noChangeAspect="1"/>
          </p:cNvPicPr>
          <p:nvPr/>
        </p:nvPicPr>
        <p:blipFill>
          <a:blip r:embed="rId18"/>
          <a:stretch>
            <a:fillRect/>
          </a:stretch>
        </p:blipFill>
        <p:spPr>
          <a:xfrm>
            <a:off x="32492160" y="476741"/>
            <a:ext cx="8281115" cy="4926293"/>
          </a:xfrm>
          <a:prstGeom prst="rect">
            <a:avLst/>
          </a:prstGeom>
        </p:spPr>
      </p:pic>
      <p:sp>
        <p:nvSpPr>
          <p:cNvPr id="5" name="Google Shape;57;p13">
            <a:extLst>
              <a:ext uri="{FF2B5EF4-FFF2-40B4-BE49-F238E27FC236}">
                <a16:creationId xmlns:a16="http://schemas.microsoft.com/office/drawing/2014/main" id="{88C6233D-F71C-007E-5132-7E95E16970F5}"/>
              </a:ext>
            </a:extLst>
          </p:cNvPr>
          <p:cNvSpPr txBox="1"/>
          <p:nvPr/>
        </p:nvSpPr>
        <p:spPr>
          <a:xfrm>
            <a:off x="1118224" y="682006"/>
            <a:ext cx="30190775" cy="4556100"/>
          </a:xfrm>
          <a:prstGeom prst="rect">
            <a:avLst/>
          </a:prstGeom>
          <a:noFill/>
          <a:ln>
            <a:noFill/>
          </a:ln>
        </p:spPr>
        <p:txBody>
          <a:bodyPr spcFirstLastPara="1" wrap="square" lIns="182875" tIns="274300" rIns="91425" bIns="274300" anchor="ctr" anchorCtr="0">
            <a:noAutofit/>
          </a:bodyPr>
          <a:lstStyle/>
          <a:p>
            <a:pPr marL="0" marR="0" lvl="0" indent="0" algn="just" rtl="0">
              <a:lnSpc>
                <a:spcPct val="100000"/>
              </a:lnSpc>
              <a:spcBef>
                <a:spcPts val="0"/>
              </a:spcBef>
              <a:spcAft>
                <a:spcPts val="0"/>
              </a:spcAft>
              <a:buClr>
                <a:srgbClr val="000000"/>
              </a:buClr>
              <a:buSzPts val="8500"/>
              <a:buFont typeface="Arial"/>
              <a:buNone/>
            </a:pPr>
            <a:r>
              <a:rPr lang="en-US" sz="9500" b="1" i="0" u="none" strike="noStrike" cap="none" dirty="0">
                <a:solidFill>
                  <a:srgbClr val="26437D"/>
                </a:solidFill>
                <a:latin typeface="Roboto Condensed"/>
                <a:ea typeface="Roboto Condensed"/>
                <a:cs typeface="Roboto Condensed"/>
                <a:sym typeface="Roboto Condensed"/>
              </a:rPr>
              <a:t>Rate This Interruption: Using Interrupted Time Series Techniques to Analyze Popular Television Couples and Episode Ratings</a:t>
            </a:r>
            <a:endParaRPr sz="9500" b="1" dirty="0">
              <a:solidFill>
                <a:srgbClr val="26437D"/>
              </a:solidFill>
              <a:latin typeface="Roboto Condensed"/>
              <a:ea typeface="Roboto Condensed"/>
              <a:cs typeface="Roboto Condensed"/>
              <a:sym typeface="Roboto Condensed"/>
            </a:endParaRPr>
          </a:p>
        </p:txBody>
      </p:sp>
      <p:sp>
        <p:nvSpPr>
          <p:cNvPr id="7" name="Google Shape;92;p13">
            <a:extLst>
              <a:ext uri="{FF2B5EF4-FFF2-40B4-BE49-F238E27FC236}">
                <a16:creationId xmlns:a16="http://schemas.microsoft.com/office/drawing/2014/main" id="{C67A44FF-44B9-3121-74C7-6C653D5AFF2B}"/>
              </a:ext>
            </a:extLst>
          </p:cNvPr>
          <p:cNvSpPr txBox="1"/>
          <p:nvPr/>
        </p:nvSpPr>
        <p:spPr>
          <a:xfrm>
            <a:off x="9850582" y="3277174"/>
            <a:ext cx="21458417" cy="2404257"/>
          </a:xfrm>
          <a:prstGeom prst="rect">
            <a:avLst/>
          </a:prstGeom>
          <a:noFill/>
          <a:ln>
            <a:noFill/>
          </a:ln>
        </p:spPr>
        <p:txBody>
          <a:bodyPr spcFirstLastPara="1" wrap="square" lIns="91425" tIns="0" rIns="91425" bIns="91425" anchor="ctr" anchorCtr="0">
            <a:noAutofit/>
          </a:bodyPr>
          <a:lstStyle/>
          <a:p>
            <a:pPr marL="0" lvl="0" indent="0" algn="just" rtl="0">
              <a:spcBef>
                <a:spcPts val="0"/>
              </a:spcBef>
              <a:spcAft>
                <a:spcPts val="0"/>
              </a:spcAft>
              <a:buNone/>
            </a:pPr>
            <a:endParaRPr b="1" dirty="0">
              <a:solidFill>
                <a:srgbClr val="26437D"/>
              </a:solidFill>
              <a:latin typeface="Roboto"/>
              <a:ea typeface="Roboto"/>
              <a:cs typeface="Roboto"/>
              <a:sym typeface="Roboto"/>
            </a:endParaRPr>
          </a:p>
          <a:p>
            <a:pPr marL="0" lvl="0" indent="0" algn="just" rtl="0">
              <a:spcBef>
                <a:spcPts val="0"/>
              </a:spcBef>
              <a:spcAft>
                <a:spcPts val="0"/>
              </a:spcAft>
              <a:buNone/>
            </a:pPr>
            <a:r>
              <a:rPr lang="en" sz="3500" b="1" dirty="0">
                <a:solidFill>
                  <a:srgbClr val="26437D"/>
                </a:solidFill>
                <a:latin typeface="Roboto"/>
                <a:ea typeface="Roboto"/>
                <a:cs typeface="Roboto"/>
                <a:sym typeface="Roboto"/>
              </a:rPr>
              <a:t>Ashley E. Mullan, Lucy D’Agostino McGowan, Sarah C. Lotspeich</a:t>
            </a:r>
            <a:r>
              <a:rPr lang="en" sz="3500" dirty="0">
                <a:solidFill>
                  <a:srgbClr val="26437D"/>
                </a:solidFill>
                <a:latin typeface="Roboto"/>
                <a:ea typeface="Roboto"/>
                <a:cs typeface="Roboto"/>
                <a:sym typeface="Roboto"/>
              </a:rPr>
              <a:t> Department of Statistical Sciences, Wake Forest University, Winston-Salem, North Carolina, USA</a:t>
            </a:r>
            <a:endParaRPr sz="3500" dirty="0">
              <a:solidFill>
                <a:srgbClr val="26437D"/>
              </a:solidFill>
              <a:latin typeface="Roboto"/>
              <a:ea typeface="Roboto"/>
              <a:cs typeface="Roboto"/>
              <a:sym typeface="Roboto"/>
            </a:endParaRPr>
          </a:p>
        </p:txBody>
      </p:sp>
      <p:sp>
        <p:nvSpPr>
          <p:cNvPr id="8" name="TextBox 7">
            <a:extLst>
              <a:ext uri="{FF2B5EF4-FFF2-40B4-BE49-F238E27FC236}">
                <a16:creationId xmlns:a16="http://schemas.microsoft.com/office/drawing/2014/main" id="{307DAB9C-1862-5526-9237-6351A4957F37}"/>
              </a:ext>
            </a:extLst>
          </p:cNvPr>
          <p:cNvSpPr txBox="1"/>
          <p:nvPr/>
        </p:nvSpPr>
        <p:spPr>
          <a:xfrm>
            <a:off x="1376756" y="24269005"/>
            <a:ext cx="3493418" cy="707886"/>
          </a:xfrm>
          <a:prstGeom prst="rect">
            <a:avLst/>
          </a:prstGeom>
          <a:solidFill>
            <a:srgbClr val="CA1D6A"/>
          </a:solidFill>
        </p:spPr>
        <p:txBody>
          <a:bodyPr wrap="square" rtlCol="0">
            <a:spAutoFit/>
          </a:bodyPr>
          <a:lstStyle/>
          <a:p>
            <a:pPr algn="ctr"/>
            <a:r>
              <a:rPr lang="en-US" sz="2000" b="1" dirty="0">
                <a:solidFill>
                  <a:schemeClr val="bg1"/>
                </a:solidFill>
                <a:latin typeface="Roboto" panose="02000000000000000000" pitchFamily="2" charset="0"/>
                <a:ea typeface="Roboto" panose="02000000000000000000" pitchFamily="2" charset="0"/>
                <a:cs typeface="Roboto" panose="02000000000000000000" pitchFamily="2" charset="0"/>
              </a:rPr>
              <a:t>Episode-on-Episode Change Before First Kiss</a:t>
            </a:r>
          </a:p>
        </p:txBody>
      </p:sp>
      <p:cxnSp>
        <p:nvCxnSpPr>
          <p:cNvPr id="34" name="Straight Arrow Connector 33">
            <a:extLst>
              <a:ext uri="{FF2B5EF4-FFF2-40B4-BE49-F238E27FC236}">
                <a16:creationId xmlns:a16="http://schemas.microsoft.com/office/drawing/2014/main" id="{C3F1A955-09BD-945D-7745-38E05E82508A}"/>
              </a:ext>
            </a:extLst>
          </p:cNvPr>
          <p:cNvCxnSpPr>
            <a:cxnSpLocks/>
          </p:cNvCxnSpPr>
          <p:nvPr/>
        </p:nvCxnSpPr>
        <p:spPr>
          <a:xfrm>
            <a:off x="2128603" y="24976891"/>
            <a:ext cx="353412" cy="564297"/>
          </a:xfrm>
          <a:prstGeom prst="straightConnector1">
            <a:avLst/>
          </a:prstGeom>
          <a:ln w="28575">
            <a:solidFill>
              <a:srgbClr val="CA1D6A"/>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2AEFAB7-9A2B-7D7E-6C09-BE741840AF9E}"/>
              </a:ext>
            </a:extLst>
          </p:cNvPr>
          <p:cNvSpPr txBox="1"/>
          <p:nvPr/>
        </p:nvSpPr>
        <p:spPr>
          <a:xfrm>
            <a:off x="3948929" y="26740600"/>
            <a:ext cx="3201581" cy="707886"/>
          </a:xfrm>
          <a:prstGeom prst="rect">
            <a:avLst/>
          </a:prstGeom>
          <a:solidFill>
            <a:srgbClr val="522E5E"/>
          </a:solidFill>
        </p:spPr>
        <p:txBody>
          <a:bodyPr wrap="square" rtlCol="0">
            <a:spAutoFit/>
          </a:bodyPr>
          <a:lstStyle/>
          <a:p>
            <a:pPr algn="ctr"/>
            <a:r>
              <a:rPr lang="en-US" sz="2000" b="1" dirty="0">
                <a:solidFill>
                  <a:schemeClr val="bg1"/>
                </a:solidFill>
                <a:latin typeface="Roboto" panose="02000000000000000000" pitchFamily="2" charset="0"/>
                <a:ea typeface="Roboto" panose="02000000000000000000" pitchFamily="2" charset="0"/>
                <a:cs typeface="Roboto" panose="02000000000000000000" pitchFamily="2" charset="0"/>
              </a:rPr>
              <a:t>Immediate Change After First Kiss</a:t>
            </a:r>
          </a:p>
        </p:txBody>
      </p:sp>
      <p:cxnSp>
        <p:nvCxnSpPr>
          <p:cNvPr id="37" name="Straight Arrow Connector 36">
            <a:extLst>
              <a:ext uri="{FF2B5EF4-FFF2-40B4-BE49-F238E27FC236}">
                <a16:creationId xmlns:a16="http://schemas.microsoft.com/office/drawing/2014/main" id="{1A30A293-52A7-F6AF-DFA0-99893A76F357}"/>
              </a:ext>
            </a:extLst>
          </p:cNvPr>
          <p:cNvCxnSpPr>
            <a:cxnSpLocks/>
          </p:cNvCxnSpPr>
          <p:nvPr/>
        </p:nvCxnSpPr>
        <p:spPr>
          <a:xfrm flipH="1" flipV="1">
            <a:off x="4590693" y="26111801"/>
            <a:ext cx="279481" cy="532530"/>
          </a:xfrm>
          <a:prstGeom prst="straightConnector1">
            <a:avLst/>
          </a:prstGeom>
          <a:ln w="28575">
            <a:solidFill>
              <a:srgbClr val="522E5E"/>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475E9C27-7D92-7015-BFF4-3A3B8492121A}"/>
              </a:ext>
            </a:extLst>
          </p:cNvPr>
          <p:cNvSpPr txBox="1"/>
          <p:nvPr/>
        </p:nvSpPr>
        <p:spPr>
          <a:xfrm>
            <a:off x="6823856" y="24302850"/>
            <a:ext cx="3493418" cy="707886"/>
          </a:xfrm>
          <a:prstGeom prst="rect">
            <a:avLst/>
          </a:prstGeom>
          <a:solidFill>
            <a:srgbClr val="DD314B"/>
          </a:solidFill>
        </p:spPr>
        <p:txBody>
          <a:bodyPr wrap="square" rtlCol="0">
            <a:spAutoFit/>
          </a:bodyPr>
          <a:lstStyle/>
          <a:p>
            <a:pPr algn="ctr"/>
            <a:r>
              <a:rPr lang="en-US" sz="2000" b="1" dirty="0">
                <a:solidFill>
                  <a:schemeClr val="bg1"/>
                </a:solidFill>
                <a:latin typeface="Roboto" panose="02000000000000000000" pitchFamily="2" charset="0"/>
                <a:ea typeface="Roboto" panose="02000000000000000000" pitchFamily="2" charset="0"/>
                <a:cs typeface="Roboto" panose="02000000000000000000" pitchFamily="2" charset="0"/>
              </a:rPr>
              <a:t>Difference in After Change Before First Kiss</a:t>
            </a:r>
          </a:p>
        </p:txBody>
      </p:sp>
      <p:cxnSp>
        <p:nvCxnSpPr>
          <p:cNvPr id="45" name="Straight Arrow Connector 44">
            <a:extLst>
              <a:ext uri="{FF2B5EF4-FFF2-40B4-BE49-F238E27FC236}">
                <a16:creationId xmlns:a16="http://schemas.microsoft.com/office/drawing/2014/main" id="{DB6F78A3-49CB-96EF-AA1C-D58E11A9B75E}"/>
              </a:ext>
            </a:extLst>
          </p:cNvPr>
          <p:cNvCxnSpPr>
            <a:cxnSpLocks/>
          </p:cNvCxnSpPr>
          <p:nvPr/>
        </p:nvCxnSpPr>
        <p:spPr>
          <a:xfrm flipH="1">
            <a:off x="6933083" y="25000145"/>
            <a:ext cx="270437" cy="556867"/>
          </a:xfrm>
          <a:prstGeom prst="straightConnector1">
            <a:avLst/>
          </a:prstGeom>
          <a:ln w="28575">
            <a:solidFill>
              <a:srgbClr val="DD314B"/>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descr="A chart of a kiss&#10;&#10;Description automatically generated with medium confidence">
            <a:extLst>
              <a:ext uri="{FF2B5EF4-FFF2-40B4-BE49-F238E27FC236}">
                <a16:creationId xmlns:a16="http://schemas.microsoft.com/office/drawing/2014/main" id="{64BD1493-1015-C095-42AE-69253193F3E3}"/>
              </a:ext>
            </a:extLst>
          </p:cNvPr>
          <p:cNvPicPr>
            <a:picLocks noChangeAspect="1"/>
          </p:cNvPicPr>
          <p:nvPr/>
        </p:nvPicPr>
        <p:blipFill rotWithShape="1">
          <a:blip r:embed="rId13"/>
          <a:srcRect l="31319" t="85622" r="26096" b="6708"/>
          <a:stretch/>
        </p:blipFill>
        <p:spPr>
          <a:xfrm>
            <a:off x="34806757" y="12737701"/>
            <a:ext cx="4958492" cy="561034"/>
          </a:xfrm>
          <a:prstGeom prst="rect">
            <a:avLst/>
          </a:prstGeom>
        </p:spPr>
      </p:pic>
      <p:sp>
        <p:nvSpPr>
          <p:cNvPr id="22" name="Google Shape;84;p13">
            <a:extLst>
              <a:ext uri="{FF2B5EF4-FFF2-40B4-BE49-F238E27FC236}">
                <a16:creationId xmlns:a16="http://schemas.microsoft.com/office/drawing/2014/main" id="{5F2AE966-24AE-E4FA-333E-4EFED3602D59}"/>
              </a:ext>
            </a:extLst>
          </p:cNvPr>
          <p:cNvSpPr txBox="1"/>
          <p:nvPr/>
        </p:nvSpPr>
        <p:spPr>
          <a:xfrm>
            <a:off x="22191357" y="14372510"/>
            <a:ext cx="6928256" cy="1046400"/>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3200" b="1" dirty="0">
                <a:latin typeface="Roboto"/>
                <a:ea typeface="Roboto"/>
                <a:cs typeface="Roboto"/>
                <a:sym typeface="Roboto"/>
              </a:rPr>
              <a:t>2) Overall Model (Top 20 Couples)</a:t>
            </a:r>
          </a:p>
        </p:txBody>
      </p:sp>
    </p:spTree>
    <p:extLst>
      <p:ext uri="{BB962C8B-B14F-4D97-AF65-F5344CB8AC3E}">
        <p14:creationId xmlns:p14="http://schemas.microsoft.com/office/powerpoint/2010/main" val="4286847584"/>
      </p:ext>
    </p:extLst>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EF8FF"/>
        </a:solidFill>
        <a:effectLst/>
      </p:bgPr>
    </p:bg>
    <p:spTree>
      <p:nvGrpSpPr>
        <p:cNvPr id="1" name="Shape 133"/>
        <p:cNvGrpSpPr/>
        <p:nvPr/>
      </p:nvGrpSpPr>
      <p:grpSpPr>
        <a:xfrm>
          <a:off x="0" y="0"/>
          <a:ext cx="0" cy="0"/>
          <a:chOff x="0" y="0"/>
          <a:chExt cx="0" cy="0"/>
        </a:xfrm>
      </p:grpSpPr>
      <p:sp>
        <p:nvSpPr>
          <p:cNvPr id="134" name="Google Shape;134;p14"/>
          <p:cNvSpPr/>
          <p:nvPr/>
        </p:nvSpPr>
        <p:spPr>
          <a:xfrm>
            <a:off x="32245550" y="7461125"/>
            <a:ext cx="9460500" cy="91932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 name="Google Shape;135;p14"/>
          <p:cNvSpPr/>
          <p:nvPr/>
        </p:nvSpPr>
        <p:spPr>
          <a:xfrm>
            <a:off x="32287725" y="22945900"/>
            <a:ext cx="9418200" cy="6232500"/>
          </a:xfrm>
          <a:prstGeom prst="rect">
            <a:avLst/>
          </a:prstGeom>
          <a:solidFill>
            <a:srgbClr val="FBE6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14"/>
          <p:cNvSpPr/>
          <p:nvPr/>
        </p:nvSpPr>
        <p:spPr>
          <a:xfrm>
            <a:off x="11494000" y="13179450"/>
            <a:ext cx="9418200" cy="79992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 name="Google Shape;137;p14"/>
          <p:cNvSpPr txBox="1"/>
          <p:nvPr/>
        </p:nvSpPr>
        <p:spPr>
          <a:xfrm>
            <a:off x="6052475" y="1097275"/>
            <a:ext cx="26193000" cy="4556100"/>
          </a:xfrm>
          <a:prstGeom prst="rect">
            <a:avLst/>
          </a:prstGeom>
          <a:noFill/>
          <a:ln>
            <a:noFill/>
          </a:ln>
        </p:spPr>
        <p:txBody>
          <a:bodyPr spcFirstLastPara="1" wrap="square" lIns="182875" tIns="274300" rIns="91425" bIns="274300" anchor="ctr" anchorCtr="0">
            <a:noAutofit/>
          </a:bodyPr>
          <a:lstStyle/>
          <a:p>
            <a:pPr marL="0" marR="0" lvl="0" indent="0" algn="l" rtl="0">
              <a:lnSpc>
                <a:spcPct val="100000"/>
              </a:lnSpc>
              <a:spcBef>
                <a:spcPts val="0"/>
              </a:spcBef>
              <a:spcAft>
                <a:spcPts val="0"/>
              </a:spcAft>
              <a:buClr>
                <a:srgbClr val="000000"/>
              </a:buClr>
              <a:buSzPts val="8500"/>
              <a:buFont typeface="Arial"/>
              <a:buNone/>
            </a:pPr>
            <a:r>
              <a:rPr lang="en" sz="9500" b="1">
                <a:solidFill>
                  <a:srgbClr val="26437D"/>
                </a:solidFill>
                <a:latin typeface="Roboto Condensed"/>
                <a:ea typeface="Roboto Condensed"/>
                <a:cs typeface="Roboto Condensed"/>
                <a:sym typeface="Roboto Condensed"/>
              </a:rPr>
              <a:t>HEADING HERE</a:t>
            </a:r>
            <a:endParaRPr sz="9500" b="1">
              <a:solidFill>
                <a:srgbClr val="26437D"/>
              </a:solidFill>
              <a:latin typeface="Roboto Condensed"/>
              <a:ea typeface="Roboto Condensed"/>
              <a:cs typeface="Roboto Condensed"/>
              <a:sym typeface="Roboto Condensed"/>
            </a:endParaRPr>
          </a:p>
        </p:txBody>
      </p:sp>
      <p:sp>
        <p:nvSpPr>
          <p:cNvPr id="138" name="Google Shape;138;p14"/>
          <p:cNvSpPr txBox="1"/>
          <p:nvPr/>
        </p:nvSpPr>
        <p:spPr>
          <a:xfrm>
            <a:off x="32245400" y="22945700"/>
            <a:ext cx="9418200" cy="6232500"/>
          </a:xfrm>
          <a:prstGeom prst="rect">
            <a:avLst/>
          </a:prstGeom>
          <a:noFill/>
          <a:ln>
            <a:noFill/>
          </a:ln>
        </p:spPr>
        <p:txBody>
          <a:bodyPr spcFirstLastPara="1" wrap="square" lIns="182875" tIns="274300" rIns="182875" bIns="274300" anchor="t" anchorCtr="0">
            <a:noAutofit/>
          </a:bodyPr>
          <a:lstStyle/>
          <a:p>
            <a:pPr marL="0" lvl="0" indent="0" algn="l" rtl="0">
              <a:spcBef>
                <a:spcPts val="0"/>
              </a:spcBef>
              <a:spcAft>
                <a:spcPts val="0"/>
              </a:spcAft>
              <a:buNone/>
            </a:pPr>
            <a:r>
              <a:rPr lang="en" sz="2600">
                <a:solidFill>
                  <a:schemeClr val="dk1"/>
                </a:solidFill>
                <a:latin typeface="Roboto"/>
                <a:ea typeface="Roboto"/>
                <a:cs typeface="Roboto"/>
                <a:sym typeface="Roboto"/>
              </a:rPr>
              <a:t>References/acknowledgements s+ optional QR code</a:t>
            </a:r>
            <a:endParaRPr/>
          </a:p>
        </p:txBody>
      </p:sp>
      <p:sp>
        <p:nvSpPr>
          <p:cNvPr id="139" name="Google Shape;139;p14"/>
          <p:cNvSpPr/>
          <p:nvPr/>
        </p:nvSpPr>
        <p:spPr>
          <a:xfrm>
            <a:off x="1801400" y="1874125"/>
            <a:ext cx="3000000" cy="3000000"/>
          </a:xfrm>
          <a:prstGeom prst="rect">
            <a:avLst/>
          </a:prstGeom>
          <a:solidFill>
            <a:srgbClr val="D4E8F6"/>
          </a:solidFill>
          <a:ln w="114300" cap="flat" cmpd="sng">
            <a:solidFill>
              <a:srgbClr val="26437D"/>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5400" b="1">
                <a:solidFill>
                  <a:srgbClr val="26437D"/>
                </a:solidFill>
                <a:latin typeface="Roboto"/>
                <a:ea typeface="Roboto"/>
                <a:cs typeface="Roboto"/>
                <a:sym typeface="Roboto"/>
              </a:rPr>
              <a:t>Logo goes here</a:t>
            </a:r>
            <a:endParaRPr sz="5400" b="1">
              <a:solidFill>
                <a:srgbClr val="26437D"/>
              </a:solidFill>
              <a:latin typeface="Roboto"/>
              <a:ea typeface="Roboto"/>
              <a:cs typeface="Roboto"/>
              <a:sym typeface="Roboto"/>
            </a:endParaRPr>
          </a:p>
        </p:txBody>
      </p:sp>
      <p:sp>
        <p:nvSpPr>
          <p:cNvPr id="140" name="Google Shape;140;p14"/>
          <p:cNvSpPr/>
          <p:nvPr/>
        </p:nvSpPr>
        <p:spPr>
          <a:xfrm>
            <a:off x="1097275" y="5758050"/>
            <a:ext cx="9418200" cy="1426800"/>
          </a:xfrm>
          <a:prstGeom prst="rect">
            <a:avLst/>
          </a:prstGeom>
          <a:solidFill>
            <a:srgbClr val="02528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INTRODUCTION</a:t>
            </a:r>
            <a:endParaRPr sz="7000">
              <a:solidFill>
                <a:srgbClr val="EEF8FF"/>
              </a:solidFill>
              <a:latin typeface="Roboto Condensed"/>
              <a:ea typeface="Roboto Condensed"/>
              <a:cs typeface="Roboto Condensed"/>
              <a:sym typeface="Roboto Condensed"/>
            </a:endParaRPr>
          </a:p>
        </p:txBody>
      </p:sp>
      <p:sp>
        <p:nvSpPr>
          <p:cNvPr id="141" name="Google Shape;141;p14"/>
          <p:cNvSpPr/>
          <p:nvPr/>
        </p:nvSpPr>
        <p:spPr>
          <a:xfrm>
            <a:off x="1097275" y="15735650"/>
            <a:ext cx="9418200" cy="1426800"/>
          </a:xfrm>
          <a:prstGeom prst="rect">
            <a:avLst/>
          </a:prstGeom>
          <a:solidFill>
            <a:srgbClr val="26437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METHODS</a:t>
            </a:r>
            <a:endParaRPr sz="7000">
              <a:solidFill>
                <a:srgbClr val="EEF8FF"/>
              </a:solidFill>
              <a:latin typeface="Roboto Condensed"/>
              <a:ea typeface="Roboto Condensed"/>
              <a:cs typeface="Roboto Condensed"/>
              <a:sym typeface="Roboto Condensed"/>
            </a:endParaRPr>
          </a:p>
        </p:txBody>
      </p:sp>
      <p:sp>
        <p:nvSpPr>
          <p:cNvPr id="142" name="Google Shape;142;p14"/>
          <p:cNvSpPr/>
          <p:nvPr/>
        </p:nvSpPr>
        <p:spPr>
          <a:xfrm>
            <a:off x="11494000" y="5758050"/>
            <a:ext cx="30211800" cy="1426800"/>
          </a:xfrm>
          <a:prstGeom prst="rect">
            <a:avLst/>
          </a:prstGeom>
          <a:solidFill>
            <a:srgbClr val="57316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RESULTS</a:t>
            </a:r>
            <a:endParaRPr sz="7000">
              <a:solidFill>
                <a:srgbClr val="EEF8FF"/>
              </a:solidFill>
              <a:latin typeface="Roboto Condensed"/>
              <a:ea typeface="Roboto Condensed"/>
              <a:cs typeface="Roboto Condensed"/>
              <a:sym typeface="Roboto Condensed"/>
            </a:endParaRPr>
          </a:p>
        </p:txBody>
      </p:sp>
      <p:sp>
        <p:nvSpPr>
          <p:cNvPr id="143" name="Google Shape;143;p14"/>
          <p:cNvSpPr/>
          <p:nvPr/>
        </p:nvSpPr>
        <p:spPr>
          <a:xfrm>
            <a:off x="21869775" y="7596450"/>
            <a:ext cx="9418200" cy="135822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 name="Google Shape;144;p14"/>
          <p:cNvSpPr/>
          <p:nvPr/>
        </p:nvSpPr>
        <p:spPr>
          <a:xfrm>
            <a:off x="32287730" y="21519100"/>
            <a:ext cx="9418200" cy="1426800"/>
          </a:xfrm>
          <a:prstGeom prst="rect">
            <a:avLst/>
          </a:prstGeom>
          <a:solidFill>
            <a:srgbClr val="DD314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REFERENCES</a:t>
            </a:r>
            <a:endParaRPr sz="7000">
              <a:solidFill>
                <a:srgbClr val="EEF8FF"/>
              </a:solidFill>
              <a:latin typeface="Roboto Condensed"/>
              <a:ea typeface="Roboto Condensed"/>
              <a:cs typeface="Roboto Condensed"/>
              <a:sym typeface="Roboto Condensed"/>
            </a:endParaRPr>
          </a:p>
        </p:txBody>
      </p:sp>
      <p:sp>
        <p:nvSpPr>
          <p:cNvPr id="145" name="Google Shape;145;p14"/>
          <p:cNvSpPr/>
          <p:nvPr/>
        </p:nvSpPr>
        <p:spPr>
          <a:xfrm>
            <a:off x="11494000" y="21519100"/>
            <a:ext cx="19794000" cy="1426800"/>
          </a:xfrm>
          <a:prstGeom prst="rect">
            <a:avLst/>
          </a:prstGeom>
          <a:solidFill>
            <a:srgbClr val="C91E6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DISCUSSION AND CONCLUSION</a:t>
            </a:r>
            <a:endParaRPr sz="7000">
              <a:solidFill>
                <a:srgbClr val="EEF8FF"/>
              </a:solidFill>
              <a:latin typeface="Roboto Condensed"/>
              <a:ea typeface="Roboto Condensed"/>
              <a:cs typeface="Roboto Condensed"/>
              <a:sym typeface="Roboto Condensed"/>
            </a:endParaRPr>
          </a:p>
        </p:txBody>
      </p:sp>
      <p:sp>
        <p:nvSpPr>
          <p:cNvPr id="146" name="Google Shape;146;p14"/>
          <p:cNvSpPr/>
          <p:nvPr/>
        </p:nvSpPr>
        <p:spPr>
          <a:xfrm>
            <a:off x="1118225" y="17162450"/>
            <a:ext cx="9418200" cy="12015900"/>
          </a:xfrm>
          <a:prstGeom prst="rect">
            <a:avLst/>
          </a:prstGeom>
          <a:solidFill>
            <a:srgbClr val="D4E8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 name="Google Shape;147;p14"/>
          <p:cNvSpPr txBox="1"/>
          <p:nvPr/>
        </p:nvSpPr>
        <p:spPr>
          <a:xfrm>
            <a:off x="1097275" y="7184850"/>
            <a:ext cx="9418200" cy="8550900"/>
          </a:xfrm>
          <a:prstGeom prst="rect">
            <a:avLst/>
          </a:prstGeom>
          <a:noFill/>
          <a:ln>
            <a:noFill/>
          </a:ln>
        </p:spPr>
        <p:txBody>
          <a:bodyPr spcFirstLastPara="1" wrap="square" lIns="182875" tIns="274300" rIns="182875" bIns="91425" anchor="t" anchorCtr="0">
            <a:noAutofit/>
          </a:bodyPr>
          <a:lstStyle/>
          <a:p>
            <a:pPr marL="0" lvl="0" indent="0" algn="l" rtl="0">
              <a:spcBef>
                <a:spcPts val="0"/>
              </a:spcBef>
              <a:spcAft>
                <a:spcPts val="0"/>
              </a:spcAft>
              <a:buNone/>
            </a:pPr>
            <a:r>
              <a:rPr lang="en" sz="2600">
                <a:latin typeface="Roboto"/>
                <a:ea typeface="Roboto"/>
                <a:cs typeface="Roboto"/>
                <a:sym typeface="Roboto"/>
              </a:rPr>
              <a:t>Introduction text</a:t>
            </a:r>
            <a:endParaRPr sz="2600">
              <a:latin typeface="Roboto"/>
              <a:ea typeface="Roboto"/>
              <a:cs typeface="Roboto"/>
              <a:sym typeface="Roboto"/>
            </a:endParaRPr>
          </a:p>
        </p:txBody>
      </p:sp>
      <p:sp>
        <p:nvSpPr>
          <p:cNvPr id="149" name="Google Shape;149;p14"/>
          <p:cNvSpPr txBox="1"/>
          <p:nvPr/>
        </p:nvSpPr>
        <p:spPr>
          <a:xfrm>
            <a:off x="11494000" y="7184850"/>
            <a:ext cx="9418200" cy="5994600"/>
          </a:xfrm>
          <a:prstGeom prst="rect">
            <a:avLst/>
          </a:prstGeom>
          <a:noFill/>
          <a:ln>
            <a:noFill/>
          </a:ln>
        </p:spPr>
        <p:txBody>
          <a:bodyPr spcFirstLastPara="1" wrap="square" lIns="182875" tIns="274300" rIns="182875" bIns="274300" anchor="t" anchorCtr="0">
            <a:noAutofit/>
          </a:bodyPr>
          <a:lstStyle/>
          <a:p>
            <a:pPr marL="0" lvl="0" indent="0" algn="l" rtl="0">
              <a:spcBef>
                <a:spcPts val="0"/>
              </a:spcBef>
              <a:spcAft>
                <a:spcPts val="0"/>
              </a:spcAft>
              <a:buNone/>
            </a:pPr>
            <a:r>
              <a:rPr lang="en" sz="2600">
                <a:latin typeface="Roboto"/>
                <a:ea typeface="Roboto"/>
                <a:cs typeface="Roboto"/>
                <a:sym typeface="Roboto"/>
              </a:rPr>
              <a:t>Results text</a:t>
            </a:r>
            <a:endParaRPr sz="2600">
              <a:latin typeface="Roboto"/>
              <a:ea typeface="Roboto"/>
              <a:cs typeface="Roboto"/>
              <a:sym typeface="Roboto"/>
            </a:endParaRPr>
          </a:p>
        </p:txBody>
      </p:sp>
      <p:sp>
        <p:nvSpPr>
          <p:cNvPr id="150" name="Google Shape;150;p14"/>
          <p:cNvSpPr txBox="1"/>
          <p:nvPr/>
        </p:nvSpPr>
        <p:spPr>
          <a:xfrm>
            <a:off x="32283050" y="16679400"/>
            <a:ext cx="9460500" cy="4499100"/>
          </a:xfrm>
          <a:prstGeom prst="rect">
            <a:avLst/>
          </a:prstGeom>
          <a:noFill/>
          <a:ln>
            <a:noFill/>
          </a:ln>
        </p:spPr>
        <p:txBody>
          <a:bodyPr spcFirstLastPara="1" wrap="square" lIns="182875" tIns="274300" rIns="182875" bIns="274300" anchor="t" anchorCtr="0">
            <a:noAutofit/>
          </a:bodyPr>
          <a:lstStyle/>
          <a:p>
            <a:pPr marL="0" lvl="0" indent="0" algn="l" rtl="0">
              <a:spcBef>
                <a:spcPts val="0"/>
              </a:spcBef>
              <a:spcAft>
                <a:spcPts val="0"/>
              </a:spcAft>
              <a:buNone/>
            </a:pPr>
            <a:r>
              <a:rPr lang="en" sz="2600">
                <a:solidFill>
                  <a:schemeClr val="dk1"/>
                </a:solidFill>
                <a:latin typeface="Roboto"/>
                <a:ea typeface="Roboto"/>
                <a:cs typeface="Roboto"/>
                <a:sym typeface="Roboto"/>
              </a:rPr>
              <a:t>Results text</a:t>
            </a:r>
            <a:endParaRPr sz="2600"/>
          </a:p>
        </p:txBody>
      </p:sp>
      <p:sp>
        <p:nvSpPr>
          <p:cNvPr id="151" name="Google Shape;151;p14"/>
          <p:cNvSpPr txBox="1"/>
          <p:nvPr/>
        </p:nvSpPr>
        <p:spPr>
          <a:xfrm>
            <a:off x="11494012" y="18841250"/>
            <a:ext cx="9418200" cy="1354500"/>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Clr>
                <a:schemeClr val="dk1"/>
              </a:buClr>
              <a:buSzPts val="1100"/>
              <a:buFont typeface="Arial"/>
              <a:buNone/>
            </a:pPr>
            <a:r>
              <a:rPr lang="en" sz="2600" b="1">
                <a:solidFill>
                  <a:schemeClr val="dk1"/>
                </a:solidFill>
                <a:latin typeface="Roboto"/>
                <a:ea typeface="Roboto"/>
                <a:cs typeface="Roboto"/>
                <a:sym typeface="Roboto"/>
              </a:rPr>
              <a:t>Figure 1: Title of figure</a:t>
            </a:r>
            <a:endParaRPr sz="2600" b="1">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2600">
                <a:solidFill>
                  <a:schemeClr val="dk1"/>
                </a:solidFill>
                <a:latin typeface="Roboto"/>
                <a:ea typeface="Roboto"/>
                <a:cs typeface="Roboto"/>
                <a:sym typeface="Roboto"/>
              </a:rPr>
              <a:t>Caption</a:t>
            </a:r>
            <a:endParaRPr sz="2600" b="1">
              <a:latin typeface="Roboto"/>
              <a:ea typeface="Roboto"/>
              <a:cs typeface="Roboto"/>
              <a:sym typeface="Roboto"/>
            </a:endParaRPr>
          </a:p>
        </p:txBody>
      </p:sp>
      <p:sp>
        <p:nvSpPr>
          <p:cNvPr id="152" name="Google Shape;152;p14"/>
          <p:cNvSpPr txBox="1"/>
          <p:nvPr/>
        </p:nvSpPr>
        <p:spPr>
          <a:xfrm>
            <a:off x="32245550" y="11532400"/>
            <a:ext cx="9460500" cy="1354500"/>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Clr>
                <a:schemeClr val="dk1"/>
              </a:buClr>
              <a:buSzPts val="1100"/>
              <a:buFont typeface="Arial"/>
              <a:buNone/>
            </a:pPr>
            <a:r>
              <a:rPr lang="en" sz="2600" b="1">
                <a:solidFill>
                  <a:schemeClr val="dk1"/>
                </a:solidFill>
                <a:latin typeface="Roboto"/>
                <a:ea typeface="Roboto"/>
                <a:cs typeface="Roboto"/>
                <a:sym typeface="Roboto"/>
              </a:rPr>
              <a:t>Figure 3: Title of figure</a:t>
            </a:r>
            <a:endParaRPr sz="2600" b="1">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2600">
                <a:solidFill>
                  <a:schemeClr val="dk1"/>
                </a:solidFill>
                <a:latin typeface="Roboto"/>
                <a:ea typeface="Roboto"/>
                <a:cs typeface="Roboto"/>
                <a:sym typeface="Roboto"/>
              </a:rPr>
              <a:t>Caption</a:t>
            </a:r>
            <a:endParaRPr sz="2600" b="1">
              <a:latin typeface="Roboto"/>
              <a:ea typeface="Roboto"/>
              <a:cs typeface="Roboto"/>
              <a:sym typeface="Roboto"/>
            </a:endParaRPr>
          </a:p>
        </p:txBody>
      </p:sp>
      <p:sp>
        <p:nvSpPr>
          <p:cNvPr id="153" name="Google Shape;153;p14"/>
          <p:cNvSpPr txBox="1"/>
          <p:nvPr/>
        </p:nvSpPr>
        <p:spPr>
          <a:xfrm>
            <a:off x="21910225" y="16622400"/>
            <a:ext cx="9418200" cy="4556100"/>
          </a:xfrm>
          <a:prstGeom prst="rect">
            <a:avLst/>
          </a:prstGeom>
          <a:noFill/>
          <a:ln>
            <a:noFill/>
          </a:ln>
        </p:spPr>
        <p:txBody>
          <a:bodyPr spcFirstLastPara="1" wrap="square" lIns="182875" tIns="274300" rIns="182875" bIns="274300" anchor="t" anchorCtr="0">
            <a:noAutofit/>
          </a:bodyPr>
          <a:lstStyle/>
          <a:p>
            <a:pPr marL="0" lvl="0" indent="0" algn="l" rtl="0">
              <a:spcBef>
                <a:spcPts val="0"/>
              </a:spcBef>
              <a:spcAft>
                <a:spcPts val="0"/>
              </a:spcAft>
              <a:buClr>
                <a:schemeClr val="dk1"/>
              </a:buClr>
              <a:buSzPts val="1100"/>
              <a:buFont typeface="Arial"/>
              <a:buNone/>
            </a:pPr>
            <a:r>
              <a:rPr lang="en" sz="2600" b="1">
                <a:solidFill>
                  <a:schemeClr val="dk1"/>
                </a:solidFill>
                <a:latin typeface="Roboto"/>
                <a:ea typeface="Roboto"/>
                <a:cs typeface="Roboto"/>
                <a:sym typeface="Roboto"/>
              </a:rPr>
              <a:t>Figure 2: Title of figure</a:t>
            </a:r>
            <a:endParaRPr sz="2600" b="1">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2600">
                <a:solidFill>
                  <a:schemeClr val="dk1"/>
                </a:solidFill>
                <a:latin typeface="Roboto"/>
                <a:ea typeface="Roboto"/>
                <a:cs typeface="Roboto"/>
                <a:sym typeface="Roboto"/>
              </a:rPr>
              <a:t>Caption</a:t>
            </a:r>
            <a:endParaRPr sz="2600" b="1">
              <a:latin typeface="Roboto"/>
              <a:ea typeface="Roboto"/>
              <a:cs typeface="Roboto"/>
              <a:sym typeface="Roboto"/>
            </a:endParaRPr>
          </a:p>
        </p:txBody>
      </p:sp>
      <p:sp>
        <p:nvSpPr>
          <p:cNvPr id="154" name="Google Shape;154;p14"/>
          <p:cNvSpPr txBox="1"/>
          <p:nvPr/>
        </p:nvSpPr>
        <p:spPr>
          <a:xfrm>
            <a:off x="32266700" y="1097280"/>
            <a:ext cx="9335400" cy="4553700"/>
          </a:xfrm>
          <a:prstGeom prst="rect">
            <a:avLst/>
          </a:prstGeom>
          <a:noFill/>
          <a:ln>
            <a:noFill/>
          </a:ln>
        </p:spPr>
        <p:txBody>
          <a:bodyPr spcFirstLastPara="1" wrap="square" lIns="91425" tIns="0" rIns="91425" bIns="91425" anchor="ctr" anchorCtr="0">
            <a:noAutofit/>
          </a:bodyPr>
          <a:lstStyle/>
          <a:p>
            <a:pPr marL="0" lvl="0" indent="0" algn="l" rtl="0">
              <a:spcBef>
                <a:spcPts val="0"/>
              </a:spcBef>
              <a:spcAft>
                <a:spcPts val="0"/>
              </a:spcAft>
              <a:buNone/>
            </a:pPr>
            <a:endParaRPr b="1">
              <a:solidFill>
                <a:srgbClr val="26437D"/>
              </a:solidFill>
              <a:latin typeface="Roboto"/>
              <a:ea typeface="Roboto"/>
              <a:cs typeface="Roboto"/>
              <a:sym typeface="Roboto"/>
            </a:endParaRPr>
          </a:p>
          <a:p>
            <a:pPr marL="0" lvl="0" indent="0" algn="l" rtl="0">
              <a:spcBef>
                <a:spcPts val="0"/>
              </a:spcBef>
              <a:spcAft>
                <a:spcPts val="0"/>
              </a:spcAft>
              <a:buNone/>
            </a:pPr>
            <a:r>
              <a:rPr lang="en" sz="3500" b="1">
                <a:solidFill>
                  <a:srgbClr val="26437D"/>
                </a:solidFill>
                <a:latin typeface="Roboto"/>
                <a:ea typeface="Roboto"/>
                <a:cs typeface="Roboto"/>
                <a:sym typeface="Roboto"/>
              </a:rPr>
              <a:t>Poster Presenter</a:t>
            </a:r>
            <a:r>
              <a:rPr lang="en" sz="3500" b="1" baseline="-25000">
                <a:solidFill>
                  <a:srgbClr val="26437D"/>
                </a:solidFill>
                <a:latin typeface="Roboto"/>
                <a:ea typeface="Roboto"/>
                <a:cs typeface="Roboto"/>
                <a:sym typeface="Roboto"/>
              </a:rPr>
              <a:t>1</a:t>
            </a:r>
            <a:r>
              <a:rPr lang="en" sz="3500" b="1">
                <a:solidFill>
                  <a:srgbClr val="26437D"/>
                </a:solidFill>
                <a:latin typeface="Roboto"/>
                <a:ea typeface="Roboto"/>
                <a:cs typeface="Roboto"/>
                <a:sym typeface="Roboto"/>
              </a:rPr>
              <a:t>, Author Two</a:t>
            </a:r>
            <a:r>
              <a:rPr lang="en" sz="3500" b="1" baseline="-25000">
                <a:solidFill>
                  <a:srgbClr val="26437D"/>
                </a:solidFill>
                <a:latin typeface="Roboto"/>
                <a:ea typeface="Roboto"/>
                <a:cs typeface="Roboto"/>
                <a:sym typeface="Roboto"/>
              </a:rPr>
              <a:t>1</a:t>
            </a:r>
            <a:r>
              <a:rPr lang="en" sz="3500" b="1">
                <a:solidFill>
                  <a:srgbClr val="26437D"/>
                </a:solidFill>
                <a:latin typeface="Roboto"/>
                <a:ea typeface="Roboto"/>
                <a:cs typeface="Roboto"/>
                <a:sym typeface="Roboto"/>
              </a:rPr>
              <a:t>, Author Three</a:t>
            </a:r>
            <a:r>
              <a:rPr lang="en" sz="3500" b="1" baseline="-25000">
                <a:solidFill>
                  <a:srgbClr val="26437D"/>
                </a:solidFill>
                <a:latin typeface="Roboto"/>
                <a:ea typeface="Roboto"/>
                <a:cs typeface="Roboto"/>
                <a:sym typeface="Roboto"/>
              </a:rPr>
              <a:t>2</a:t>
            </a:r>
            <a:r>
              <a:rPr lang="en" sz="3500" b="1">
                <a:solidFill>
                  <a:srgbClr val="26437D"/>
                </a:solidFill>
                <a:latin typeface="Roboto"/>
                <a:ea typeface="Roboto"/>
                <a:cs typeface="Roboto"/>
                <a:sym typeface="Roboto"/>
              </a:rPr>
              <a:t>, Author Four</a:t>
            </a:r>
            <a:r>
              <a:rPr lang="en" sz="3500" b="1" baseline="-25000">
                <a:solidFill>
                  <a:srgbClr val="26437D"/>
                </a:solidFill>
                <a:latin typeface="Roboto"/>
                <a:ea typeface="Roboto"/>
                <a:cs typeface="Roboto"/>
                <a:sym typeface="Roboto"/>
              </a:rPr>
              <a:t>3</a:t>
            </a:r>
            <a:endParaRPr sz="3500" b="1" baseline="-25000">
              <a:solidFill>
                <a:srgbClr val="26437D"/>
              </a:solidFill>
              <a:latin typeface="Roboto"/>
              <a:ea typeface="Roboto"/>
              <a:cs typeface="Roboto"/>
              <a:sym typeface="Roboto"/>
            </a:endParaRPr>
          </a:p>
          <a:p>
            <a:pPr marL="0" lvl="0" indent="0" algn="l" rtl="0">
              <a:spcBef>
                <a:spcPts val="0"/>
              </a:spcBef>
              <a:spcAft>
                <a:spcPts val="0"/>
              </a:spcAft>
              <a:buNone/>
            </a:pPr>
            <a:r>
              <a:rPr lang="en" sz="3500" b="1">
                <a:solidFill>
                  <a:srgbClr val="26437D"/>
                </a:solidFill>
                <a:latin typeface="Roboto"/>
                <a:ea typeface="Roboto"/>
                <a:cs typeface="Roboto"/>
                <a:sym typeface="Roboto"/>
              </a:rPr>
              <a:t>1. Institution One, Location, Country, </a:t>
            </a:r>
            <a:endParaRPr sz="3500" b="1">
              <a:solidFill>
                <a:srgbClr val="26437D"/>
              </a:solidFill>
              <a:latin typeface="Roboto"/>
              <a:ea typeface="Roboto"/>
              <a:cs typeface="Roboto"/>
              <a:sym typeface="Roboto"/>
            </a:endParaRPr>
          </a:p>
          <a:p>
            <a:pPr marL="0" lvl="0" indent="0" algn="l" rtl="0">
              <a:spcBef>
                <a:spcPts val="0"/>
              </a:spcBef>
              <a:spcAft>
                <a:spcPts val="0"/>
              </a:spcAft>
              <a:buNone/>
            </a:pPr>
            <a:r>
              <a:rPr lang="en" sz="3500" b="1">
                <a:solidFill>
                  <a:srgbClr val="26437D"/>
                </a:solidFill>
                <a:latin typeface="Roboto"/>
                <a:ea typeface="Roboto"/>
                <a:cs typeface="Roboto"/>
                <a:sym typeface="Roboto"/>
              </a:rPr>
              <a:t>2. Institution Two, Location, Country, </a:t>
            </a:r>
            <a:endParaRPr sz="3500" b="1">
              <a:solidFill>
                <a:srgbClr val="26437D"/>
              </a:solidFill>
              <a:latin typeface="Roboto"/>
              <a:ea typeface="Roboto"/>
              <a:cs typeface="Roboto"/>
              <a:sym typeface="Roboto"/>
            </a:endParaRPr>
          </a:p>
          <a:p>
            <a:pPr marL="0" lvl="0" indent="0" algn="l" rtl="0">
              <a:spcBef>
                <a:spcPts val="0"/>
              </a:spcBef>
              <a:spcAft>
                <a:spcPts val="0"/>
              </a:spcAft>
              <a:buNone/>
            </a:pPr>
            <a:r>
              <a:rPr lang="en" sz="3500" b="1">
                <a:solidFill>
                  <a:srgbClr val="26437D"/>
                </a:solidFill>
                <a:latin typeface="Roboto"/>
                <a:ea typeface="Roboto"/>
                <a:cs typeface="Roboto"/>
                <a:sym typeface="Roboto"/>
              </a:rPr>
              <a:t>3. Institution Three, Location, Country</a:t>
            </a:r>
            <a:endParaRPr sz="3500" b="1">
              <a:solidFill>
                <a:srgbClr val="26437D"/>
              </a:solidFill>
              <a:latin typeface="Roboto"/>
              <a:ea typeface="Roboto"/>
              <a:cs typeface="Roboto"/>
              <a:sym typeface="Roboto"/>
            </a:endParaRPr>
          </a:p>
        </p:txBody>
      </p:sp>
      <p:sp>
        <p:nvSpPr>
          <p:cNvPr id="155" name="Google Shape;155;p14"/>
          <p:cNvSpPr txBox="1"/>
          <p:nvPr/>
        </p:nvSpPr>
        <p:spPr>
          <a:xfrm>
            <a:off x="11494075" y="22945900"/>
            <a:ext cx="9418200" cy="6232500"/>
          </a:xfrm>
          <a:prstGeom prst="rect">
            <a:avLst/>
          </a:prstGeom>
          <a:noFill/>
          <a:ln>
            <a:noFill/>
          </a:ln>
        </p:spPr>
        <p:txBody>
          <a:bodyPr spcFirstLastPara="1" wrap="square" lIns="182875" tIns="274300" rIns="182875" bIns="274300" anchor="t" anchorCtr="0">
            <a:noAutofit/>
          </a:bodyPr>
          <a:lstStyle/>
          <a:p>
            <a:pPr marL="0" lvl="0" indent="0" algn="l" rtl="0">
              <a:spcBef>
                <a:spcPts val="0"/>
              </a:spcBef>
              <a:spcAft>
                <a:spcPts val="0"/>
              </a:spcAft>
              <a:buNone/>
            </a:pPr>
            <a:r>
              <a:rPr lang="en" sz="2600">
                <a:latin typeface="Roboto"/>
                <a:ea typeface="Roboto"/>
                <a:cs typeface="Roboto"/>
                <a:sym typeface="Roboto"/>
              </a:rPr>
              <a:t>Discussion/Conclusion text</a:t>
            </a:r>
            <a:endParaRPr sz="2600">
              <a:latin typeface="Roboto"/>
              <a:ea typeface="Roboto"/>
              <a:cs typeface="Roboto"/>
              <a:sym typeface="Roboto"/>
            </a:endParaRPr>
          </a:p>
        </p:txBody>
      </p:sp>
      <p:sp>
        <p:nvSpPr>
          <p:cNvPr id="156" name="Google Shape;156;p14"/>
          <p:cNvSpPr txBox="1"/>
          <p:nvPr/>
        </p:nvSpPr>
        <p:spPr>
          <a:xfrm>
            <a:off x="21890900" y="22945900"/>
            <a:ext cx="9418200" cy="6232500"/>
          </a:xfrm>
          <a:prstGeom prst="rect">
            <a:avLst/>
          </a:prstGeom>
          <a:noFill/>
          <a:ln>
            <a:noFill/>
          </a:ln>
        </p:spPr>
        <p:txBody>
          <a:bodyPr spcFirstLastPara="1" wrap="square" lIns="182875" tIns="274300" rIns="182875" bIns="274300" anchor="t" anchorCtr="0">
            <a:noAutofit/>
          </a:bodyPr>
          <a:lstStyle/>
          <a:p>
            <a:pPr marL="0" lvl="0" indent="0" algn="l" rtl="0">
              <a:spcBef>
                <a:spcPts val="0"/>
              </a:spcBef>
              <a:spcAft>
                <a:spcPts val="0"/>
              </a:spcAft>
              <a:buNone/>
            </a:pPr>
            <a:r>
              <a:rPr lang="en" sz="2600" dirty="0">
                <a:latin typeface="Roboto"/>
                <a:ea typeface="Roboto"/>
                <a:cs typeface="Roboto"/>
                <a:sym typeface="Roboto"/>
              </a:rPr>
              <a:t>Discussion/Conclusion text</a:t>
            </a:r>
            <a:endParaRPr sz="2600" dirty="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EF8FF"/>
        </a:solidFill>
        <a:effectLst/>
      </p:bgPr>
    </p:bg>
    <p:spTree>
      <p:nvGrpSpPr>
        <p:cNvPr id="1" name="Shape 160"/>
        <p:cNvGrpSpPr/>
        <p:nvPr/>
      </p:nvGrpSpPr>
      <p:grpSpPr>
        <a:xfrm>
          <a:off x="0" y="0"/>
          <a:ext cx="0" cy="0"/>
          <a:chOff x="0" y="0"/>
          <a:chExt cx="0" cy="0"/>
        </a:xfrm>
      </p:grpSpPr>
      <p:sp>
        <p:nvSpPr>
          <p:cNvPr id="161" name="Google Shape;161;p15"/>
          <p:cNvSpPr/>
          <p:nvPr/>
        </p:nvSpPr>
        <p:spPr>
          <a:xfrm>
            <a:off x="1097434" y="10339228"/>
            <a:ext cx="9418200" cy="2996100"/>
          </a:xfrm>
          <a:prstGeom prst="rect">
            <a:avLst/>
          </a:prstGeom>
          <a:solidFill>
            <a:srgbClr val="D4E8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2" name="Google Shape;162;p15"/>
          <p:cNvSpPr/>
          <p:nvPr/>
        </p:nvSpPr>
        <p:spPr>
          <a:xfrm>
            <a:off x="32292378" y="11398079"/>
            <a:ext cx="9418200" cy="5679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3" name="Google Shape;163;p15"/>
          <p:cNvSpPr txBox="1"/>
          <p:nvPr/>
        </p:nvSpPr>
        <p:spPr>
          <a:xfrm>
            <a:off x="1551249" y="1081346"/>
            <a:ext cx="33400800" cy="2770500"/>
          </a:xfrm>
          <a:prstGeom prst="rect">
            <a:avLst/>
          </a:prstGeom>
          <a:noFill/>
          <a:ln>
            <a:noFill/>
          </a:ln>
        </p:spPr>
        <p:txBody>
          <a:bodyPr spcFirstLastPara="1" wrap="square" lIns="182875" tIns="274300" rIns="91425" bIns="274300" anchor="t" anchorCtr="0">
            <a:spAutoFit/>
          </a:bodyPr>
          <a:lstStyle/>
          <a:p>
            <a:pPr marL="0" marR="0" lvl="0" indent="0" algn="l" rtl="0">
              <a:lnSpc>
                <a:spcPct val="100000"/>
              </a:lnSpc>
              <a:spcBef>
                <a:spcPts val="0"/>
              </a:spcBef>
              <a:spcAft>
                <a:spcPts val="0"/>
              </a:spcAft>
              <a:buClr>
                <a:srgbClr val="000000"/>
              </a:buClr>
              <a:buSzPts val="8500"/>
              <a:buFont typeface="Arial"/>
              <a:buNone/>
            </a:pPr>
            <a:r>
              <a:rPr lang="en" sz="9500" b="1">
                <a:solidFill>
                  <a:srgbClr val="26437D"/>
                </a:solidFill>
                <a:latin typeface="Roboto Condensed"/>
                <a:ea typeface="Roboto Condensed"/>
                <a:cs typeface="Roboto Condensed"/>
                <a:sym typeface="Roboto Condensed"/>
              </a:rPr>
              <a:t>HEADING FONT</a:t>
            </a:r>
            <a:endParaRPr sz="9500" b="1" i="0" u="none" strike="noStrike" cap="none">
              <a:solidFill>
                <a:srgbClr val="26437D"/>
              </a:solidFill>
              <a:latin typeface="Roboto Condensed"/>
              <a:ea typeface="Roboto Condensed"/>
              <a:cs typeface="Roboto Condensed"/>
              <a:sym typeface="Roboto Condensed"/>
            </a:endParaRPr>
          </a:p>
          <a:p>
            <a:pPr marL="0" marR="0" lvl="0" indent="0" algn="l" rtl="0">
              <a:lnSpc>
                <a:spcPct val="100000"/>
              </a:lnSpc>
              <a:spcBef>
                <a:spcPts val="0"/>
              </a:spcBef>
              <a:spcAft>
                <a:spcPts val="0"/>
              </a:spcAft>
              <a:buClr>
                <a:srgbClr val="000000"/>
              </a:buClr>
              <a:buSzPts val="8500"/>
              <a:buFont typeface="Arial"/>
              <a:buNone/>
            </a:pPr>
            <a:endParaRPr sz="1400" b="0" i="0" u="none" strike="noStrike" cap="none">
              <a:solidFill>
                <a:srgbClr val="26437D"/>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100"/>
              <a:buFont typeface="Arial"/>
              <a:buNone/>
            </a:pPr>
            <a:r>
              <a:rPr lang="en" sz="3500" b="1">
                <a:solidFill>
                  <a:srgbClr val="26437D"/>
                </a:solidFill>
                <a:latin typeface="Roboto"/>
                <a:ea typeface="Roboto"/>
                <a:cs typeface="Roboto"/>
                <a:sym typeface="Roboto"/>
              </a:rPr>
              <a:t>Subheading font</a:t>
            </a:r>
            <a:endParaRPr sz="9200" b="1" i="0" u="none" strike="noStrike" cap="none">
              <a:solidFill>
                <a:srgbClr val="26437D"/>
              </a:solidFill>
              <a:latin typeface="Roboto"/>
              <a:ea typeface="Roboto"/>
              <a:cs typeface="Roboto"/>
              <a:sym typeface="Roboto"/>
            </a:endParaRPr>
          </a:p>
        </p:txBody>
      </p:sp>
      <p:sp>
        <p:nvSpPr>
          <p:cNvPr id="164" name="Google Shape;164;p15"/>
          <p:cNvSpPr/>
          <p:nvPr/>
        </p:nvSpPr>
        <p:spPr>
          <a:xfrm>
            <a:off x="1097276" y="4684800"/>
            <a:ext cx="9418200" cy="1009200"/>
          </a:xfrm>
          <a:prstGeom prst="rect">
            <a:avLst/>
          </a:prstGeom>
          <a:solidFill>
            <a:srgbClr val="02528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ONE PANEL WIDTH</a:t>
            </a:r>
            <a:endParaRPr sz="7000">
              <a:solidFill>
                <a:srgbClr val="EEF8FF"/>
              </a:solidFill>
              <a:latin typeface="Roboto Condensed"/>
              <a:ea typeface="Roboto Condensed"/>
              <a:cs typeface="Roboto Condensed"/>
              <a:sym typeface="Roboto Condensed"/>
            </a:endParaRPr>
          </a:p>
        </p:txBody>
      </p:sp>
      <p:sp>
        <p:nvSpPr>
          <p:cNvPr id="165" name="Google Shape;165;p15"/>
          <p:cNvSpPr/>
          <p:nvPr/>
        </p:nvSpPr>
        <p:spPr>
          <a:xfrm>
            <a:off x="11498831" y="4684800"/>
            <a:ext cx="19810200" cy="1009200"/>
          </a:xfrm>
          <a:prstGeom prst="rect">
            <a:avLst/>
          </a:prstGeom>
          <a:solidFill>
            <a:srgbClr val="02528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TWO PANEL WIDTH</a:t>
            </a:r>
            <a:endParaRPr sz="7000">
              <a:solidFill>
                <a:srgbClr val="EEF8FF"/>
              </a:solidFill>
              <a:latin typeface="Roboto Condensed"/>
              <a:ea typeface="Roboto Condensed"/>
              <a:cs typeface="Roboto Condensed"/>
              <a:sym typeface="Roboto Condensed"/>
            </a:endParaRPr>
          </a:p>
        </p:txBody>
      </p:sp>
      <p:sp>
        <p:nvSpPr>
          <p:cNvPr id="166" name="Google Shape;166;p15"/>
          <p:cNvSpPr/>
          <p:nvPr/>
        </p:nvSpPr>
        <p:spPr>
          <a:xfrm>
            <a:off x="1097453" y="13733425"/>
            <a:ext cx="30202500" cy="1009200"/>
          </a:xfrm>
          <a:prstGeom prst="rect">
            <a:avLst/>
          </a:prstGeom>
          <a:solidFill>
            <a:srgbClr val="02528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THREE PANEL WIDTH</a:t>
            </a:r>
            <a:endParaRPr sz="7000">
              <a:solidFill>
                <a:srgbClr val="EEF8FF"/>
              </a:solidFill>
              <a:latin typeface="Roboto Condensed"/>
              <a:ea typeface="Roboto Condensed"/>
              <a:cs typeface="Roboto Condensed"/>
              <a:sym typeface="Roboto Condensed"/>
            </a:endParaRPr>
          </a:p>
        </p:txBody>
      </p:sp>
      <p:sp>
        <p:nvSpPr>
          <p:cNvPr id="167" name="Google Shape;167;p15"/>
          <p:cNvSpPr/>
          <p:nvPr/>
        </p:nvSpPr>
        <p:spPr>
          <a:xfrm>
            <a:off x="11494000" y="10339226"/>
            <a:ext cx="19810200" cy="2996100"/>
          </a:xfrm>
          <a:prstGeom prst="rect">
            <a:avLst/>
          </a:prstGeom>
          <a:solidFill>
            <a:srgbClr val="EEF8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8" name="Google Shape;168;p15"/>
          <p:cNvSpPr txBox="1"/>
          <p:nvPr/>
        </p:nvSpPr>
        <p:spPr>
          <a:xfrm>
            <a:off x="1097434" y="10339229"/>
            <a:ext cx="9418200" cy="769500"/>
          </a:xfrm>
          <a:prstGeom prst="rect">
            <a:avLst/>
          </a:prstGeom>
          <a:noFill/>
          <a:ln>
            <a:noFill/>
          </a:ln>
        </p:spPr>
        <p:txBody>
          <a:bodyPr spcFirstLastPara="1" wrap="square" lIns="182875" tIns="274300" rIns="182875" bIns="91425" anchor="t" anchorCtr="0">
            <a:spAutoFit/>
          </a:bodyPr>
          <a:lstStyle/>
          <a:p>
            <a:pPr marL="0" lvl="0" indent="0" algn="l" rtl="0">
              <a:spcBef>
                <a:spcPts val="0"/>
              </a:spcBef>
              <a:spcAft>
                <a:spcPts val="0"/>
              </a:spcAft>
              <a:buNone/>
            </a:pPr>
            <a:r>
              <a:rPr lang="en" sz="2600">
                <a:latin typeface="Roboto"/>
                <a:ea typeface="Roboto"/>
                <a:cs typeface="Roboto"/>
                <a:sym typeface="Roboto"/>
              </a:rPr>
              <a:t>One panel width text box + optional background colour</a:t>
            </a:r>
            <a:endParaRPr sz="2600">
              <a:latin typeface="Roboto"/>
              <a:ea typeface="Roboto"/>
              <a:cs typeface="Roboto"/>
              <a:sym typeface="Roboto"/>
            </a:endParaRPr>
          </a:p>
        </p:txBody>
      </p:sp>
      <p:sp>
        <p:nvSpPr>
          <p:cNvPr id="169" name="Google Shape;169;p15"/>
          <p:cNvSpPr txBox="1"/>
          <p:nvPr/>
        </p:nvSpPr>
        <p:spPr>
          <a:xfrm>
            <a:off x="11494000" y="10339226"/>
            <a:ext cx="9358800" cy="769500"/>
          </a:xfrm>
          <a:prstGeom prst="rect">
            <a:avLst/>
          </a:prstGeom>
          <a:noFill/>
          <a:ln>
            <a:noFill/>
          </a:ln>
        </p:spPr>
        <p:txBody>
          <a:bodyPr spcFirstLastPara="1" wrap="square" lIns="182875" tIns="274300" rIns="182875" bIns="91425" anchor="t" anchorCtr="0">
            <a:spAutoFit/>
          </a:bodyPr>
          <a:lstStyle/>
          <a:p>
            <a:pPr marL="0" lvl="0" indent="0" algn="l" rtl="0">
              <a:spcBef>
                <a:spcPts val="0"/>
              </a:spcBef>
              <a:spcAft>
                <a:spcPts val="0"/>
              </a:spcAft>
              <a:buNone/>
            </a:pPr>
            <a:r>
              <a:rPr lang="en" sz="2600">
                <a:latin typeface="Roboto"/>
                <a:ea typeface="Roboto"/>
                <a:cs typeface="Roboto"/>
                <a:sym typeface="Roboto"/>
              </a:rPr>
              <a:t>Two</a:t>
            </a:r>
            <a:r>
              <a:rPr lang="en" sz="2600">
                <a:solidFill>
                  <a:schemeClr val="dk1"/>
                </a:solidFill>
                <a:latin typeface="Roboto"/>
                <a:ea typeface="Roboto"/>
                <a:cs typeface="Roboto"/>
                <a:sym typeface="Roboto"/>
              </a:rPr>
              <a:t> panel width text box + optional background colour</a:t>
            </a:r>
            <a:endParaRPr sz="2600">
              <a:latin typeface="Roboto"/>
              <a:ea typeface="Roboto"/>
              <a:cs typeface="Roboto"/>
              <a:sym typeface="Roboto"/>
            </a:endParaRPr>
          </a:p>
        </p:txBody>
      </p:sp>
      <p:sp>
        <p:nvSpPr>
          <p:cNvPr id="170" name="Google Shape;170;p15"/>
          <p:cNvSpPr txBox="1"/>
          <p:nvPr/>
        </p:nvSpPr>
        <p:spPr>
          <a:xfrm>
            <a:off x="32292491" y="11398075"/>
            <a:ext cx="9418200" cy="1354500"/>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2600" b="1">
                <a:latin typeface="Roboto"/>
                <a:ea typeface="Roboto"/>
                <a:cs typeface="Roboto"/>
                <a:sym typeface="Roboto"/>
              </a:rPr>
              <a:t>Figure Box: Title of figure</a:t>
            </a:r>
            <a:endParaRPr sz="2600" b="1">
              <a:latin typeface="Roboto"/>
              <a:ea typeface="Roboto"/>
              <a:cs typeface="Roboto"/>
              <a:sym typeface="Roboto"/>
            </a:endParaRPr>
          </a:p>
          <a:p>
            <a:pPr marL="0" lvl="0" indent="0" algn="l" rtl="0">
              <a:spcBef>
                <a:spcPts val="0"/>
              </a:spcBef>
              <a:spcAft>
                <a:spcPts val="0"/>
              </a:spcAft>
              <a:buNone/>
            </a:pPr>
            <a:r>
              <a:rPr lang="en" sz="2600">
                <a:latin typeface="Roboto"/>
                <a:ea typeface="Roboto"/>
                <a:cs typeface="Roboto"/>
                <a:sym typeface="Roboto"/>
              </a:rPr>
              <a:t>Caption</a:t>
            </a:r>
            <a:endParaRPr sz="2600">
              <a:latin typeface="Roboto"/>
              <a:ea typeface="Roboto"/>
              <a:cs typeface="Roboto"/>
              <a:sym typeface="Roboto"/>
            </a:endParaRPr>
          </a:p>
        </p:txBody>
      </p:sp>
      <p:sp>
        <p:nvSpPr>
          <p:cNvPr id="171" name="Google Shape;171;p15"/>
          <p:cNvSpPr txBox="1"/>
          <p:nvPr/>
        </p:nvSpPr>
        <p:spPr>
          <a:xfrm>
            <a:off x="21941206" y="10339226"/>
            <a:ext cx="9358800" cy="769500"/>
          </a:xfrm>
          <a:prstGeom prst="rect">
            <a:avLst/>
          </a:prstGeom>
          <a:noFill/>
          <a:ln>
            <a:noFill/>
          </a:ln>
        </p:spPr>
        <p:txBody>
          <a:bodyPr spcFirstLastPara="1" wrap="square" lIns="182875" tIns="274300" rIns="182875" bIns="91425" anchor="t" anchorCtr="0">
            <a:spAutoFit/>
          </a:bodyPr>
          <a:lstStyle/>
          <a:p>
            <a:pPr marL="0" lvl="0" indent="0" algn="l" rtl="0">
              <a:spcBef>
                <a:spcPts val="0"/>
              </a:spcBef>
              <a:spcAft>
                <a:spcPts val="0"/>
              </a:spcAft>
              <a:buNone/>
            </a:pPr>
            <a:r>
              <a:rPr lang="en" sz="2600">
                <a:solidFill>
                  <a:schemeClr val="dk1"/>
                </a:solidFill>
                <a:latin typeface="Roboto"/>
                <a:ea typeface="Roboto"/>
                <a:cs typeface="Roboto"/>
                <a:sym typeface="Roboto"/>
              </a:rPr>
              <a:t>Two panel width text box + optional background colour</a:t>
            </a:r>
            <a:endParaRPr sz="2600">
              <a:latin typeface="Roboto"/>
              <a:ea typeface="Roboto"/>
              <a:cs typeface="Roboto"/>
              <a:sym typeface="Roboto"/>
            </a:endParaRPr>
          </a:p>
        </p:txBody>
      </p:sp>
      <p:sp>
        <p:nvSpPr>
          <p:cNvPr id="172" name="Google Shape;172;p15"/>
          <p:cNvSpPr/>
          <p:nvPr/>
        </p:nvSpPr>
        <p:spPr>
          <a:xfrm>
            <a:off x="1097276" y="5846107"/>
            <a:ext cx="9418200" cy="1009200"/>
          </a:xfrm>
          <a:prstGeom prst="rect">
            <a:avLst/>
          </a:prstGeom>
          <a:solidFill>
            <a:srgbClr val="26437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ONE PANEL WIDTH</a:t>
            </a:r>
            <a:endParaRPr sz="7000">
              <a:solidFill>
                <a:srgbClr val="EEF8FF"/>
              </a:solidFill>
              <a:latin typeface="Roboto Condensed"/>
              <a:ea typeface="Roboto Condensed"/>
              <a:cs typeface="Roboto Condensed"/>
              <a:sym typeface="Roboto Condensed"/>
            </a:endParaRPr>
          </a:p>
        </p:txBody>
      </p:sp>
      <p:sp>
        <p:nvSpPr>
          <p:cNvPr id="173" name="Google Shape;173;p15"/>
          <p:cNvSpPr/>
          <p:nvPr/>
        </p:nvSpPr>
        <p:spPr>
          <a:xfrm>
            <a:off x="1097276" y="7007415"/>
            <a:ext cx="9418200" cy="1009200"/>
          </a:xfrm>
          <a:prstGeom prst="rect">
            <a:avLst/>
          </a:prstGeom>
          <a:solidFill>
            <a:srgbClr val="57316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ONE PANEL WIDTH</a:t>
            </a:r>
            <a:endParaRPr sz="7000">
              <a:solidFill>
                <a:srgbClr val="EEF8FF"/>
              </a:solidFill>
              <a:latin typeface="Roboto Condensed"/>
              <a:ea typeface="Roboto Condensed"/>
              <a:cs typeface="Roboto Condensed"/>
              <a:sym typeface="Roboto Condensed"/>
            </a:endParaRPr>
          </a:p>
        </p:txBody>
      </p:sp>
      <p:sp>
        <p:nvSpPr>
          <p:cNvPr id="174" name="Google Shape;174;p15"/>
          <p:cNvSpPr/>
          <p:nvPr/>
        </p:nvSpPr>
        <p:spPr>
          <a:xfrm>
            <a:off x="1097425" y="19378050"/>
            <a:ext cx="30202500" cy="2996100"/>
          </a:xfrm>
          <a:prstGeom prst="rect">
            <a:avLst/>
          </a:prstGeom>
          <a:solidFill>
            <a:srgbClr val="FBE6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5" name="Google Shape;175;p15"/>
          <p:cNvSpPr/>
          <p:nvPr/>
        </p:nvSpPr>
        <p:spPr>
          <a:xfrm>
            <a:off x="1097276" y="8168722"/>
            <a:ext cx="9418200" cy="1009200"/>
          </a:xfrm>
          <a:prstGeom prst="rect">
            <a:avLst/>
          </a:prstGeom>
          <a:solidFill>
            <a:srgbClr val="C91E6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ONE PANEL WIDTH</a:t>
            </a:r>
            <a:endParaRPr sz="7000">
              <a:solidFill>
                <a:srgbClr val="EEF8FF"/>
              </a:solidFill>
              <a:latin typeface="Roboto Condensed"/>
              <a:ea typeface="Roboto Condensed"/>
              <a:cs typeface="Roboto Condensed"/>
              <a:sym typeface="Roboto Condensed"/>
            </a:endParaRPr>
          </a:p>
        </p:txBody>
      </p:sp>
      <p:sp>
        <p:nvSpPr>
          <p:cNvPr id="176" name="Google Shape;176;p15"/>
          <p:cNvSpPr/>
          <p:nvPr/>
        </p:nvSpPr>
        <p:spPr>
          <a:xfrm>
            <a:off x="1097276" y="9330029"/>
            <a:ext cx="9418200" cy="1009200"/>
          </a:xfrm>
          <a:prstGeom prst="rect">
            <a:avLst/>
          </a:prstGeom>
          <a:solidFill>
            <a:srgbClr val="DD314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ONE PANEL WIDTH</a:t>
            </a:r>
            <a:endParaRPr sz="7000">
              <a:solidFill>
                <a:srgbClr val="EEF8FF"/>
              </a:solidFill>
              <a:latin typeface="Roboto Condensed"/>
              <a:ea typeface="Roboto Condensed"/>
              <a:cs typeface="Roboto Condensed"/>
              <a:sym typeface="Roboto Condensed"/>
            </a:endParaRPr>
          </a:p>
        </p:txBody>
      </p:sp>
      <p:sp>
        <p:nvSpPr>
          <p:cNvPr id="177" name="Google Shape;177;p15"/>
          <p:cNvSpPr/>
          <p:nvPr/>
        </p:nvSpPr>
        <p:spPr>
          <a:xfrm>
            <a:off x="11494010" y="5846107"/>
            <a:ext cx="19810200" cy="1009200"/>
          </a:xfrm>
          <a:prstGeom prst="rect">
            <a:avLst/>
          </a:prstGeom>
          <a:solidFill>
            <a:srgbClr val="26437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TWO PANEL WIDTH</a:t>
            </a:r>
            <a:endParaRPr sz="7000">
              <a:solidFill>
                <a:srgbClr val="EEF8FF"/>
              </a:solidFill>
              <a:latin typeface="Roboto Condensed"/>
              <a:ea typeface="Roboto Condensed"/>
              <a:cs typeface="Roboto Condensed"/>
              <a:sym typeface="Roboto Condensed"/>
            </a:endParaRPr>
          </a:p>
        </p:txBody>
      </p:sp>
      <p:sp>
        <p:nvSpPr>
          <p:cNvPr id="178" name="Google Shape;178;p15"/>
          <p:cNvSpPr/>
          <p:nvPr/>
        </p:nvSpPr>
        <p:spPr>
          <a:xfrm>
            <a:off x="11498831" y="7007414"/>
            <a:ext cx="19810200" cy="1009200"/>
          </a:xfrm>
          <a:prstGeom prst="rect">
            <a:avLst/>
          </a:prstGeom>
          <a:solidFill>
            <a:srgbClr val="57316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TWO PANEL WIDTH</a:t>
            </a:r>
            <a:endParaRPr sz="7000">
              <a:solidFill>
                <a:srgbClr val="EEF8FF"/>
              </a:solidFill>
              <a:latin typeface="Roboto Condensed"/>
              <a:ea typeface="Roboto Condensed"/>
              <a:cs typeface="Roboto Condensed"/>
              <a:sym typeface="Roboto Condensed"/>
            </a:endParaRPr>
          </a:p>
        </p:txBody>
      </p:sp>
      <p:sp>
        <p:nvSpPr>
          <p:cNvPr id="179" name="Google Shape;179;p15"/>
          <p:cNvSpPr/>
          <p:nvPr/>
        </p:nvSpPr>
        <p:spPr>
          <a:xfrm>
            <a:off x="11498831" y="8168721"/>
            <a:ext cx="19810200" cy="1009200"/>
          </a:xfrm>
          <a:prstGeom prst="rect">
            <a:avLst/>
          </a:prstGeom>
          <a:solidFill>
            <a:srgbClr val="C91E6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TWO PANEL WIDTH</a:t>
            </a:r>
            <a:endParaRPr sz="7000">
              <a:solidFill>
                <a:srgbClr val="EEF8FF"/>
              </a:solidFill>
              <a:latin typeface="Roboto Condensed"/>
              <a:ea typeface="Roboto Condensed"/>
              <a:cs typeface="Roboto Condensed"/>
              <a:sym typeface="Roboto Condensed"/>
            </a:endParaRPr>
          </a:p>
        </p:txBody>
      </p:sp>
      <p:sp>
        <p:nvSpPr>
          <p:cNvPr id="180" name="Google Shape;180;p15"/>
          <p:cNvSpPr/>
          <p:nvPr/>
        </p:nvSpPr>
        <p:spPr>
          <a:xfrm>
            <a:off x="11494010" y="9330028"/>
            <a:ext cx="19810200" cy="1009200"/>
          </a:xfrm>
          <a:prstGeom prst="rect">
            <a:avLst/>
          </a:prstGeom>
          <a:solidFill>
            <a:srgbClr val="DD314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TWO PANEL WIDTH</a:t>
            </a:r>
            <a:endParaRPr sz="7000">
              <a:solidFill>
                <a:srgbClr val="EEF8FF"/>
              </a:solidFill>
              <a:latin typeface="Roboto Condensed"/>
              <a:ea typeface="Roboto Condensed"/>
              <a:cs typeface="Roboto Condensed"/>
              <a:sym typeface="Roboto Condensed"/>
            </a:endParaRPr>
          </a:p>
        </p:txBody>
      </p:sp>
      <p:sp>
        <p:nvSpPr>
          <p:cNvPr id="181" name="Google Shape;181;p15"/>
          <p:cNvSpPr/>
          <p:nvPr/>
        </p:nvSpPr>
        <p:spPr>
          <a:xfrm>
            <a:off x="1097453" y="14899622"/>
            <a:ext cx="30202500" cy="1009200"/>
          </a:xfrm>
          <a:prstGeom prst="rect">
            <a:avLst/>
          </a:prstGeom>
          <a:solidFill>
            <a:srgbClr val="26437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THREE PANEL WIDTH</a:t>
            </a:r>
            <a:endParaRPr sz="7000">
              <a:solidFill>
                <a:srgbClr val="EEF8FF"/>
              </a:solidFill>
              <a:latin typeface="Roboto Condensed"/>
              <a:ea typeface="Roboto Condensed"/>
              <a:cs typeface="Roboto Condensed"/>
              <a:sym typeface="Roboto Condensed"/>
            </a:endParaRPr>
          </a:p>
        </p:txBody>
      </p:sp>
      <p:sp>
        <p:nvSpPr>
          <p:cNvPr id="182" name="Google Shape;182;p15"/>
          <p:cNvSpPr/>
          <p:nvPr/>
        </p:nvSpPr>
        <p:spPr>
          <a:xfrm>
            <a:off x="1097453" y="16065828"/>
            <a:ext cx="30202500" cy="1009200"/>
          </a:xfrm>
          <a:prstGeom prst="rect">
            <a:avLst/>
          </a:prstGeom>
          <a:solidFill>
            <a:srgbClr val="57316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THREE PANEL WIDTH</a:t>
            </a:r>
            <a:endParaRPr sz="7000">
              <a:solidFill>
                <a:srgbClr val="EEF8FF"/>
              </a:solidFill>
              <a:latin typeface="Roboto Condensed"/>
              <a:ea typeface="Roboto Condensed"/>
              <a:cs typeface="Roboto Condensed"/>
              <a:sym typeface="Roboto Condensed"/>
            </a:endParaRPr>
          </a:p>
        </p:txBody>
      </p:sp>
      <p:sp>
        <p:nvSpPr>
          <p:cNvPr id="183" name="Google Shape;183;p15"/>
          <p:cNvSpPr/>
          <p:nvPr/>
        </p:nvSpPr>
        <p:spPr>
          <a:xfrm>
            <a:off x="1097453" y="17217340"/>
            <a:ext cx="30202500" cy="1009200"/>
          </a:xfrm>
          <a:prstGeom prst="rect">
            <a:avLst/>
          </a:prstGeom>
          <a:solidFill>
            <a:srgbClr val="C91E6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THREE PANEL WIDTH</a:t>
            </a:r>
            <a:endParaRPr sz="7000">
              <a:solidFill>
                <a:srgbClr val="EEF8FF"/>
              </a:solidFill>
              <a:latin typeface="Roboto Condensed"/>
              <a:ea typeface="Roboto Condensed"/>
              <a:cs typeface="Roboto Condensed"/>
              <a:sym typeface="Roboto Condensed"/>
            </a:endParaRPr>
          </a:p>
        </p:txBody>
      </p:sp>
      <p:sp>
        <p:nvSpPr>
          <p:cNvPr id="184" name="Google Shape;184;p15"/>
          <p:cNvSpPr/>
          <p:nvPr/>
        </p:nvSpPr>
        <p:spPr>
          <a:xfrm>
            <a:off x="1097453" y="18368851"/>
            <a:ext cx="30202500" cy="1009200"/>
          </a:xfrm>
          <a:prstGeom prst="rect">
            <a:avLst/>
          </a:prstGeom>
          <a:solidFill>
            <a:srgbClr val="DD314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THREE PANEL WIDTH</a:t>
            </a:r>
            <a:endParaRPr sz="7000">
              <a:solidFill>
                <a:srgbClr val="EEF8FF"/>
              </a:solidFill>
              <a:latin typeface="Roboto Condensed"/>
              <a:ea typeface="Roboto Condensed"/>
              <a:cs typeface="Roboto Condensed"/>
              <a:sym typeface="Roboto Condensed"/>
            </a:endParaRPr>
          </a:p>
        </p:txBody>
      </p:sp>
      <p:sp>
        <p:nvSpPr>
          <p:cNvPr id="185" name="Google Shape;185;p15"/>
          <p:cNvSpPr txBox="1"/>
          <p:nvPr/>
        </p:nvSpPr>
        <p:spPr>
          <a:xfrm>
            <a:off x="1097425" y="19378051"/>
            <a:ext cx="9342900" cy="769500"/>
          </a:xfrm>
          <a:prstGeom prst="rect">
            <a:avLst/>
          </a:prstGeom>
          <a:noFill/>
          <a:ln>
            <a:noFill/>
          </a:ln>
        </p:spPr>
        <p:txBody>
          <a:bodyPr spcFirstLastPara="1" wrap="square" lIns="182875" tIns="274300" rIns="182875" bIns="91425" anchor="t" anchorCtr="0">
            <a:spAutoFit/>
          </a:bodyPr>
          <a:lstStyle/>
          <a:p>
            <a:pPr marL="0" lvl="0" indent="0" algn="l" rtl="0">
              <a:spcBef>
                <a:spcPts val="0"/>
              </a:spcBef>
              <a:spcAft>
                <a:spcPts val="0"/>
              </a:spcAft>
              <a:buNone/>
            </a:pPr>
            <a:r>
              <a:rPr lang="en" sz="2600">
                <a:latin typeface="Roboto"/>
                <a:ea typeface="Roboto"/>
                <a:cs typeface="Roboto"/>
                <a:sym typeface="Roboto"/>
              </a:rPr>
              <a:t>Three </a:t>
            </a:r>
            <a:r>
              <a:rPr lang="en" sz="2600">
                <a:solidFill>
                  <a:schemeClr val="dk1"/>
                </a:solidFill>
                <a:latin typeface="Roboto"/>
                <a:ea typeface="Roboto"/>
                <a:cs typeface="Roboto"/>
                <a:sym typeface="Roboto"/>
              </a:rPr>
              <a:t>panel width text box + optional background colour</a:t>
            </a:r>
            <a:endParaRPr sz="2600">
              <a:latin typeface="Roboto"/>
              <a:ea typeface="Roboto"/>
              <a:cs typeface="Roboto"/>
              <a:sym typeface="Roboto"/>
            </a:endParaRPr>
          </a:p>
        </p:txBody>
      </p:sp>
      <p:sp>
        <p:nvSpPr>
          <p:cNvPr id="186" name="Google Shape;186;p15"/>
          <p:cNvSpPr txBox="1"/>
          <p:nvPr/>
        </p:nvSpPr>
        <p:spPr>
          <a:xfrm>
            <a:off x="11527218" y="19378051"/>
            <a:ext cx="9342900" cy="769500"/>
          </a:xfrm>
          <a:prstGeom prst="rect">
            <a:avLst/>
          </a:prstGeom>
          <a:noFill/>
          <a:ln>
            <a:noFill/>
          </a:ln>
        </p:spPr>
        <p:txBody>
          <a:bodyPr spcFirstLastPara="1" wrap="square" lIns="182875" tIns="274300" rIns="182875" bIns="91425" anchor="t" anchorCtr="0">
            <a:spAutoFit/>
          </a:bodyPr>
          <a:lstStyle/>
          <a:p>
            <a:pPr marL="0" lvl="0" indent="0" algn="l" rtl="0">
              <a:spcBef>
                <a:spcPts val="0"/>
              </a:spcBef>
              <a:spcAft>
                <a:spcPts val="0"/>
              </a:spcAft>
              <a:buNone/>
            </a:pPr>
            <a:r>
              <a:rPr lang="en" sz="2600">
                <a:solidFill>
                  <a:schemeClr val="dk1"/>
                </a:solidFill>
                <a:latin typeface="Roboto"/>
                <a:ea typeface="Roboto"/>
                <a:cs typeface="Roboto"/>
                <a:sym typeface="Roboto"/>
              </a:rPr>
              <a:t>Three panel width text box + optional background colour</a:t>
            </a:r>
            <a:endParaRPr sz="2600">
              <a:latin typeface="Roboto"/>
              <a:ea typeface="Roboto"/>
              <a:cs typeface="Roboto"/>
              <a:sym typeface="Roboto"/>
            </a:endParaRPr>
          </a:p>
        </p:txBody>
      </p:sp>
      <p:sp>
        <p:nvSpPr>
          <p:cNvPr id="187" name="Google Shape;187;p15"/>
          <p:cNvSpPr txBox="1"/>
          <p:nvPr/>
        </p:nvSpPr>
        <p:spPr>
          <a:xfrm>
            <a:off x="21957011" y="19378051"/>
            <a:ext cx="9342900" cy="769500"/>
          </a:xfrm>
          <a:prstGeom prst="rect">
            <a:avLst/>
          </a:prstGeom>
          <a:noFill/>
          <a:ln>
            <a:noFill/>
          </a:ln>
        </p:spPr>
        <p:txBody>
          <a:bodyPr spcFirstLastPara="1" wrap="square" lIns="182875" tIns="274300" rIns="182875" bIns="91425" anchor="t" anchorCtr="0">
            <a:spAutoFit/>
          </a:bodyPr>
          <a:lstStyle/>
          <a:p>
            <a:pPr marL="0" lvl="0" indent="0" algn="l" rtl="0">
              <a:spcBef>
                <a:spcPts val="0"/>
              </a:spcBef>
              <a:spcAft>
                <a:spcPts val="0"/>
              </a:spcAft>
              <a:buNone/>
            </a:pPr>
            <a:r>
              <a:rPr lang="en" sz="2600">
                <a:solidFill>
                  <a:schemeClr val="dk1"/>
                </a:solidFill>
                <a:latin typeface="Roboto"/>
                <a:ea typeface="Roboto"/>
                <a:cs typeface="Roboto"/>
                <a:sym typeface="Roboto"/>
              </a:rPr>
              <a:t>Three panel width text box + optional background colour</a:t>
            </a:r>
            <a:endParaRPr sz="2600">
              <a:latin typeface="Roboto"/>
              <a:ea typeface="Roboto"/>
              <a:cs typeface="Roboto"/>
              <a:sym typeface="Roboto"/>
            </a:endParaRPr>
          </a:p>
        </p:txBody>
      </p:sp>
      <p:sp>
        <p:nvSpPr>
          <p:cNvPr id="188" name="Google Shape;188;p15"/>
          <p:cNvSpPr/>
          <p:nvPr/>
        </p:nvSpPr>
        <p:spPr>
          <a:xfrm>
            <a:off x="32302172" y="5846100"/>
            <a:ext cx="1878900" cy="1878900"/>
          </a:xfrm>
          <a:prstGeom prst="rect">
            <a:avLst/>
          </a:prstGeom>
          <a:solidFill>
            <a:srgbClr val="00528E"/>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9" name="Google Shape;189;p15"/>
          <p:cNvSpPr/>
          <p:nvPr/>
        </p:nvSpPr>
        <p:spPr>
          <a:xfrm>
            <a:off x="34181186" y="5846100"/>
            <a:ext cx="1878900" cy="1878900"/>
          </a:xfrm>
          <a:prstGeom prst="rect">
            <a:avLst/>
          </a:prstGeom>
          <a:solidFill>
            <a:srgbClr val="26437D"/>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0" name="Google Shape;190;p15"/>
          <p:cNvSpPr/>
          <p:nvPr/>
        </p:nvSpPr>
        <p:spPr>
          <a:xfrm>
            <a:off x="36060231" y="5846100"/>
            <a:ext cx="1878900" cy="1878900"/>
          </a:xfrm>
          <a:prstGeom prst="rect">
            <a:avLst/>
          </a:prstGeom>
          <a:solidFill>
            <a:srgbClr val="573164"/>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1" name="Google Shape;191;p15"/>
          <p:cNvSpPr/>
          <p:nvPr/>
        </p:nvSpPr>
        <p:spPr>
          <a:xfrm>
            <a:off x="37950793" y="5846100"/>
            <a:ext cx="1878900" cy="1878900"/>
          </a:xfrm>
          <a:prstGeom prst="rect">
            <a:avLst/>
          </a:prstGeom>
          <a:solidFill>
            <a:srgbClr val="C91E6A"/>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2" name="Google Shape;192;p15"/>
          <p:cNvSpPr/>
          <p:nvPr/>
        </p:nvSpPr>
        <p:spPr>
          <a:xfrm>
            <a:off x="39841373" y="5846100"/>
            <a:ext cx="1878900" cy="1878900"/>
          </a:xfrm>
          <a:prstGeom prst="rect">
            <a:avLst/>
          </a:prstGeom>
          <a:solidFill>
            <a:srgbClr val="DD314B"/>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3" name="Google Shape;193;p15"/>
          <p:cNvSpPr/>
          <p:nvPr/>
        </p:nvSpPr>
        <p:spPr>
          <a:xfrm>
            <a:off x="37962338" y="7716404"/>
            <a:ext cx="1878900" cy="1878900"/>
          </a:xfrm>
          <a:prstGeom prst="rect">
            <a:avLst/>
          </a:prstGeom>
          <a:solidFill>
            <a:srgbClr val="00000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4" name="Google Shape;194;p15"/>
          <p:cNvSpPr/>
          <p:nvPr/>
        </p:nvSpPr>
        <p:spPr>
          <a:xfrm>
            <a:off x="36071764" y="7716404"/>
            <a:ext cx="1878900" cy="1878900"/>
          </a:xfrm>
          <a:prstGeom prst="rect">
            <a:avLst/>
          </a:prstGeom>
          <a:solidFill>
            <a:srgbClr val="EEF8FF"/>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5" name="Google Shape;195;p15"/>
          <p:cNvSpPr/>
          <p:nvPr/>
        </p:nvSpPr>
        <p:spPr>
          <a:xfrm>
            <a:off x="32302172" y="7716404"/>
            <a:ext cx="1878900" cy="1878900"/>
          </a:xfrm>
          <a:prstGeom prst="rect">
            <a:avLst/>
          </a:prstGeom>
          <a:solidFill>
            <a:srgbClr val="D4E8F6"/>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6" name="Google Shape;196;p15"/>
          <p:cNvSpPr/>
          <p:nvPr/>
        </p:nvSpPr>
        <p:spPr>
          <a:xfrm>
            <a:off x="34181190" y="7716404"/>
            <a:ext cx="1878900" cy="1878900"/>
          </a:xfrm>
          <a:prstGeom prst="rect">
            <a:avLst/>
          </a:prstGeom>
          <a:solidFill>
            <a:srgbClr val="FBE6F2"/>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7" name="Google Shape;197;p15"/>
          <p:cNvSpPr txBox="1"/>
          <p:nvPr/>
        </p:nvSpPr>
        <p:spPr>
          <a:xfrm>
            <a:off x="32302175" y="4684800"/>
            <a:ext cx="7731300" cy="84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300" b="1">
                <a:solidFill>
                  <a:srgbClr val="26437D"/>
                </a:solidFill>
                <a:latin typeface="Roboto"/>
                <a:ea typeface="Roboto"/>
                <a:cs typeface="Roboto"/>
                <a:sym typeface="Roboto"/>
              </a:rPr>
              <a:t>Colour palette </a:t>
            </a:r>
            <a:endParaRPr sz="22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7198</TotalTime>
  <Words>1858</Words>
  <Application>Microsoft Macintosh PowerPoint</Application>
  <PresentationFormat>Custom</PresentationFormat>
  <Paragraphs>239</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Roboto Condensed</vt:lpstr>
      <vt:lpstr>Roboto</vt:lpstr>
      <vt:lpstr>Arial</vt:lpstr>
      <vt:lpstr>Cambria Math</vt:lpstr>
      <vt:lpstr>Simple Light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Lotspeich, Sarah</cp:lastModifiedBy>
  <cp:revision>22</cp:revision>
  <dcterms:modified xsi:type="dcterms:W3CDTF">2023-10-15T15:03:42Z</dcterms:modified>
</cp:coreProperties>
</file>