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
  </p:notesMasterIdLst>
  <p:sldIdLst>
    <p:sldId id="256" r:id="rId2"/>
    <p:sldId id="257" r:id="rId3"/>
  </p:sldIdLst>
  <p:sldSz cx="42803763" cy="30275213"/>
  <p:notesSz cx="6858000" cy="9144000"/>
  <p:embeddedFontLst>
    <p:embeddedFont>
      <p:font typeface="Cambria Math" panose="02040503050406030204" pitchFamily="18" charset="0"/>
      <p:regular r:id="rId5"/>
    </p:embeddedFont>
    <p:embeddedFont>
      <p:font typeface="Roboto" panose="02000000000000000000" pitchFamily="2" charset="0"/>
      <p:regular r:id="rId6"/>
      <p:bold r:id="rId7"/>
      <p:italic r:id="rId8"/>
      <p:boldItalic r:id="rId9"/>
    </p:embeddedFont>
    <p:embeddedFont>
      <p:font typeface="Roboto Condensed" panose="020F0502020204030204" pitchFamily="34" charset="0"/>
      <p:regular r:id="rId10"/>
      <p:bold r:id="rId11"/>
      <p:italic r:id="rId12"/>
      <p:boldItalic r:id="rId1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691">
          <p15:clr>
            <a:srgbClr val="747775"/>
          </p15:clr>
        </p15:guide>
        <p15:guide id="2" pos="691">
          <p15:clr>
            <a:srgbClr val="747775"/>
          </p15:clr>
        </p15:guide>
        <p15:guide id="3" pos="6624">
          <p15:clr>
            <a:srgbClr val="747775"/>
          </p15:clr>
        </p15:guide>
        <p15:guide id="4" pos="7240">
          <p15:clr>
            <a:srgbClr val="747775"/>
          </p15:clr>
        </p15:guide>
        <p15:guide id="5" pos="13173">
          <p15:clr>
            <a:srgbClr val="747775"/>
          </p15:clr>
        </p15:guide>
        <p15:guide id="6" pos="13789">
          <p15:clr>
            <a:srgbClr val="747775"/>
          </p15:clr>
        </p15:guide>
        <p15:guide id="7" pos="19722">
          <p15:clr>
            <a:srgbClr val="747775"/>
          </p15:clr>
        </p15:guide>
        <p15:guide id="8" orient="horz" pos="18380">
          <p15:clr>
            <a:srgbClr val="747775"/>
          </p15:clr>
        </p15:guide>
        <p15:guide id="9" pos="20339">
          <p15:clr>
            <a:srgbClr val="747775"/>
          </p15:clr>
        </p15:guide>
        <p15:guide id="10" pos="26271">
          <p15:clr>
            <a:srgbClr val="747775"/>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EE536CD-A741-7AA4-24EA-ED2C206A6EA7}" name="Lotspeich, Sarah" initials="SL" userId="S::lotspes@wfu.edu::1e9485de-79f9-46ca-ba94-23074fea4cd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DD304A"/>
    <a:srgbClr val="522E5E"/>
    <a:srgbClr val="D5E8F6"/>
    <a:srgbClr val="DD314B"/>
    <a:srgbClr val="CA1D6A"/>
    <a:srgbClr val="EFF9FF"/>
    <a:srgbClr val="E1AAF3"/>
    <a:srgbClr val="B186BF"/>
    <a:srgbClr val="D5A1E6"/>
    <a:srgbClr val="BBAC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8467"/>
    <p:restoredTop sz="94640"/>
  </p:normalViewPr>
  <p:slideViewPr>
    <p:cSldViewPr snapToGrid="0">
      <p:cViewPr varScale="1">
        <p:scale>
          <a:sx n="24" d="100"/>
          <a:sy n="24" d="100"/>
        </p:scale>
        <p:origin x="2064" y="224"/>
      </p:cViewPr>
      <p:guideLst>
        <p:guide orient="horz" pos="691"/>
        <p:guide pos="691"/>
        <p:guide pos="6624"/>
        <p:guide pos="7240"/>
        <p:guide pos="13173"/>
        <p:guide pos="13789"/>
        <p:guide pos="19722"/>
        <p:guide orient="horz" pos="18380"/>
        <p:guide pos="20339"/>
        <p:guide pos="2627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4.fntdata"/><Relationship Id="rId13" Type="http://schemas.openxmlformats.org/officeDocument/2006/relationships/font" Target="fonts/font9.fntdata"/><Relationship Id="rId18" Type="http://schemas.microsoft.com/office/2018/10/relationships/authors" Target="authors.xml"/><Relationship Id="rId3" Type="http://schemas.openxmlformats.org/officeDocument/2006/relationships/slide" Target="slides/slide2.xml"/><Relationship Id="rId7" Type="http://schemas.openxmlformats.org/officeDocument/2006/relationships/font" Target="fonts/font3.fntdata"/><Relationship Id="rId12" Type="http://schemas.openxmlformats.org/officeDocument/2006/relationships/font" Target="fonts/font8.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font" Target="fonts/font2.fntdata"/><Relationship Id="rId11" Type="http://schemas.openxmlformats.org/officeDocument/2006/relationships/font" Target="fonts/font7.fntdata"/><Relationship Id="rId5" Type="http://schemas.openxmlformats.org/officeDocument/2006/relationships/font" Target="fonts/font1.fntdata"/><Relationship Id="rId15" Type="http://schemas.openxmlformats.org/officeDocument/2006/relationships/viewProps" Target="viewProps.xml"/><Relationship Id="rId10" Type="http://schemas.openxmlformats.org/officeDocument/2006/relationships/font" Target="fonts/font6.fntdata"/><Relationship Id="rId4" Type="http://schemas.openxmlformats.org/officeDocument/2006/relationships/notesMaster" Target="notesMasters/notesMaster1.xml"/><Relationship Id="rId9" Type="http://schemas.openxmlformats.org/officeDocument/2006/relationships/font" Target="fonts/font5.fntdata"/><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005319" y="685800"/>
            <a:ext cx="4848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best cite all the sources. Sentence about them living in the QR code? Which does need to be fixed LOL</a:t>
            </a: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1004888" y="685800"/>
            <a:ext cx="48482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How to best cite all the sources. Sentence about them living in the QR code? Which does need to be fixed LOL</a:t>
            </a:r>
            <a:endParaRPr dirty="0"/>
          </a:p>
        </p:txBody>
      </p:sp>
    </p:spTree>
    <p:extLst>
      <p:ext uri="{BB962C8B-B14F-4D97-AF65-F5344CB8AC3E}">
        <p14:creationId xmlns:p14="http://schemas.microsoft.com/office/powerpoint/2010/main" val="16524530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459139" y="4382765"/>
            <a:ext cx="39885900" cy="12082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5900"/>
              <a:buNone/>
              <a:defRPr sz="25900"/>
            </a:lvl1pPr>
            <a:lvl2pPr lvl="1" algn="ctr">
              <a:spcBef>
                <a:spcPts val="0"/>
              </a:spcBef>
              <a:spcAft>
                <a:spcPts val="0"/>
              </a:spcAft>
              <a:buSzPts val="25900"/>
              <a:buNone/>
              <a:defRPr sz="25900"/>
            </a:lvl2pPr>
            <a:lvl3pPr lvl="2" algn="ctr">
              <a:spcBef>
                <a:spcPts val="0"/>
              </a:spcBef>
              <a:spcAft>
                <a:spcPts val="0"/>
              </a:spcAft>
              <a:buSzPts val="25900"/>
              <a:buNone/>
              <a:defRPr sz="25900"/>
            </a:lvl3pPr>
            <a:lvl4pPr lvl="3" algn="ctr">
              <a:spcBef>
                <a:spcPts val="0"/>
              </a:spcBef>
              <a:spcAft>
                <a:spcPts val="0"/>
              </a:spcAft>
              <a:buSzPts val="25900"/>
              <a:buNone/>
              <a:defRPr sz="25900"/>
            </a:lvl4pPr>
            <a:lvl5pPr lvl="4" algn="ctr">
              <a:spcBef>
                <a:spcPts val="0"/>
              </a:spcBef>
              <a:spcAft>
                <a:spcPts val="0"/>
              </a:spcAft>
              <a:buSzPts val="25900"/>
              <a:buNone/>
              <a:defRPr sz="25900"/>
            </a:lvl5pPr>
            <a:lvl6pPr lvl="5" algn="ctr">
              <a:spcBef>
                <a:spcPts val="0"/>
              </a:spcBef>
              <a:spcAft>
                <a:spcPts val="0"/>
              </a:spcAft>
              <a:buSzPts val="25900"/>
              <a:buNone/>
              <a:defRPr sz="25900"/>
            </a:lvl6pPr>
            <a:lvl7pPr lvl="6" algn="ctr">
              <a:spcBef>
                <a:spcPts val="0"/>
              </a:spcBef>
              <a:spcAft>
                <a:spcPts val="0"/>
              </a:spcAft>
              <a:buSzPts val="25900"/>
              <a:buNone/>
              <a:defRPr sz="25900"/>
            </a:lvl7pPr>
            <a:lvl8pPr lvl="7" algn="ctr">
              <a:spcBef>
                <a:spcPts val="0"/>
              </a:spcBef>
              <a:spcAft>
                <a:spcPts val="0"/>
              </a:spcAft>
              <a:buSzPts val="25900"/>
              <a:buNone/>
              <a:defRPr sz="25900"/>
            </a:lvl8pPr>
            <a:lvl9pPr lvl="8" algn="ctr">
              <a:spcBef>
                <a:spcPts val="0"/>
              </a:spcBef>
              <a:spcAft>
                <a:spcPts val="0"/>
              </a:spcAft>
              <a:buSzPts val="25900"/>
              <a:buNone/>
              <a:defRPr sz="25900"/>
            </a:lvl9pPr>
          </a:lstStyle>
          <a:p>
            <a:endParaRPr/>
          </a:p>
        </p:txBody>
      </p:sp>
      <p:sp>
        <p:nvSpPr>
          <p:cNvPr id="11" name="Google Shape;11;p2"/>
          <p:cNvSpPr txBox="1">
            <a:spLocks noGrp="1"/>
          </p:cNvSpPr>
          <p:nvPr>
            <p:ph type="subTitle" idx="1"/>
          </p:nvPr>
        </p:nvSpPr>
        <p:spPr>
          <a:xfrm>
            <a:off x="1459100" y="16682409"/>
            <a:ext cx="39885900" cy="46656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3900"/>
              <a:buNone/>
              <a:defRPr sz="13900"/>
            </a:lvl1pPr>
            <a:lvl2pPr lvl="1" algn="ctr">
              <a:lnSpc>
                <a:spcPct val="100000"/>
              </a:lnSpc>
              <a:spcBef>
                <a:spcPts val="0"/>
              </a:spcBef>
              <a:spcAft>
                <a:spcPts val="0"/>
              </a:spcAft>
              <a:buSzPts val="13900"/>
              <a:buNone/>
              <a:defRPr sz="13900"/>
            </a:lvl2pPr>
            <a:lvl3pPr lvl="2" algn="ctr">
              <a:lnSpc>
                <a:spcPct val="100000"/>
              </a:lnSpc>
              <a:spcBef>
                <a:spcPts val="0"/>
              </a:spcBef>
              <a:spcAft>
                <a:spcPts val="0"/>
              </a:spcAft>
              <a:buSzPts val="13900"/>
              <a:buNone/>
              <a:defRPr sz="13900"/>
            </a:lvl3pPr>
            <a:lvl4pPr lvl="3" algn="ctr">
              <a:lnSpc>
                <a:spcPct val="100000"/>
              </a:lnSpc>
              <a:spcBef>
                <a:spcPts val="0"/>
              </a:spcBef>
              <a:spcAft>
                <a:spcPts val="0"/>
              </a:spcAft>
              <a:buSzPts val="13900"/>
              <a:buNone/>
              <a:defRPr sz="13900"/>
            </a:lvl4pPr>
            <a:lvl5pPr lvl="4" algn="ctr">
              <a:lnSpc>
                <a:spcPct val="100000"/>
              </a:lnSpc>
              <a:spcBef>
                <a:spcPts val="0"/>
              </a:spcBef>
              <a:spcAft>
                <a:spcPts val="0"/>
              </a:spcAft>
              <a:buSzPts val="13900"/>
              <a:buNone/>
              <a:defRPr sz="13900"/>
            </a:lvl5pPr>
            <a:lvl6pPr lvl="5" algn="ctr">
              <a:lnSpc>
                <a:spcPct val="100000"/>
              </a:lnSpc>
              <a:spcBef>
                <a:spcPts val="0"/>
              </a:spcBef>
              <a:spcAft>
                <a:spcPts val="0"/>
              </a:spcAft>
              <a:buSzPts val="13900"/>
              <a:buNone/>
              <a:defRPr sz="13900"/>
            </a:lvl6pPr>
            <a:lvl7pPr lvl="6" algn="ctr">
              <a:lnSpc>
                <a:spcPct val="100000"/>
              </a:lnSpc>
              <a:spcBef>
                <a:spcPts val="0"/>
              </a:spcBef>
              <a:spcAft>
                <a:spcPts val="0"/>
              </a:spcAft>
              <a:buSzPts val="13900"/>
              <a:buNone/>
              <a:defRPr sz="13900"/>
            </a:lvl7pPr>
            <a:lvl8pPr lvl="7" algn="ctr">
              <a:lnSpc>
                <a:spcPct val="100000"/>
              </a:lnSpc>
              <a:spcBef>
                <a:spcPts val="0"/>
              </a:spcBef>
              <a:spcAft>
                <a:spcPts val="0"/>
              </a:spcAft>
              <a:buSzPts val="13900"/>
              <a:buNone/>
              <a:defRPr sz="13900"/>
            </a:lvl8pPr>
            <a:lvl9pPr lvl="8" algn="ctr">
              <a:lnSpc>
                <a:spcPct val="100000"/>
              </a:lnSpc>
              <a:spcBef>
                <a:spcPts val="0"/>
              </a:spcBef>
              <a:spcAft>
                <a:spcPts val="0"/>
              </a:spcAft>
              <a:buSzPts val="13900"/>
              <a:buNone/>
              <a:defRPr sz="13900"/>
            </a:lvl9pPr>
          </a:lstStyle>
          <a:p>
            <a:endParaRPr/>
          </a:p>
        </p:txBody>
      </p:sp>
      <p:sp>
        <p:nvSpPr>
          <p:cNvPr id="12" name="Google Shape;12;p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1459100" y="6510944"/>
            <a:ext cx="39885900" cy="115575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59800"/>
              <a:buNone/>
              <a:defRPr sz="59800"/>
            </a:lvl1pPr>
            <a:lvl2pPr lvl="1" algn="ctr">
              <a:spcBef>
                <a:spcPts val="0"/>
              </a:spcBef>
              <a:spcAft>
                <a:spcPts val="0"/>
              </a:spcAft>
              <a:buSzPts val="59800"/>
              <a:buNone/>
              <a:defRPr sz="59800"/>
            </a:lvl2pPr>
            <a:lvl3pPr lvl="2" algn="ctr">
              <a:spcBef>
                <a:spcPts val="0"/>
              </a:spcBef>
              <a:spcAft>
                <a:spcPts val="0"/>
              </a:spcAft>
              <a:buSzPts val="59800"/>
              <a:buNone/>
              <a:defRPr sz="59800"/>
            </a:lvl3pPr>
            <a:lvl4pPr lvl="3" algn="ctr">
              <a:spcBef>
                <a:spcPts val="0"/>
              </a:spcBef>
              <a:spcAft>
                <a:spcPts val="0"/>
              </a:spcAft>
              <a:buSzPts val="59800"/>
              <a:buNone/>
              <a:defRPr sz="59800"/>
            </a:lvl4pPr>
            <a:lvl5pPr lvl="4" algn="ctr">
              <a:spcBef>
                <a:spcPts val="0"/>
              </a:spcBef>
              <a:spcAft>
                <a:spcPts val="0"/>
              </a:spcAft>
              <a:buSzPts val="59800"/>
              <a:buNone/>
              <a:defRPr sz="59800"/>
            </a:lvl5pPr>
            <a:lvl6pPr lvl="5" algn="ctr">
              <a:spcBef>
                <a:spcPts val="0"/>
              </a:spcBef>
              <a:spcAft>
                <a:spcPts val="0"/>
              </a:spcAft>
              <a:buSzPts val="59800"/>
              <a:buNone/>
              <a:defRPr sz="59800"/>
            </a:lvl6pPr>
            <a:lvl7pPr lvl="6" algn="ctr">
              <a:spcBef>
                <a:spcPts val="0"/>
              </a:spcBef>
              <a:spcAft>
                <a:spcPts val="0"/>
              </a:spcAft>
              <a:buSzPts val="59800"/>
              <a:buNone/>
              <a:defRPr sz="59800"/>
            </a:lvl7pPr>
            <a:lvl8pPr lvl="7" algn="ctr">
              <a:spcBef>
                <a:spcPts val="0"/>
              </a:spcBef>
              <a:spcAft>
                <a:spcPts val="0"/>
              </a:spcAft>
              <a:buSzPts val="59800"/>
              <a:buNone/>
              <a:defRPr sz="59800"/>
            </a:lvl8pPr>
            <a:lvl9pPr lvl="8" algn="ctr">
              <a:spcBef>
                <a:spcPts val="0"/>
              </a:spcBef>
              <a:spcAft>
                <a:spcPts val="0"/>
              </a:spcAft>
              <a:buSzPts val="59800"/>
              <a:buNone/>
              <a:defRPr sz="59800"/>
            </a:lvl9pPr>
          </a:lstStyle>
          <a:p>
            <a:r>
              <a:t>xx%</a:t>
            </a:r>
          </a:p>
        </p:txBody>
      </p:sp>
      <p:sp>
        <p:nvSpPr>
          <p:cNvPr id="46" name="Google Shape;46;p11"/>
          <p:cNvSpPr txBox="1">
            <a:spLocks noGrp="1"/>
          </p:cNvSpPr>
          <p:nvPr>
            <p:ph type="body" idx="1"/>
          </p:nvPr>
        </p:nvSpPr>
        <p:spPr>
          <a:xfrm>
            <a:off x="1459100" y="18554829"/>
            <a:ext cx="39885900" cy="7656900"/>
          </a:xfrm>
          <a:prstGeom prst="rect">
            <a:avLst/>
          </a:prstGeom>
        </p:spPr>
        <p:txBody>
          <a:bodyPr spcFirstLastPara="1" wrap="square" lIns="455425" tIns="455425" rIns="455425" bIns="455425" anchor="t" anchorCtr="0">
            <a:normAutofit/>
          </a:bodyPr>
          <a:lstStyle>
            <a:lvl1pPr marL="457200" lvl="0" indent="-800100" algn="ctr">
              <a:spcBef>
                <a:spcPts val="0"/>
              </a:spcBef>
              <a:spcAft>
                <a:spcPts val="0"/>
              </a:spcAft>
              <a:buSzPts val="9000"/>
              <a:buChar char="●"/>
              <a:defRPr/>
            </a:lvl1pPr>
            <a:lvl2pPr marL="914400" lvl="1" indent="-673100" algn="ctr">
              <a:spcBef>
                <a:spcPts val="0"/>
              </a:spcBef>
              <a:spcAft>
                <a:spcPts val="0"/>
              </a:spcAft>
              <a:buSzPts val="7000"/>
              <a:buChar char="○"/>
              <a:defRPr/>
            </a:lvl2pPr>
            <a:lvl3pPr marL="1371600" lvl="2" indent="-673100" algn="ctr">
              <a:spcBef>
                <a:spcPts val="0"/>
              </a:spcBef>
              <a:spcAft>
                <a:spcPts val="0"/>
              </a:spcAft>
              <a:buSzPts val="7000"/>
              <a:buChar char="■"/>
              <a:defRPr/>
            </a:lvl3pPr>
            <a:lvl4pPr marL="1828800" lvl="3" indent="-673100" algn="ctr">
              <a:spcBef>
                <a:spcPts val="0"/>
              </a:spcBef>
              <a:spcAft>
                <a:spcPts val="0"/>
              </a:spcAft>
              <a:buSzPts val="7000"/>
              <a:buChar char="●"/>
              <a:defRPr/>
            </a:lvl4pPr>
            <a:lvl5pPr marL="2286000" lvl="4" indent="-673100" algn="ctr">
              <a:spcBef>
                <a:spcPts val="0"/>
              </a:spcBef>
              <a:spcAft>
                <a:spcPts val="0"/>
              </a:spcAft>
              <a:buSzPts val="7000"/>
              <a:buChar char="○"/>
              <a:defRPr/>
            </a:lvl5pPr>
            <a:lvl6pPr marL="2743200" lvl="5" indent="-673100" algn="ctr">
              <a:spcBef>
                <a:spcPts val="0"/>
              </a:spcBef>
              <a:spcAft>
                <a:spcPts val="0"/>
              </a:spcAft>
              <a:buSzPts val="7000"/>
              <a:buChar char="■"/>
              <a:defRPr/>
            </a:lvl6pPr>
            <a:lvl7pPr marL="3200400" lvl="6" indent="-673100" algn="ctr">
              <a:spcBef>
                <a:spcPts val="0"/>
              </a:spcBef>
              <a:spcAft>
                <a:spcPts val="0"/>
              </a:spcAft>
              <a:buSzPts val="7000"/>
              <a:buChar char="●"/>
              <a:defRPr/>
            </a:lvl7pPr>
            <a:lvl8pPr marL="3657600" lvl="7" indent="-673100" algn="ctr">
              <a:spcBef>
                <a:spcPts val="0"/>
              </a:spcBef>
              <a:spcAft>
                <a:spcPts val="0"/>
              </a:spcAft>
              <a:buSzPts val="7000"/>
              <a:buChar char="○"/>
              <a:defRPr/>
            </a:lvl8pPr>
            <a:lvl9pPr marL="4114800" lvl="8" indent="-673100" algn="ctr">
              <a:spcBef>
                <a:spcPts val="0"/>
              </a:spcBef>
              <a:spcAft>
                <a:spcPts val="0"/>
              </a:spcAft>
              <a:buSzPts val="7000"/>
              <a:buChar char="■"/>
              <a:defRPr/>
            </a:lvl9pPr>
          </a:lstStyle>
          <a:p>
            <a:endParaRPr/>
          </a:p>
        </p:txBody>
      </p:sp>
      <p:sp>
        <p:nvSpPr>
          <p:cNvPr id="47" name="Google Shape;47;p11"/>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1459100" y="12660471"/>
            <a:ext cx="39885900" cy="4955100"/>
          </a:xfrm>
          <a:prstGeom prst="rect">
            <a:avLst/>
          </a:prstGeom>
        </p:spPr>
        <p:txBody>
          <a:bodyPr spcFirstLastPara="1" wrap="square" lIns="455425" tIns="455425" rIns="455425" bIns="455425" anchor="ctr" anchorCtr="0">
            <a:normAutofit/>
          </a:bodyPr>
          <a:lstStyle>
            <a:lvl1pPr lvl="0" algn="ctr">
              <a:spcBef>
                <a:spcPts val="0"/>
              </a:spcBef>
              <a:spcAft>
                <a:spcPts val="0"/>
              </a:spcAft>
              <a:buSzPts val="17900"/>
              <a:buNone/>
              <a:defRPr sz="17900"/>
            </a:lvl1pPr>
            <a:lvl2pPr lvl="1" algn="ctr">
              <a:spcBef>
                <a:spcPts val="0"/>
              </a:spcBef>
              <a:spcAft>
                <a:spcPts val="0"/>
              </a:spcAft>
              <a:buSzPts val="17900"/>
              <a:buNone/>
              <a:defRPr sz="17900"/>
            </a:lvl2pPr>
            <a:lvl3pPr lvl="2" algn="ctr">
              <a:spcBef>
                <a:spcPts val="0"/>
              </a:spcBef>
              <a:spcAft>
                <a:spcPts val="0"/>
              </a:spcAft>
              <a:buSzPts val="17900"/>
              <a:buNone/>
              <a:defRPr sz="17900"/>
            </a:lvl3pPr>
            <a:lvl4pPr lvl="3" algn="ctr">
              <a:spcBef>
                <a:spcPts val="0"/>
              </a:spcBef>
              <a:spcAft>
                <a:spcPts val="0"/>
              </a:spcAft>
              <a:buSzPts val="17900"/>
              <a:buNone/>
              <a:defRPr sz="17900"/>
            </a:lvl4pPr>
            <a:lvl5pPr lvl="4" algn="ctr">
              <a:spcBef>
                <a:spcPts val="0"/>
              </a:spcBef>
              <a:spcAft>
                <a:spcPts val="0"/>
              </a:spcAft>
              <a:buSzPts val="17900"/>
              <a:buNone/>
              <a:defRPr sz="17900"/>
            </a:lvl5pPr>
            <a:lvl6pPr lvl="5" algn="ctr">
              <a:spcBef>
                <a:spcPts val="0"/>
              </a:spcBef>
              <a:spcAft>
                <a:spcPts val="0"/>
              </a:spcAft>
              <a:buSzPts val="17900"/>
              <a:buNone/>
              <a:defRPr sz="17900"/>
            </a:lvl6pPr>
            <a:lvl7pPr lvl="6" algn="ctr">
              <a:spcBef>
                <a:spcPts val="0"/>
              </a:spcBef>
              <a:spcAft>
                <a:spcPts val="0"/>
              </a:spcAft>
              <a:buSzPts val="17900"/>
              <a:buNone/>
              <a:defRPr sz="17900"/>
            </a:lvl7pPr>
            <a:lvl8pPr lvl="7" algn="ctr">
              <a:spcBef>
                <a:spcPts val="0"/>
              </a:spcBef>
              <a:spcAft>
                <a:spcPts val="0"/>
              </a:spcAft>
              <a:buSzPts val="17900"/>
              <a:buNone/>
              <a:defRPr sz="17900"/>
            </a:lvl8pPr>
            <a:lvl9pPr lvl="8" algn="ctr">
              <a:spcBef>
                <a:spcPts val="0"/>
              </a:spcBef>
              <a:spcAft>
                <a:spcPts val="0"/>
              </a:spcAft>
              <a:buSzPts val="17900"/>
              <a:buNone/>
              <a:defRPr sz="17900"/>
            </a:lvl9pPr>
          </a:lstStyle>
          <a:p>
            <a:endParaRPr/>
          </a:p>
        </p:txBody>
      </p:sp>
      <p:sp>
        <p:nvSpPr>
          <p:cNvPr id="15" name="Google Shape;15;p3"/>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18" name="Google Shape;18;p4"/>
          <p:cNvSpPr txBox="1">
            <a:spLocks noGrp="1"/>
          </p:cNvSpPr>
          <p:nvPr>
            <p:ph type="body" idx="1"/>
          </p:nvPr>
        </p:nvSpPr>
        <p:spPr>
          <a:xfrm>
            <a:off x="1459100" y="6783772"/>
            <a:ext cx="39885900" cy="20109600"/>
          </a:xfrm>
          <a:prstGeom prst="rect">
            <a:avLst/>
          </a:prstGeom>
        </p:spPr>
        <p:txBody>
          <a:bodyPr spcFirstLastPara="1" wrap="square" lIns="455425" tIns="455425" rIns="455425" bIns="455425" anchor="t"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19" name="Google Shape;19;p4"/>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2" name="Google Shape;22;p5"/>
          <p:cNvSpPr txBox="1">
            <a:spLocks noGrp="1"/>
          </p:cNvSpPr>
          <p:nvPr>
            <p:ph type="body" idx="1"/>
          </p:nvPr>
        </p:nvSpPr>
        <p:spPr>
          <a:xfrm>
            <a:off x="1459100"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3" name="Google Shape;23;p5"/>
          <p:cNvSpPr txBox="1">
            <a:spLocks noGrp="1"/>
          </p:cNvSpPr>
          <p:nvPr>
            <p:ph type="body" idx="2"/>
          </p:nvPr>
        </p:nvSpPr>
        <p:spPr>
          <a:xfrm>
            <a:off x="22620959" y="6783772"/>
            <a:ext cx="18723900" cy="20109600"/>
          </a:xfrm>
          <a:prstGeom prst="rect">
            <a:avLst/>
          </a:prstGeom>
        </p:spPr>
        <p:txBody>
          <a:bodyPr spcFirstLastPara="1" wrap="square" lIns="455425" tIns="455425" rIns="455425" bIns="455425" anchor="t" anchorCtr="0">
            <a:normAutofit/>
          </a:bodyPr>
          <a:lstStyle>
            <a:lvl1pPr marL="457200" lvl="0" indent="-673100">
              <a:spcBef>
                <a:spcPts val="0"/>
              </a:spcBef>
              <a:spcAft>
                <a:spcPts val="0"/>
              </a:spcAft>
              <a:buSzPts val="7000"/>
              <a:buChar char="●"/>
              <a:defRPr sz="7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24" name="Google Shape;24;p5"/>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1459100" y="2619535"/>
            <a:ext cx="39885900" cy="3371100"/>
          </a:xfrm>
          <a:prstGeom prst="rect">
            <a:avLst/>
          </a:prstGeom>
        </p:spPr>
        <p:txBody>
          <a:bodyPr spcFirstLastPara="1" wrap="square" lIns="455425" tIns="455425" rIns="455425" bIns="455425" anchor="t" anchorCtr="0">
            <a:normAutofit/>
          </a:bodyPr>
          <a:lstStyle>
            <a:lvl1pPr lvl="0">
              <a:spcBef>
                <a:spcPts val="0"/>
              </a:spcBef>
              <a:spcAft>
                <a:spcPts val="0"/>
              </a:spcAft>
              <a:buSzPts val="13900"/>
              <a:buNone/>
              <a:defRPr/>
            </a:lvl1pPr>
            <a:lvl2pPr lvl="1">
              <a:spcBef>
                <a:spcPts val="0"/>
              </a:spcBef>
              <a:spcAft>
                <a:spcPts val="0"/>
              </a:spcAft>
              <a:buSzPts val="13900"/>
              <a:buNone/>
              <a:defRPr/>
            </a:lvl2pPr>
            <a:lvl3pPr lvl="2">
              <a:spcBef>
                <a:spcPts val="0"/>
              </a:spcBef>
              <a:spcAft>
                <a:spcPts val="0"/>
              </a:spcAft>
              <a:buSzPts val="13900"/>
              <a:buNone/>
              <a:defRPr/>
            </a:lvl3pPr>
            <a:lvl4pPr lvl="3">
              <a:spcBef>
                <a:spcPts val="0"/>
              </a:spcBef>
              <a:spcAft>
                <a:spcPts val="0"/>
              </a:spcAft>
              <a:buSzPts val="13900"/>
              <a:buNone/>
              <a:defRPr/>
            </a:lvl4pPr>
            <a:lvl5pPr lvl="4">
              <a:spcBef>
                <a:spcPts val="0"/>
              </a:spcBef>
              <a:spcAft>
                <a:spcPts val="0"/>
              </a:spcAft>
              <a:buSzPts val="13900"/>
              <a:buNone/>
              <a:defRPr/>
            </a:lvl5pPr>
            <a:lvl6pPr lvl="5">
              <a:spcBef>
                <a:spcPts val="0"/>
              </a:spcBef>
              <a:spcAft>
                <a:spcPts val="0"/>
              </a:spcAft>
              <a:buSzPts val="13900"/>
              <a:buNone/>
              <a:defRPr/>
            </a:lvl6pPr>
            <a:lvl7pPr lvl="6">
              <a:spcBef>
                <a:spcPts val="0"/>
              </a:spcBef>
              <a:spcAft>
                <a:spcPts val="0"/>
              </a:spcAft>
              <a:buSzPts val="13900"/>
              <a:buNone/>
              <a:defRPr/>
            </a:lvl7pPr>
            <a:lvl8pPr lvl="7">
              <a:spcBef>
                <a:spcPts val="0"/>
              </a:spcBef>
              <a:spcAft>
                <a:spcPts val="0"/>
              </a:spcAft>
              <a:buSzPts val="13900"/>
              <a:buNone/>
              <a:defRPr/>
            </a:lvl8pPr>
            <a:lvl9pPr lvl="8">
              <a:spcBef>
                <a:spcPts val="0"/>
              </a:spcBef>
              <a:spcAft>
                <a:spcPts val="0"/>
              </a:spcAft>
              <a:buSzPts val="13900"/>
              <a:buNone/>
              <a:defRPr/>
            </a:lvl9pPr>
          </a:lstStyle>
          <a:p>
            <a:endParaRPr/>
          </a:p>
        </p:txBody>
      </p:sp>
      <p:sp>
        <p:nvSpPr>
          <p:cNvPr id="27" name="Google Shape;27;p6"/>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1459100" y="3270408"/>
            <a:ext cx="13144500" cy="4448100"/>
          </a:xfrm>
          <a:prstGeom prst="rect">
            <a:avLst/>
          </a:prstGeom>
        </p:spPr>
        <p:txBody>
          <a:bodyPr spcFirstLastPara="1" wrap="square" lIns="455425" tIns="455425" rIns="455425" bIns="455425" anchor="b" anchorCtr="0">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endParaRPr/>
          </a:p>
        </p:txBody>
      </p:sp>
      <p:sp>
        <p:nvSpPr>
          <p:cNvPr id="30" name="Google Shape;30;p7"/>
          <p:cNvSpPr txBox="1">
            <a:spLocks noGrp="1"/>
          </p:cNvSpPr>
          <p:nvPr>
            <p:ph type="body" idx="1"/>
          </p:nvPr>
        </p:nvSpPr>
        <p:spPr>
          <a:xfrm>
            <a:off x="1459100" y="8179553"/>
            <a:ext cx="13144500" cy="18714900"/>
          </a:xfrm>
          <a:prstGeom prst="rect">
            <a:avLst/>
          </a:prstGeom>
        </p:spPr>
        <p:txBody>
          <a:bodyPr spcFirstLastPara="1" wrap="square" lIns="455425" tIns="455425" rIns="455425" bIns="455425" anchor="t" anchorCtr="0">
            <a:normAutofit/>
          </a:bodyPr>
          <a:lstStyle>
            <a:lvl1pPr marL="457200" lvl="0" indent="-609600">
              <a:spcBef>
                <a:spcPts val="0"/>
              </a:spcBef>
              <a:spcAft>
                <a:spcPts val="0"/>
              </a:spcAft>
              <a:buSzPts val="6000"/>
              <a:buChar char="●"/>
              <a:defRPr sz="6000"/>
            </a:lvl1pPr>
            <a:lvl2pPr marL="914400" lvl="1" indent="-609600">
              <a:spcBef>
                <a:spcPts val="0"/>
              </a:spcBef>
              <a:spcAft>
                <a:spcPts val="0"/>
              </a:spcAft>
              <a:buSzPts val="6000"/>
              <a:buChar char="○"/>
              <a:defRPr sz="6000"/>
            </a:lvl2pPr>
            <a:lvl3pPr marL="1371600" lvl="2" indent="-609600">
              <a:spcBef>
                <a:spcPts val="0"/>
              </a:spcBef>
              <a:spcAft>
                <a:spcPts val="0"/>
              </a:spcAft>
              <a:buSzPts val="6000"/>
              <a:buChar char="■"/>
              <a:defRPr sz="6000"/>
            </a:lvl3pPr>
            <a:lvl4pPr marL="1828800" lvl="3" indent="-609600">
              <a:spcBef>
                <a:spcPts val="0"/>
              </a:spcBef>
              <a:spcAft>
                <a:spcPts val="0"/>
              </a:spcAft>
              <a:buSzPts val="6000"/>
              <a:buChar char="●"/>
              <a:defRPr sz="6000"/>
            </a:lvl4pPr>
            <a:lvl5pPr marL="2286000" lvl="4" indent="-609600">
              <a:spcBef>
                <a:spcPts val="0"/>
              </a:spcBef>
              <a:spcAft>
                <a:spcPts val="0"/>
              </a:spcAft>
              <a:buSzPts val="6000"/>
              <a:buChar char="○"/>
              <a:defRPr sz="6000"/>
            </a:lvl5pPr>
            <a:lvl6pPr marL="2743200" lvl="5" indent="-609600">
              <a:spcBef>
                <a:spcPts val="0"/>
              </a:spcBef>
              <a:spcAft>
                <a:spcPts val="0"/>
              </a:spcAft>
              <a:buSzPts val="6000"/>
              <a:buChar char="■"/>
              <a:defRPr sz="6000"/>
            </a:lvl6pPr>
            <a:lvl7pPr marL="3200400" lvl="6" indent="-609600">
              <a:spcBef>
                <a:spcPts val="0"/>
              </a:spcBef>
              <a:spcAft>
                <a:spcPts val="0"/>
              </a:spcAft>
              <a:buSzPts val="6000"/>
              <a:buChar char="●"/>
              <a:defRPr sz="6000"/>
            </a:lvl7pPr>
            <a:lvl8pPr marL="3657600" lvl="7" indent="-609600">
              <a:spcBef>
                <a:spcPts val="0"/>
              </a:spcBef>
              <a:spcAft>
                <a:spcPts val="0"/>
              </a:spcAft>
              <a:buSzPts val="6000"/>
              <a:buChar char="○"/>
              <a:defRPr sz="6000"/>
            </a:lvl8pPr>
            <a:lvl9pPr marL="4114800" lvl="8" indent="-609600">
              <a:spcBef>
                <a:spcPts val="0"/>
              </a:spcBef>
              <a:spcAft>
                <a:spcPts val="0"/>
              </a:spcAft>
              <a:buSzPts val="6000"/>
              <a:buChar char="■"/>
              <a:defRPr sz="6000"/>
            </a:lvl9pPr>
          </a:lstStyle>
          <a:p>
            <a:endParaRPr/>
          </a:p>
        </p:txBody>
      </p:sp>
      <p:sp>
        <p:nvSpPr>
          <p:cNvPr id="31" name="Google Shape;31;p7"/>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2294910" y="2649702"/>
            <a:ext cx="29808300" cy="24079500"/>
          </a:xfrm>
          <a:prstGeom prst="rect">
            <a:avLst/>
          </a:prstGeom>
        </p:spPr>
        <p:txBody>
          <a:bodyPr spcFirstLastPara="1" wrap="square" lIns="455425" tIns="455425" rIns="455425" bIns="455425" anchor="ctr" anchorCtr="0">
            <a:normAutofit/>
          </a:bodyPr>
          <a:lstStyle>
            <a:lvl1pPr lvl="0">
              <a:spcBef>
                <a:spcPts val="0"/>
              </a:spcBef>
              <a:spcAft>
                <a:spcPts val="0"/>
              </a:spcAft>
              <a:buSzPts val="23900"/>
              <a:buNone/>
              <a:defRPr sz="23900"/>
            </a:lvl1pPr>
            <a:lvl2pPr lvl="1">
              <a:spcBef>
                <a:spcPts val="0"/>
              </a:spcBef>
              <a:spcAft>
                <a:spcPts val="0"/>
              </a:spcAft>
              <a:buSzPts val="23900"/>
              <a:buNone/>
              <a:defRPr sz="23900"/>
            </a:lvl2pPr>
            <a:lvl3pPr lvl="2">
              <a:spcBef>
                <a:spcPts val="0"/>
              </a:spcBef>
              <a:spcAft>
                <a:spcPts val="0"/>
              </a:spcAft>
              <a:buSzPts val="23900"/>
              <a:buNone/>
              <a:defRPr sz="23900"/>
            </a:lvl3pPr>
            <a:lvl4pPr lvl="3">
              <a:spcBef>
                <a:spcPts val="0"/>
              </a:spcBef>
              <a:spcAft>
                <a:spcPts val="0"/>
              </a:spcAft>
              <a:buSzPts val="23900"/>
              <a:buNone/>
              <a:defRPr sz="23900"/>
            </a:lvl4pPr>
            <a:lvl5pPr lvl="4">
              <a:spcBef>
                <a:spcPts val="0"/>
              </a:spcBef>
              <a:spcAft>
                <a:spcPts val="0"/>
              </a:spcAft>
              <a:buSzPts val="23900"/>
              <a:buNone/>
              <a:defRPr sz="23900"/>
            </a:lvl5pPr>
            <a:lvl6pPr lvl="5">
              <a:spcBef>
                <a:spcPts val="0"/>
              </a:spcBef>
              <a:spcAft>
                <a:spcPts val="0"/>
              </a:spcAft>
              <a:buSzPts val="23900"/>
              <a:buNone/>
              <a:defRPr sz="23900"/>
            </a:lvl6pPr>
            <a:lvl7pPr lvl="6">
              <a:spcBef>
                <a:spcPts val="0"/>
              </a:spcBef>
              <a:spcAft>
                <a:spcPts val="0"/>
              </a:spcAft>
              <a:buSzPts val="23900"/>
              <a:buNone/>
              <a:defRPr sz="23900"/>
            </a:lvl7pPr>
            <a:lvl8pPr lvl="7">
              <a:spcBef>
                <a:spcPts val="0"/>
              </a:spcBef>
              <a:spcAft>
                <a:spcPts val="0"/>
              </a:spcAft>
              <a:buSzPts val="23900"/>
              <a:buNone/>
              <a:defRPr sz="23900"/>
            </a:lvl8pPr>
            <a:lvl9pPr lvl="8">
              <a:spcBef>
                <a:spcPts val="0"/>
              </a:spcBef>
              <a:spcAft>
                <a:spcPts val="0"/>
              </a:spcAft>
              <a:buSzPts val="23900"/>
              <a:buNone/>
              <a:defRPr sz="23900"/>
            </a:lvl9pPr>
          </a:lstStyle>
          <a:p>
            <a:endParaRPr/>
          </a:p>
        </p:txBody>
      </p:sp>
      <p:sp>
        <p:nvSpPr>
          <p:cNvPr id="34" name="Google Shape;34;p8"/>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21402000" y="-736"/>
            <a:ext cx="21402000" cy="30276000"/>
          </a:xfrm>
          <a:prstGeom prst="rect">
            <a:avLst/>
          </a:prstGeom>
          <a:solidFill>
            <a:schemeClr val="lt2"/>
          </a:solidFill>
          <a:ln>
            <a:noFill/>
          </a:ln>
        </p:spPr>
        <p:txBody>
          <a:bodyPr spcFirstLastPara="1" wrap="square" lIns="455425" tIns="455425" rIns="455425" bIns="455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1242833" y="7258794"/>
            <a:ext cx="18936000" cy="8725200"/>
          </a:xfrm>
          <a:prstGeom prst="rect">
            <a:avLst/>
          </a:prstGeom>
        </p:spPr>
        <p:txBody>
          <a:bodyPr spcFirstLastPara="1" wrap="square" lIns="455425" tIns="455425" rIns="455425" bIns="455425" anchor="b" anchorCtr="0">
            <a:normAutofit/>
          </a:bodyPr>
          <a:lstStyle>
            <a:lvl1pPr lvl="0" algn="ctr">
              <a:spcBef>
                <a:spcPts val="0"/>
              </a:spcBef>
              <a:spcAft>
                <a:spcPts val="0"/>
              </a:spcAft>
              <a:buSzPts val="20900"/>
              <a:buNone/>
              <a:defRPr sz="20900"/>
            </a:lvl1pPr>
            <a:lvl2pPr lvl="1" algn="ctr">
              <a:spcBef>
                <a:spcPts val="0"/>
              </a:spcBef>
              <a:spcAft>
                <a:spcPts val="0"/>
              </a:spcAft>
              <a:buSzPts val="20900"/>
              <a:buNone/>
              <a:defRPr sz="20900"/>
            </a:lvl2pPr>
            <a:lvl3pPr lvl="2" algn="ctr">
              <a:spcBef>
                <a:spcPts val="0"/>
              </a:spcBef>
              <a:spcAft>
                <a:spcPts val="0"/>
              </a:spcAft>
              <a:buSzPts val="20900"/>
              <a:buNone/>
              <a:defRPr sz="20900"/>
            </a:lvl3pPr>
            <a:lvl4pPr lvl="3" algn="ctr">
              <a:spcBef>
                <a:spcPts val="0"/>
              </a:spcBef>
              <a:spcAft>
                <a:spcPts val="0"/>
              </a:spcAft>
              <a:buSzPts val="20900"/>
              <a:buNone/>
              <a:defRPr sz="20900"/>
            </a:lvl4pPr>
            <a:lvl5pPr lvl="4" algn="ctr">
              <a:spcBef>
                <a:spcPts val="0"/>
              </a:spcBef>
              <a:spcAft>
                <a:spcPts val="0"/>
              </a:spcAft>
              <a:buSzPts val="20900"/>
              <a:buNone/>
              <a:defRPr sz="20900"/>
            </a:lvl5pPr>
            <a:lvl6pPr lvl="5" algn="ctr">
              <a:spcBef>
                <a:spcPts val="0"/>
              </a:spcBef>
              <a:spcAft>
                <a:spcPts val="0"/>
              </a:spcAft>
              <a:buSzPts val="20900"/>
              <a:buNone/>
              <a:defRPr sz="20900"/>
            </a:lvl6pPr>
            <a:lvl7pPr lvl="6" algn="ctr">
              <a:spcBef>
                <a:spcPts val="0"/>
              </a:spcBef>
              <a:spcAft>
                <a:spcPts val="0"/>
              </a:spcAft>
              <a:buSzPts val="20900"/>
              <a:buNone/>
              <a:defRPr sz="20900"/>
            </a:lvl7pPr>
            <a:lvl8pPr lvl="7" algn="ctr">
              <a:spcBef>
                <a:spcPts val="0"/>
              </a:spcBef>
              <a:spcAft>
                <a:spcPts val="0"/>
              </a:spcAft>
              <a:buSzPts val="20900"/>
              <a:buNone/>
              <a:defRPr sz="20900"/>
            </a:lvl8pPr>
            <a:lvl9pPr lvl="8" algn="ctr">
              <a:spcBef>
                <a:spcPts val="0"/>
              </a:spcBef>
              <a:spcAft>
                <a:spcPts val="0"/>
              </a:spcAft>
              <a:buSzPts val="20900"/>
              <a:buNone/>
              <a:defRPr sz="20900"/>
            </a:lvl9pPr>
          </a:lstStyle>
          <a:p>
            <a:endParaRPr/>
          </a:p>
        </p:txBody>
      </p:sp>
      <p:sp>
        <p:nvSpPr>
          <p:cNvPr id="38" name="Google Shape;38;p9"/>
          <p:cNvSpPr txBox="1">
            <a:spLocks noGrp="1"/>
          </p:cNvSpPr>
          <p:nvPr>
            <p:ph type="subTitle" idx="1"/>
          </p:nvPr>
        </p:nvSpPr>
        <p:spPr>
          <a:xfrm>
            <a:off x="1242833" y="16499640"/>
            <a:ext cx="18936000" cy="7270200"/>
          </a:xfrm>
          <a:prstGeom prst="rect">
            <a:avLst/>
          </a:prstGeom>
        </p:spPr>
        <p:txBody>
          <a:bodyPr spcFirstLastPara="1" wrap="square" lIns="455425" tIns="455425" rIns="455425" bIns="455425" anchor="t" anchorCtr="0">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a:endParaRPr/>
          </a:p>
        </p:txBody>
      </p:sp>
      <p:sp>
        <p:nvSpPr>
          <p:cNvPr id="39" name="Google Shape;39;p9"/>
          <p:cNvSpPr txBox="1">
            <a:spLocks noGrp="1"/>
          </p:cNvSpPr>
          <p:nvPr>
            <p:ph type="body" idx="2"/>
          </p:nvPr>
        </p:nvSpPr>
        <p:spPr>
          <a:xfrm>
            <a:off x="23122305" y="4262097"/>
            <a:ext cx="17961300" cy="21750300"/>
          </a:xfrm>
          <a:prstGeom prst="rect">
            <a:avLst/>
          </a:prstGeom>
        </p:spPr>
        <p:txBody>
          <a:bodyPr spcFirstLastPara="1" wrap="square" lIns="455425" tIns="455425" rIns="455425" bIns="455425" anchor="ctr" anchorCtr="0">
            <a:normAutofit/>
          </a:bodyPr>
          <a:lstStyle>
            <a:lvl1pPr marL="457200" lvl="0" indent="-800100">
              <a:spcBef>
                <a:spcPts val="0"/>
              </a:spcBef>
              <a:spcAft>
                <a:spcPts val="0"/>
              </a:spcAft>
              <a:buSzPts val="9000"/>
              <a:buChar char="●"/>
              <a:defRPr/>
            </a:lvl1pPr>
            <a:lvl2pPr marL="914400" lvl="1" indent="-673100">
              <a:spcBef>
                <a:spcPts val="0"/>
              </a:spcBef>
              <a:spcAft>
                <a:spcPts val="0"/>
              </a:spcAft>
              <a:buSzPts val="7000"/>
              <a:buChar char="○"/>
              <a:defRPr/>
            </a:lvl2pPr>
            <a:lvl3pPr marL="1371600" lvl="2" indent="-673100">
              <a:spcBef>
                <a:spcPts val="0"/>
              </a:spcBef>
              <a:spcAft>
                <a:spcPts val="0"/>
              </a:spcAft>
              <a:buSzPts val="7000"/>
              <a:buChar char="■"/>
              <a:defRPr/>
            </a:lvl3pPr>
            <a:lvl4pPr marL="1828800" lvl="3" indent="-673100">
              <a:spcBef>
                <a:spcPts val="0"/>
              </a:spcBef>
              <a:spcAft>
                <a:spcPts val="0"/>
              </a:spcAft>
              <a:buSzPts val="7000"/>
              <a:buChar char="●"/>
              <a:defRPr/>
            </a:lvl4pPr>
            <a:lvl5pPr marL="2286000" lvl="4" indent="-673100">
              <a:spcBef>
                <a:spcPts val="0"/>
              </a:spcBef>
              <a:spcAft>
                <a:spcPts val="0"/>
              </a:spcAft>
              <a:buSzPts val="7000"/>
              <a:buChar char="○"/>
              <a:defRPr/>
            </a:lvl5pPr>
            <a:lvl6pPr marL="2743200" lvl="5" indent="-673100">
              <a:spcBef>
                <a:spcPts val="0"/>
              </a:spcBef>
              <a:spcAft>
                <a:spcPts val="0"/>
              </a:spcAft>
              <a:buSzPts val="7000"/>
              <a:buChar char="■"/>
              <a:defRPr/>
            </a:lvl6pPr>
            <a:lvl7pPr marL="3200400" lvl="6" indent="-673100">
              <a:spcBef>
                <a:spcPts val="0"/>
              </a:spcBef>
              <a:spcAft>
                <a:spcPts val="0"/>
              </a:spcAft>
              <a:buSzPts val="7000"/>
              <a:buChar char="●"/>
              <a:defRPr/>
            </a:lvl7pPr>
            <a:lvl8pPr marL="3657600" lvl="7" indent="-673100">
              <a:spcBef>
                <a:spcPts val="0"/>
              </a:spcBef>
              <a:spcAft>
                <a:spcPts val="0"/>
              </a:spcAft>
              <a:buSzPts val="7000"/>
              <a:buChar char="○"/>
              <a:defRPr/>
            </a:lvl8pPr>
            <a:lvl9pPr marL="4114800" lvl="8" indent="-673100">
              <a:spcBef>
                <a:spcPts val="0"/>
              </a:spcBef>
              <a:spcAft>
                <a:spcPts val="0"/>
              </a:spcAft>
              <a:buSzPts val="7000"/>
              <a:buChar char="■"/>
              <a:defRPr/>
            </a:lvl9pPr>
          </a:lstStyle>
          <a:p>
            <a:endParaRPr/>
          </a:p>
        </p:txBody>
      </p:sp>
      <p:sp>
        <p:nvSpPr>
          <p:cNvPr id="40" name="Google Shape;40;p9"/>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1459100" y="24902282"/>
            <a:ext cx="28080900" cy="3561600"/>
          </a:xfrm>
          <a:prstGeom prst="rect">
            <a:avLst/>
          </a:prstGeom>
        </p:spPr>
        <p:txBody>
          <a:bodyPr spcFirstLastPara="1" wrap="square" lIns="455425" tIns="455425" rIns="455425" bIns="455425" anchor="ctr" anchorCtr="0">
            <a:normAutofit/>
          </a:bodyPr>
          <a:lstStyle>
            <a:lvl1pPr marL="457200" lvl="0" indent="-228600">
              <a:lnSpc>
                <a:spcPct val="100000"/>
              </a:lnSpc>
              <a:spcBef>
                <a:spcPts val="0"/>
              </a:spcBef>
              <a:spcAft>
                <a:spcPts val="0"/>
              </a:spcAft>
              <a:buSzPts val="9000"/>
              <a:buNone/>
              <a:defRPr/>
            </a:lvl1pPr>
          </a:lstStyle>
          <a:p>
            <a:endParaRPr/>
          </a:p>
        </p:txBody>
      </p:sp>
      <p:sp>
        <p:nvSpPr>
          <p:cNvPr id="43" name="Google Shape;43;p10"/>
          <p:cNvSpPr txBox="1">
            <a:spLocks noGrp="1"/>
          </p:cNvSpPr>
          <p:nvPr>
            <p:ph type="sldNum" idx="12"/>
          </p:nvPr>
        </p:nvSpPr>
        <p:spPr>
          <a:xfrm>
            <a:off x="39660442" y="27448926"/>
            <a:ext cx="2568600" cy="2316600"/>
          </a:xfrm>
          <a:prstGeom prst="rect">
            <a:avLst/>
          </a:prstGeom>
        </p:spPr>
        <p:txBody>
          <a:bodyPr spcFirstLastPara="1" wrap="square" lIns="455425" tIns="455425" rIns="455425" bIns="455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459100" y="2619535"/>
            <a:ext cx="39885900" cy="3371100"/>
          </a:xfrm>
          <a:prstGeom prst="rect">
            <a:avLst/>
          </a:prstGeom>
          <a:noFill/>
          <a:ln>
            <a:noFill/>
          </a:ln>
        </p:spPr>
        <p:txBody>
          <a:bodyPr spcFirstLastPara="1" wrap="square" lIns="455425" tIns="455425" rIns="455425" bIns="455425" anchor="t" anchorCtr="0">
            <a:normAutofit/>
          </a:bodyPr>
          <a:lstStyle>
            <a:lvl1pPr lvl="0">
              <a:spcBef>
                <a:spcPts val="0"/>
              </a:spcBef>
              <a:spcAft>
                <a:spcPts val="0"/>
              </a:spcAft>
              <a:buClr>
                <a:schemeClr val="dk1"/>
              </a:buClr>
              <a:buSzPts val="13900"/>
              <a:buNone/>
              <a:defRPr sz="13900">
                <a:solidFill>
                  <a:schemeClr val="dk1"/>
                </a:solidFill>
              </a:defRPr>
            </a:lvl1pPr>
            <a:lvl2pPr lvl="1">
              <a:spcBef>
                <a:spcPts val="0"/>
              </a:spcBef>
              <a:spcAft>
                <a:spcPts val="0"/>
              </a:spcAft>
              <a:buClr>
                <a:schemeClr val="dk1"/>
              </a:buClr>
              <a:buSzPts val="13900"/>
              <a:buNone/>
              <a:defRPr sz="13900">
                <a:solidFill>
                  <a:schemeClr val="dk1"/>
                </a:solidFill>
              </a:defRPr>
            </a:lvl2pPr>
            <a:lvl3pPr lvl="2">
              <a:spcBef>
                <a:spcPts val="0"/>
              </a:spcBef>
              <a:spcAft>
                <a:spcPts val="0"/>
              </a:spcAft>
              <a:buClr>
                <a:schemeClr val="dk1"/>
              </a:buClr>
              <a:buSzPts val="13900"/>
              <a:buNone/>
              <a:defRPr sz="13900">
                <a:solidFill>
                  <a:schemeClr val="dk1"/>
                </a:solidFill>
              </a:defRPr>
            </a:lvl3pPr>
            <a:lvl4pPr lvl="3">
              <a:spcBef>
                <a:spcPts val="0"/>
              </a:spcBef>
              <a:spcAft>
                <a:spcPts val="0"/>
              </a:spcAft>
              <a:buClr>
                <a:schemeClr val="dk1"/>
              </a:buClr>
              <a:buSzPts val="13900"/>
              <a:buNone/>
              <a:defRPr sz="13900">
                <a:solidFill>
                  <a:schemeClr val="dk1"/>
                </a:solidFill>
              </a:defRPr>
            </a:lvl4pPr>
            <a:lvl5pPr lvl="4">
              <a:spcBef>
                <a:spcPts val="0"/>
              </a:spcBef>
              <a:spcAft>
                <a:spcPts val="0"/>
              </a:spcAft>
              <a:buClr>
                <a:schemeClr val="dk1"/>
              </a:buClr>
              <a:buSzPts val="13900"/>
              <a:buNone/>
              <a:defRPr sz="13900">
                <a:solidFill>
                  <a:schemeClr val="dk1"/>
                </a:solidFill>
              </a:defRPr>
            </a:lvl5pPr>
            <a:lvl6pPr lvl="5">
              <a:spcBef>
                <a:spcPts val="0"/>
              </a:spcBef>
              <a:spcAft>
                <a:spcPts val="0"/>
              </a:spcAft>
              <a:buClr>
                <a:schemeClr val="dk1"/>
              </a:buClr>
              <a:buSzPts val="13900"/>
              <a:buNone/>
              <a:defRPr sz="13900">
                <a:solidFill>
                  <a:schemeClr val="dk1"/>
                </a:solidFill>
              </a:defRPr>
            </a:lvl6pPr>
            <a:lvl7pPr lvl="6">
              <a:spcBef>
                <a:spcPts val="0"/>
              </a:spcBef>
              <a:spcAft>
                <a:spcPts val="0"/>
              </a:spcAft>
              <a:buClr>
                <a:schemeClr val="dk1"/>
              </a:buClr>
              <a:buSzPts val="13900"/>
              <a:buNone/>
              <a:defRPr sz="13900">
                <a:solidFill>
                  <a:schemeClr val="dk1"/>
                </a:solidFill>
              </a:defRPr>
            </a:lvl7pPr>
            <a:lvl8pPr lvl="7">
              <a:spcBef>
                <a:spcPts val="0"/>
              </a:spcBef>
              <a:spcAft>
                <a:spcPts val="0"/>
              </a:spcAft>
              <a:buClr>
                <a:schemeClr val="dk1"/>
              </a:buClr>
              <a:buSzPts val="13900"/>
              <a:buNone/>
              <a:defRPr sz="13900">
                <a:solidFill>
                  <a:schemeClr val="dk1"/>
                </a:solidFill>
              </a:defRPr>
            </a:lvl8pPr>
            <a:lvl9pPr lvl="8">
              <a:spcBef>
                <a:spcPts val="0"/>
              </a:spcBef>
              <a:spcAft>
                <a:spcPts val="0"/>
              </a:spcAft>
              <a:buClr>
                <a:schemeClr val="dk1"/>
              </a:buClr>
              <a:buSzPts val="13900"/>
              <a:buNone/>
              <a:defRPr sz="13900">
                <a:solidFill>
                  <a:schemeClr val="dk1"/>
                </a:solidFill>
              </a:defRPr>
            </a:lvl9pPr>
          </a:lstStyle>
          <a:p>
            <a:endParaRPr/>
          </a:p>
        </p:txBody>
      </p:sp>
      <p:sp>
        <p:nvSpPr>
          <p:cNvPr id="7" name="Google Shape;7;p1"/>
          <p:cNvSpPr txBox="1">
            <a:spLocks noGrp="1"/>
          </p:cNvSpPr>
          <p:nvPr>
            <p:ph type="body" idx="1"/>
          </p:nvPr>
        </p:nvSpPr>
        <p:spPr>
          <a:xfrm>
            <a:off x="1459100" y="6783772"/>
            <a:ext cx="39885900" cy="20109600"/>
          </a:xfrm>
          <a:prstGeom prst="rect">
            <a:avLst/>
          </a:prstGeom>
          <a:noFill/>
          <a:ln>
            <a:noFill/>
          </a:ln>
        </p:spPr>
        <p:txBody>
          <a:bodyPr spcFirstLastPara="1" wrap="square" lIns="455425" tIns="455425" rIns="455425" bIns="455425" anchor="t" anchorCtr="0">
            <a:normAutofit/>
          </a:bodyPr>
          <a:lstStyle>
            <a:lvl1pPr marL="457200" lvl="0" indent="-800100">
              <a:lnSpc>
                <a:spcPct val="115000"/>
              </a:lnSpc>
              <a:spcBef>
                <a:spcPts val="0"/>
              </a:spcBef>
              <a:spcAft>
                <a:spcPts val="0"/>
              </a:spcAft>
              <a:buClr>
                <a:schemeClr val="dk2"/>
              </a:buClr>
              <a:buSzPts val="9000"/>
              <a:buChar char="●"/>
              <a:defRPr sz="9000">
                <a:solidFill>
                  <a:schemeClr val="dk2"/>
                </a:solidFill>
              </a:defRPr>
            </a:lvl1pPr>
            <a:lvl2pPr marL="914400" lvl="1" indent="-673100">
              <a:lnSpc>
                <a:spcPct val="115000"/>
              </a:lnSpc>
              <a:spcBef>
                <a:spcPts val="0"/>
              </a:spcBef>
              <a:spcAft>
                <a:spcPts val="0"/>
              </a:spcAft>
              <a:buClr>
                <a:schemeClr val="dk2"/>
              </a:buClr>
              <a:buSzPts val="7000"/>
              <a:buChar char="○"/>
              <a:defRPr sz="7000">
                <a:solidFill>
                  <a:schemeClr val="dk2"/>
                </a:solidFill>
              </a:defRPr>
            </a:lvl2pPr>
            <a:lvl3pPr marL="1371600" lvl="2" indent="-673100">
              <a:lnSpc>
                <a:spcPct val="115000"/>
              </a:lnSpc>
              <a:spcBef>
                <a:spcPts val="0"/>
              </a:spcBef>
              <a:spcAft>
                <a:spcPts val="0"/>
              </a:spcAft>
              <a:buClr>
                <a:schemeClr val="dk2"/>
              </a:buClr>
              <a:buSzPts val="7000"/>
              <a:buChar char="■"/>
              <a:defRPr sz="7000">
                <a:solidFill>
                  <a:schemeClr val="dk2"/>
                </a:solidFill>
              </a:defRPr>
            </a:lvl3pPr>
            <a:lvl4pPr marL="1828800" lvl="3" indent="-673100">
              <a:lnSpc>
                <a:spcPct val="115000"/>
              </a:lnSpc>
              <a:spcBef>
                <a:spcPts val="0"/>
              </a:spcBef>
              <a:spcAft>
                <a:spcPts val="0"/>
              </a:spcAft>
              <a:buClr>
                <a:schemeClr val="dk2"/>
              </a:buClr>
              <a:buSzPts val="7000"/>
              <a:buChar char="●"/>
              <a:defRPr sz="7000">
                <a:solidFill>
                  <a:schemeClr val="dk2"/>
                </a:solidFill>
              </a:defRPr>
            </a:lvl4pPr>
            <a:lvl5pPr marL="2286000" lvl="4" indent="-673100">
              <a:lnSpc>
                <a:spcPct val="115000"/>
              </a:lnSpc>
              <a:spcBef>
                <a:spcPts val="0"/>
              </a:spcBef>
              <a:spcAft>
                <a:spcPts val="0"/>
              </a:spcAft>
              <a:buClr>
                <a:schemeClr val="dk2"/>
              </a:buClr>
              <a:buSzPts val="7000"/>
              <a:buChar char="○"/>
              <a:defRPr sz="7000">
                <a:solidFill>
                  <a:schemeClr val="dk2"/>
                </a:solidFill>
              </a:defRPr>
            </a:lvl5pPr>
            <a:lvl6pPr marL="2743200" lvl="5" indent="-673100">
              <a:lnSpc>
                <a:spcPct val="115000"/>
              </a:lnSpc>
              <a:spcBef>
                <a:spcPts val="0"/>
              </a:spcBef>
              <a:spcAft>
                <a:spcPts val="0"/>
              </a:spcAft>
              <a:buClr>
                <a:schemeClr val="dk2"/>
              </a:buClr>
              <a:buSzPts val="7000"/>
              <a:buChar char="■"/>
              <a:defRPr sz="7000">
                <a:solidFill>
                  <a:schemeClr val="dk2"/>
                </a:solidFill>
              </a:defRPr>
            </a:lvl6pPr>
            <a:lvl7pPr marL="3200400" lvl="6" indent="-673100">
              <a:lnSpc>
                <a:spcPct val="115000"/>
              </a:lnSpc>
              <a:spcBef>
                <a:spcPts val="0"/>
              </a:spcBef>
              <a:spcAft>
                <a:spcPts val="0"/>
              </a:spcAft>
              <a:buClr>
                <a:schemeClr val="dk2"/>
              </a:buClr>
              <a:buSzPts val="7000"/>
              <a:buChar char="●"/>
              <a:defRPr sz="7000">
                <a:solidFill>
                  <a:schemeClr val="dk2"/>
                </a:solidFill>
              </a:defRPr>
            </a:lvl7pPr>
            <a:lvl8pPr marL="3657600" lvl="7" indent="-673100">
              <a:lnSpc>
                <a:spcPct val="115000"/>
              </a:lnSpc>
              <a:spcBef>
                <a:spcPts val="0"/>
              </a:spcBef>
              <a:spcAft>
                <a:spcPts val="0"/>
              </a:spcAft>
              <a:buClr>
                <a:schemeClr val="dk2"/>
              </a:buClr>
              <a:buSzPts val="7000"/>
              <a:buChar char="○"/>
              <a:defRPr sz="7000">
                <a:solidFill>
                  <a:schemeClr val="dk2"/>
                </a:solidFill>
              </a:defRPr>
            </a:lvl8pPr>
            <a:lvl9pPr marL="4114800" lvl="8" indent="-673100">
              <a:lnSpc>
                <a:spcPct val="115000"/>
              </a:lnSpc>
              <a:spcBef>
                <a:spcPts val="0"/>
              </a:spcBef>
              <a:spcAft>
                <a:spcPts val="0"/>
              </a:spcAft>
              <a:buClr>
                <a:schemeClr val="dk2"/>
              </a:buClr>
              <a:buSzPts val="7000"/>
              <a:buChar char="■"/>
              <a:defRPr sz="7000">
                <a:solidFill>
                  <a:schemeClr val="dk2"/>
                </a:solidFill>
              </a:defRPr>
            </a:lvl9pPr>
          </a:lstStyle>
          <a:p>
            <a:endParaRPr/>
          </a:p>
        </p:txBody>
      </p:sp>
      <p:sp>
        <p:nvSpPr>
          <p:cNvPr id="8" name="Google Shape;8;p1"/>
          <p:cNvSpPr txBox="1">
            <a:spLocks noGrp="1"/>
          </p:cNvSpPr>
          <p:nvPr>
            <p:ph type="sldNum" idx="12"/>
          </p:nvPr>
        </p:nvSpPr>
        <p:spPr>
          <a:xfrm>
            <a:off x="39660442" y="27448926"/>
            <a:ext cx="2568600" cy="2316600"/>
          </a:xfrm>
          <a:prstGeom prst="rect">
            <a:avLst/>
          </a:prstGeom>
          <a:noFill/>
          <a:ln>
            <a:noFill/>
          </a:ln>
        </p:spPr>
        <p:txBody>
          <a:bodyPr spcFirstLastPara="1" wrap="square" lIns="455425" tIns="455425" rIns="455425" bIns="455425" anchor="ctr" anchorCtr="0">
            <a:normAutofit/>
          </a:bodyPr>
          <a:lstStyle>
            <a:lvl1pPr lvl="0" algn="r">
              <a:buNone/>
              <a:defRPr sz="5000">
                <a:solidFill>
                  <a:schemeClr val="dk2"/>
                </a:solidFill>
              </a:defRPr>
            </a:lvl1pPr>
            <a:lvl2pPr lvl="1" algn="r">
              <a:buNone/>
              <a:defRPr sz="5000">
                <a:solidFill>
                  <a:schemeClr val="dk2"/>
                </a:solidFill>
              </a:defRPr>
            </a:lvl2pPr>
            <a:lvl3pPr lvl="2" algn="r">
              <a:buNone/>
              <a:defRPr sz="5000">
                <a:solidFill>
                  <a:schemeClr val="dk2"/>
                </a:solidFill>
              </a:defRPr>
            </a:lvl3pPr>
            <a:lvl4pPr lvl="3" algn="r">
              <a:buNone/>
              <a:defRPr sz="5000">
                <a:solidFill>
                  <a:schemeClr val="dk2"/>
                </a:solidFill>
              </a:defRPr>
            </a:lvl4pPr>
            <a:lvl5pPr lvl="4" algn="r">
              <a:buNone/>
              <a:defRPr sz="5000">
                <a:solidFill>
                  <a:schemeClr val="dk2"/>
                </a:solidFill>
              </a:defRPr>
            </a:lvl5pPr>
            <a:lvl6pPr lvl="5" algn="r">
              <a:buNone/>
              <a:defRPr sz="5000">
                <a:solidFill>
                  <a:schemeClr val="dk2"/>
                </a:solidFill>
              </a:defRPr>
            </a:lvl6pPr>
            <a:lvl7pPr lvl="6" algn="r">
              <a:buNone/>
              <a:defRPr sz="5000">
                <a:solidFill>
                  <a:schemeClr val="dk2"/>
                </a:solidFill>
              </a:defRPr>
            </a:lvl7pPr>
            <a:lvl8pPr lvl="7" algn="r">
              <a:buNone/>
              <a:defRPr sz="5000">
                <a:solidFill>
                  <a:schemeClr val="dk2"/>
                </a:solidFill>
              </a:defRPr>
            </a:lvl8pPr>
            <a:lvl9pPr lvl="8" algn="r">
              <a:buNone/>
              <a:defRPr sz="5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8" Type="http://schemas.openxmlformats.org/officeDocument/2006/relationships/image" Target="../media/image10.png"/><Relationship Id="rId3" Type="http://schemas.openxmlformats.org/officeDocument/2006/relationships/hyperlink" Target="https://en.wiktionary.org/wiki/will-they-won%27t-they" TargetMode="External"/><Relationship Id="rId7" Type="http://schemas.openxmlformats.org/officeDocument/2006/relationships/image" Target="../media/image1.png"/><Relationship Id="rId17" Type="http://schemas.openxmlformats.org/officeDocument/2006/relationships/image" Target="../media/image7.png"/><Relationship Id="rId2" Type="http://schemas.openxmlformats.org/officeDocument/2006/relationships/notesSlide" Target="../notesSlides/notesSlide1.xml"/><Relationship Id="rId16"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hyperlink" Target="https://www.wikipedia.org/" TargetMode="External"/><Relationship Id="rId11" Type="http://schemas.openxmlformats.org/officeDocument/2006/relationships/image" Target="../media/image5.png"/><Relationship Id="rId5" Type="http://schemas.openxmlformats.org/officeDocument/2006/relationships/hyperlink" Target="https://www.imdb.com/" TargetMode="External"/><Relationship Id="rId15" Type="http://schemas.openxmlformats.org/officeDocument/2006/relationships/image" Target="../media/image9.png"/><Relationship Id="rId10" Type="http://schemas.openxmlformats.org/officeDocument/2006/relationships/image" Target="../media/image4.png"/><Relationship Id="rId4" Type="http://schemas.openxmlformats.org/officeDocument/2006/relationships/hyperlink" Target="https://pubmed.ncbi.nlm.nih.gov/27283160/" TargetMode="External"/><Relationship Id="rId9" Type="http://schemas.openxmlformats.org/officeDocument/2006/relationships/image" Target="../media/image3.png"/><Relationship Id="rId14" Type="http://schemas.openxmlformats.org/officeDocument/2006/relationships/image" Target="../media/image8.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1.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1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53"/>
        <p:cNvGrpSpPr/>
        <p:nvPr/>
      </p:nvGrpSpPr>
      <p:grpSpPr>
        <a:xfrm>
          <a:off x="0" y="0"/>
          <a:ext cx="0" cy="0"/>
          <a:chOff x="0" y="0"/>
          <a:chExt cx="0" cy="0"/>
        </a:xfrm>
      </p:grpSpPr>
      <p:sp>
        <p:nvSpPr>
          <p:cNvPr id="43" name="Google Shape;65;p13">
            <a:extLst>
              <a:ext uri="{FF2B5EF4-FFF2-40B4-BE49-F238E27FC236}">
                <a16:creationId xmlns:a16="http://schemas.microsoft.com/office/drawing/2014/main" id="{E1071E0A-F8CD-B7B2-3F22-7C8A8E73846E}"/>
              </a:ext>
            </a:extLst>
          </p:cNvPr>
          <p:cNvSpPr/>
          <p:nvPr/>
        </p:nvSpPr>
        <p:spPr>
          <a:xfrm>
            <a:off x="1076325" y="17162450"/>
            <a:ext cx="9418200" cy="12015900"/>
          </a:xfrm>
          <a:prstGeom prst="rect">
            <a:avLst/>
          </a:prstGeom>
          <a:solidFill>
            <a:srgbClr val="D4E8F6"/>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6" name="Google Shape;146;p14">
            <a:extLst>
              <a:ext uri="{FF2B5EF4-FFF2-40B4-BE49-F238E27FC236}">
                <a16:creationId xmlns:a16="http://schemas.microsoft.com/office/drawing/2014/main" id="{8AED6BE5-854F-1AF5-44EF-B741C5FA7712}"/>
              </a:ext>
            </a:extLst>
          </p:cNvPr>
          <p:cNvSpPr/>
          <p:nvPr/>
        </p:nvSpPr>
        <p:spPr>
          <a:xfrm>
            <a:off x="1076325" y="7115872"/>
            <a:ext cx="9418200" cy="861977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5" name="Google Shape;55;p13"/>
          <p:cNvSpPr/>
          <p:nvPr/>
        </p:nvSpPr>
        <p:spPr>
          <a:xfrm>
            <a:off x="32287725" y="22183900"/>
            <a:ext cx="9418200" cy="6994500"/>
          </a:xfrm>
          <a:prstGeom prst="rect">
            <a:avLst/>
          </a:prstGeom>
          <a:solidFill>
            <a:srgbClr val="FBE6F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59" name="Google Shape;59;p13"/>
          <p:cNvSpPr/>
          <p:nvPr/>
        </p:nvSpPr>
        <p:spPr>
          <a:xfrm>
            <a:off x="1097275" y="5758050"/>
            <a:ext cx="9418200" cy="1426800"/>
          </a:xfrm>
          <a:prstGeom prst="rect">
            <a:avLst/>
          </a:prstGeom>
          <a:solidFill>
            <a:srgbClr val="02528F"/>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dirty="0">
                <a:solidFill>
                  <a:srgbClr val="EEF8FF"/>
                </a:solidFill>
                <a:latin typeface="Roboto Condensed"/>
                <a:ea typeface="Roboto Condensed"/>
                <a:cs typeface="Roboto Condensed"/>
                <a:sym typeface="Roboto Condensed"/>
              </a:rPr>
              <a:t>INTRODUCTION</a:t>
            </a:r>
            <a:endParaRPr sz="7000" dirty="0">
              <a:solidFill>
                <a:srgbClr val="EEF8FF"/>
              </a:solidFill>
              <a:latin typeface="Roboto Condensed"/>
              <a:ea typeface="Roboto Condensed"/>
              <a:cs typeface="Roboto Condensed"/>
              <a:sym typeface="Roboto Condensed"/>
            </a:endParaRPr>
          </a:p>
        </p:txBody>
      </p:sp>
      <p:sp>
        <p:nvSpPr>
          <p:cNvPr id="60" name="Google Shape;60;p13"/>
          <p:cNvSpPr/>
          <p:nvPr/>
        </p:nvSpPr>
        <p:spPr>
          <a:xfrm>
            <a:off x="1097275" y="15735650"/>
            <a:ext cx="9418200" cy="1426800"/>
          </a:xfrm>
          <a:prstGeom prst="rect">
            <a:avLst/>
          </a:prstGeom>
          <a:solidFill>
            <a:srgbClr val="26437D"/>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METHODS</a:t>
            </a:r>
            <a:endParaRPr sz="7000">
              <a:solidFill>
                <a:srgbClr val="EEF8FF"/>
              </a:solidFill>
              <a:latin typeface="Roboto Condensed"/>
              <a:ea typeface="Roboto Condensed"/>
              <a:cs typeface="Roboto Condensed"/>
              <a:sym typeface="Roboto Condensed"/>
            </a:endParaRPr>
          </a:p>
        </p:txBody>
      </p:sp>
      <p:sp>
        <p:nvSpPr>
          <p:cNvPr id="61" name="Google Shape;61;p13"/>
          <p:cNvSpPr/>
          <p:nvPr/>
        </p:nvSpPr>
        <p:spPr>
          <a:xfrm>
            <a:off x="11494000" y="5758050"/>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63" name="Google Shape;63;p13"/>
          <p:cNvSpPr/>
          <p:nvPr/>
        </p:nvSpPr>
        <p:spPr>
          <a:xfrm>
            <a:off x="32287725" y="21576940"/>
            <a:ext cx="9418200" cy="1426800"/>
          </a:xfrm>
          <a:prstGeom prst="rect">
            <a:avLst/>
          </a:prstGeom>
          <a:solidFill>
            <a:srgbClr val="DD314B"/>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REFERENCES</a:t>
            </a:r>
            <a:endParaRPr sz="7000">
              <a:solidFill>
                <a:srgbClr val="EEF8FF"/>
              </a:solidFill>
              <a:latin typeface="Roboto Condensed"/>
              <a:ea typeface="Roboto Condensed"/>
              <a:cs typeface="Roboto Condensed"/>
              <a:sym typeface="Roboto Condensed"/>
            </a:endParaRPr>
          </a:p>
        </p:txBody>
      </p:sp>
      <p:sp>
        <p:nvSpPr>
          <p:cNvPr id="64" name="Google Shape;64;p13"/>
          <p:cNvSpPr/>
          <p:nvPr/>
        </p:nvSpPr>
        <p:spPr>
          <a:xfrm>
            <a:off x="11494000" y="21519100"/>
            <a:ext cx="19815000" cy="1426800"/>
          </a:xfrm>
          <a:prstGeom prst="rect">
            <a:avLst/>
          </a:prstGeom>
          <a:solidFill>
            <a:srgbClr val="C91E6A"/>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DISCUSSION AND CONCLUSION</a:t>
            </a:r>
            <a:endParaRPr sz="7000">
              <a:solidFill>
                <a:srgbClr val="EEF8FF"/>
              </a:solidFill>
              <a:latin typeface="Roboto Condensed"/>
              <a:ea typeface="Roboto Condensed"/>
              <a:cs typeface="Roboto Condensed"/>
              <a:sym typeface="Roboto Condensed"/>
            </a:endParaRPr>
          </a:p>
        </p:txBody>
      </p:sp>
      <p:sp>
        <p:nvSpPr>
          <p:cNvPr id="65" name="Google Shape;65;p13"/>
          <p:cNvSpPr/>
          <p:nvPr/>
        </p:nvSpPr>
        <p:spPr>
          <a:xfrm>
            <a:off x="1097274" y="7264305"/>
            <a:ext cx="9418200" cy="8394726"/>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0" name="Google Shape;70;p13"/>
          <p:cNvSpPr txBox="1"/>
          <p:nvPr/>
        </p:nvSpPr>
        <p:spPr>
          <a:xfrm>
            <a:off x="32287725" y="23165187"/>
            <a:ext cx="9418200" cy="4154943"/>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3"/>
              </a:rPr>
              <a:t>1. https://en.wiktionary.org/wiki/will-they-won%27t-they</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4"/>
              </a:rPr>
              <a:t>2. https://pubmed.ncbi.nlm.nih.gov/27283160/</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5"/>
              </a:rPr>
              <a:t>3. https://www.imdb.com/</a:t>
            </a: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r>
              <a:rPr lang="en-US" sz="2600" dirty="0">
                <a:solidFill>
                  <a:schemeClr val="dk1"/>
                </a:solidFill>
                <a:latin typeface="Roboto"/>
                <a:ea typeface="Roboto"/>
                <a:cs typeface="Roboto"/>
                <a:sym typeface="Roboto"/>
                <a:hlinkClick r:id="rId6"/>
              </a:rPr>
              <a:t>4. https://www.wikipedia.org/</a:t>
            </a:r>
            <a:r>
              <a:rPr lang="en-US" sz="2600" dirty="0">
                <a:solidFill>
                  <a:schemeClr val="dk1"/>
                </a:solidFill>
                <a:latin typeface="Roboto"/>
                <a:ea typeface="Roboto"/>
                <a:cs typeface="Roboto"/>
                <a:sym typeface="Roboto"/>
              </a:rPr>
              <a:t> </a:t>
            </a:r>
          </a:p>
          <a:p>
            <a:pPr marL="0" lvl="0" indent="0" algn="l" rtl="0">
              <a:spcBef>
                <a:spcPts val="0"/>
              </a:spcBef>
              <a:spcAft>
                <a:spcPts val="0"/>
              </a:spcAft>
              <a:buClr>
                <a:schemeClr val="dk1"/>
              </a:buClr>
              <a:buSzPts val="1100"/>
              <a:buFont typeface="Arial"/>
              <a:buNone/>
            </a:pPr>
            <a:endParaRPr lang="en-US" sz="2600" dirty="0">
              <a:solidFill>
                <a:schemeClr val="dk1"/>
              </a:solidFill>
              <a:latin typeface="Roboto"/>
              <a:ea typeface="Roboto"/>
              <a:cs typeface="Roboto"/>
              <a:sym typeface="Roboto"/>
            </a:endParaRPr>
          </a:p>
          <a:p>
            <a:pPr marL="0" lvl="0" indent="0" algn="l" rtl="0">
              <a:spcBef>
                <a:spcPts val="0"/>
              </a:spcBef>
              <a:spcAft>
                <a:spcPts val="0"/>
              </a:spcAft>
              <a:buClr>
                <a:schemeClr val="dk1"/>
              </a:buClr>
              <a:buSzPts val="1100"/>
              <a:buFont typeface="Arial"/>
              <a:buNone/>
            </a:pPr>
            <a:endParaRPr sz="2600" dirty="0">
              <a:solidFill>
                <a:schemeClr val="dk1"/>
              </a:solidFill>
              <a:latin typeface="Roboto"/>
              <a:ea typeface="Roboto"/>
              <a:cs typeface="Roboto"/>
              <a:sym typeface="Roboto"/>
            </a:endParaRPr>
          </a:p>
        </p:txBody>
      </p:sp>
      <p:sp>
        <p:nvSpPr>
          <p:cNvPr id="84" name="Google Shape;84;p13"/>
          <p:cNvSpPr txBox="1"/>
          <p:nvPr/>
        </p:nvSpPr>
        <p:spPr>
          <a:xfrm>
            <a:off x="11734763" y="12744024"/>
            <a:ext cx="10386338" cy="1415732"/>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1: Distribution of Show Premieres </a:t>
            </a:r>
            <a:r>
              <a:rPr lang="en" sz="2800" dirty="0">
                <a:latin typeface="Roboto"/>
                <a:ea typeface="Roboto"/>
                <a:cs typeface="Roboto"/>
                <a:sym typeface="Roboto"/>
              </a:rPr>
              <a:t>The “will they or won’t they” trope has persisted from as early as the 1980s to today. </a:t>
            </a:r>
            <a:endParaRPr sz="2800" dirty="0">
              <a:latin typeface="Roboto"/>
              <a:ea typeface="Roboto"/>
              <a:cs typeface="Roboto"/>
              <a:sym typeface="Roboto"/>
            </a:endParaRPr>
          </a:p>
        </p:txBody>
      </p:sp>
      <p:sp>
        <p:nvSpPr>
          <p:cNvPr id="18" name="Google Shape;84;p13">
            <a:extLst>
              <a:ext uri="{FF2B5EF4-FFF2-40B4-BE49-F238E27FC236}">
                <a16:creationId xmlns:a16="http://schemas.microsoft.com/office/drawing/2014/main" id="{73DF9FE1-F983-DC67-A756-F3FA66CCF6C4}"/>
              </a:ext>
            </a:extLst>
          </p:cNvPr>
          <p:cNvSpPr txBox="1"/>
          <p:nvPr/>
        </p:nvSpPr>
        <p:spPr>
          <a:xfrm>
            <a:off x="11734763" y="19217531"/>
            <a:ext cx="10386338" cy="2277506"/>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2: Distribution of Kiss Times </a:t>
            </a:r>
            <a:r>
              <a:rPr lang="en" sz="2800" dirty="0">
                <a:latin typeface="Roboto"/>
                <a:ea typeface="Roboto"/>
                <a:cs typeface="Roboto"/>
                <a:sym typeface="Roboto"/>
              </a:rPr>
              <a:t>Except for those premiering in the 1990s, most shows chose to cut the trope short. The couple from each decade with the median kiss time has their first kiss with over two-thirds of the show left to go.</a:t>
            </a:r>
            <a:endParaRPr sz="2800" dirty="0">
              <a:latin typeface="Roboto"/>
              <a:ea typeface="Roboto"/>
              <a:cs typeface="Roboto"/>
              <a:sym typeface="Roboto"/>
            </a:endParaRPr>
          </a:p>
        </p:txBody>
      </p:sp>
      <p:sp>
        <p:nvSpPr>
          <p:cNvPr id="31" name="Google Shape;84;p13">
            <a:extLst>
              <a:ext uri="{FF2B5EF4-FFF2-40B4-BE49-F238E27FC236}">
                <a16:creationId xmlns:a16="http://schemas.microsoft.com/office/drawing/2014/main" id="{01745804-74E9-D327-D12D-52E5040F5984}"/>
              </a:ext>
            </a:extLst>
          </p:cNvPr>
          <p:cNvSpPr txBox="1"/>
          <p:nvPr/>
        </p:nvSpPr>
        <p:spPr>
          <a:xfrm>
            <a:off x="31299202" y="13014160"/>
            <a:ext cx="10386337" cy="1846619"/>
          </a:xfrm>
          <a:prstGeom prst="rect">
            <a:avLst/>
          </a:prstGeom>
          <a:noFill/>
          <a:ln>
            <a:noFill/>
          </a:ln>
        </p:spPr>
        <p:txBody>
          <a:bodyPr spcFirstLastPara="1" wrap="square" lIns="182875" tIns="274300" rIns="182875" bIns="274300" anchor="t" anchorCtr="0">
            <a:spAutoFit/>
          </a:bodyPr>
          <a:lstStyle/>
          <a:p>
            <a:pPr marL="0" lvl="0" indent="0" algn="just" rtl="0">
              <a:spcBef>
                <a:spcPts val="0"/>
              </a:spcBef>
              <a:spcAft>
                <a:spcPts val="0"/>
              </a:spcAft>
              <a:buNone/>
            </a:pPr>
            <a:r>
              <a:rPr lang="en" sz="2800" b="1" dirty="0">
                <a:latin typeface="Roboto"/>
                <a:ea typeface="Roboto"/>
                <a:cs typeface="Roboto"/>
                <a:sym typeface="Roboto"/>
              </a:rPr>
              <a:t>Figure 3: ITS Model Results </a:t>
            </a:r>
            <a:r>
              <a:rPr lang="en" sz="2800" dirty="0">
                <a:latin typeface="Roboto"/>
                <a:ea typeface="Roboto"/>
                <a:cs typeface="Roboto"/>
                <a:sym typeface="Roboto"/>
              </a:rPr>
              <a:t>After the first kiss airs, the ratings decrease on average. This trend persists both at the show level (above) and overall (below).</a:t>
            </a:r>
          </a:p>
        </p:txBody>
      </p:sp>
      <p:sp>
        <p:nvSpPr>
          <p:cNvPr id="2" name="Google Shape;84;p13">
            <a:extLst>
              <a:ext uri="{FF2B5EF4-FFF2-40B4-BE49-F238E27FC236}">
                <a16:creationId xmlns:a16="http://schemas.microsoft.com/office/drawing/2014/main" id="{0E66FEF9-79DE-AB78-43E7-15EFA9DDBBC3}"/>
              </a:ext>
            </a:extLst>
          </p:cNvPr>
          <p:cNvSpPr txBox="1"/>
          <p:nvPr/>
        </p:nvSpPr>
        <p:spPr>
          <a:xfrm>
            <a:off x="18637221" y="23791972"/>
            <a:ext cx="7940978" cy="954067"/>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endParaRPr sz="2600" dirty="0">
              <a:latin typeface="Roboto"/>
              <a:ea typeface="Roboto"/>
              <a:cs typeface="Roboto"/>
              <a:sym typeface="Roboto"/>
            </a:endParaRP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3655561168"/>
                  </p:ext>
                </p:extLst>
              </p:nvPr>
            </p:nvGraphicFramePr>
            <p:xfrm>
              <a:off x="23176873" y="8203038"/>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xmlns="">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3655561168"/>
                  </p:ext>
                </p:extLst>
              </p:nvPr>
            </p:nvGraphicFramePr>
            <p:xfrm>
              <a:off x="23176873" y="8203038"/>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7"/>
                          <a:stretch>
                            <a:fillRect t="-186047" r="-625333" b="-3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7"/>
                          <a:stretch>
                            <a:fillRect t="-292857" r="-625333" b="-2333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7"/>
                          <a:stretch>
                            <a:fillRect t="-383721" r="-625333" b="-1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7"/>
                          <a:stretch>
                            <a:fillRect t="-483721" r="-625333" b="-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1197732028"/>
                  </p:ext>
                </p:extLst>
              </p:nvPr>
            </p:nvGraphicFramePr>
            <p:xfrm>
              <a:off x="23149199" y="17629613"/>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xmlns="">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1197732028"/>
                  </p:ext>
                </p:extLst>
              </p:nvPr>
            </p:nvGraphicFramePr>
            <p:xfrm>
              <a:off x="23149199" y="17629613"/>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8"/>
                          <a:stretch>
                            <a:fillRect t="-186047" r="-554217" b="-3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8"/>
                          <a:stretch>
                            <a:fillRect t="-286047" r="-554217" b="-2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8"/>
                          <a:stretch>
                            <a:fillRect t="-395238" r="-554217" b="-130952"/>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8"/>
                          <a:stretch>
                            <a:fillRect t="-483721" r="-554217" b="-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p:sp>
        <p:nvSpPr>
          <p:cNvPr id="12" name="Google Shape;155;p14">
            <a:extLst>
              <a:ext uri="{FF2B5EF4-FFF2-40B4-BE49-F238E27FC236}">
                <a16:creationId xmlns:a16="http://schemas.microsoft.com/office/drawing/2014/main" id="{78A48F77-CB89-F6D2-D059-2B471D183477}"/>
              </a:ext>
            </a:extLst>
          </p:cNvPr>
          <p:cNvSpPr txBox="1"/>
          <p:nvPr/>
        </p:nvSpPr>
        <p:spPr>
          <a:xfrm>
            <a:off x="11494075" y="22945900"/>
            <a:ext cx="9418200" cy="6232500"/>
          </a:xfrm>
          <a:prstGeom prst="rect">
            <a:avLst/>
          </a:prstGeom>
          <a:noFill/>
          <a:ln>
            <a:noFill/>
          </a:ln>
        </p:spPr>
        <p:txBody>
          <a:bodyPr spcFirstLastPara="1" wrap="square" lIns="182875" tIns="274300" rIns="182875" bIns="274300" anchor="t" anchorCtr="0">
            <a:noAutofit/>
          </a:bodyPr>
          <a:lstStyle/>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a:t>
            </a:r>
            <a:r>
              <a:rPr lang="en-US" sz="2800" b="1" dirty="0">
                <a:latin typeface="Roboto" panose="02000000000000000000" pitchFamily="2" charset="0"/>
                <a:ea typeface="Roboto" panose="02000000000000000000" pitchFamily="2" charset="0"/>
                <a:cs typeface="Roboto" panose="02000000000000000000" pitchFamily="2" charset="0"/>
              </a:rPr>
              <a:t>top 20 most-cited couples</a:t>
            </a:r>
            <a:r>
              <a:rPr lang="en-US" sz="2800" dirty="0">
                <a:latin typeface="Roboto" panose="02000000000000000000" pitchFamily="2" charset="0"/>
                <a:ea typeface="Roboto" panose="02000000000000000000" pitchFamily="2" charset="0"/>
                <a:cs typeface="Roboto" panose="02000000000000000000" pitchFamily="2" charset="0"/>
              </a:rPr>
              <a:t> still include couples from the 1980s.</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shows airing in </a:t>
            </a:r>
            <a:r>
              <a:rPr lang="en-US" sz="2800" b="1" dirty="0">
                <a:latin typeface="Roboto" panose="02000000000000000000" pitchFamily="2" charset="0"/>
                <a:ea typeface="Roboto" panose="02000000000000000000" pitchFamily="2" charset="0"/>
                <a:cs typeface="Roboto" panose="02000000000000000000" pitchFamily="2" charset="0"/>
              </a:rPr>
              <a:t>the 1990s had the most variation </a:t>
            </a:r>
            <a:r>
              <a:rPr lang="en-US" sz="2800" dirty="0">
                <a:latin typeface="Roboto" panose="02000000000000000000" pitchFamily="2" charset="0"/>
                <a:ea typeface="Roboto" panose="02000000000000000000" pitchFamily="2" charset="0"/>
                <a:cs typeface="Roboto" panose="02000000000000000000" pitchFamily="2" charset="0"/>
              </a:rPr>
              <a:t>in when the kisses occurred, while the shows from the other decades tended to have the kisses in similar places.</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For both models, we observe an </a:t>
            </a:r>
            <a:r>
              <a:rPr lang="en-US" sz="2800" b="1" dirty="0">
                <a:latin typeface="Roboto" panose="02000000000000000000" pitchFamily="2" charset="0"/>
                <a:ea typeface="Roboto" panose="02000000000000000000" pitchFamily="2" charset="0"/>
                <a:cs typeface="Roboto" panose="02000000000000000000" pitchFamily="2" charset="0"/>
              </a:rPr>
              <a:t>immediate drop in the ratings </a:t>
            </a:r>
            <a:r>
              <a:rPr lang="en-US" sz="2800" dirty="0">
                <a:latin typeface="Roboto" panose="02000000000000000000" pitchFamily="2" charset="0"/>
                <a:ea typeface="Roboto" panose="02000000000000000000" pitchFamily="2" charset="0"/>
                <a:cs typeface="Roboto" panose="02000000000000000000" pitchFamily="2" charset="0"/>
              </a:rPr>
              <a:t>immediately following the kiss. </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a:p>
            <a:pPr marL="457200" lvl="0" indent="-457200" algn="just" rtl="0">
              <a:spcBef>
                <a:spcPts val="0"/>
              </a:spcBef>
              <a:spcAft>
                <a:spcPts val="0"/>
              </a:spcAf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For </a:t>
            </a:r>
            <a:r>
              <a:rPr lang="en-US" sz="2800" i="1" dirty="0">
                <a:latin typeface="Roboto" panose="02000000000000000000" pitchFamily="2" charset="0"/>
                <a:ea typeface="Roboto" panose="02000000000000000000" pitchFamily="2" charset="0"/>
                <a:cs typeface="Roboto" panose="02000000000000000000" pitchFamily="2" charset="0"/>
              </a:rPr>
              <a:t>New Girl</a:t>
            </a:r>
            <a:r>
              <a:rPr lang="en-US" sz="2800" dirty="0">
                <a:latin typeface="Roboto" panose="02000000000000000000" pitchFamily="2" charset="0"/>
                <a:ea typeface="Roboto" panose="02000000000000000000" pitchFamily="2" charset="0"/>
                <a:cs typeface="Roboto" panose="02000000000000000000" pitchFamily="2" charset="0"/>
              </a:rPr>
              <a:t>, the 95% confidence interval for the immediate change does include zero, but the overall model was strictly negative. </a:t>
            </a: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p:txBody>
      </p:sp>
      <p:sp>
        <p:nvSpPr>
          <p:cNvPr id="13" name="Google Shape;156;p14">
            <a:extLst>
              <a:ext uri="{FF2B5EF4-FFF2-40B4-BE49-F238E27FC236}">
                <a16:creationId xmlns:a16="http://schemas.microsoft.com/office/drawing/2014/main" id="{E00687C1-BE01-60E7-8391-D2ACAC26AFA3}"/>
              </a:ext>
            </a:extLst>
          </p:cNvPr>
          <p:cNvSpPr txBox="1"/>
          <p:nvPr/>
        </p:nvSpPr>
        <p:spPr>
          <a:xfrm>
            <a:off x="21890900" y="22945900"/>
            <a:ext cx="9418200" cy="6232500"/>
          </a:xfrm>
          <a:prstGeom prst="rect">
            <a:avLst/>
          </a:prstGeom>
          <a:noFill/>
          <a:ln>
            <a:noFill/>
          </a:ln>
        </p:spPr>
        <p:txBody>
          <a:bodyPr spcFirstLastPara="1" wrap="square" lIns="182875" tIns="274300" rIns="182875" bIns="274300" anchor="t" anchorCtr="0">
            <a:noAutofit/>
          </a:bodyPr>
          <a:lstStyle/>
          <a:p>
            <a:pPr lvl="0" algn="just"/>
            <a:endParaRPr lang="en-US" sz="1300"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panose="02000000000000000000" pitchFamily="2" charset="0"/>
                <a:ea typeface="Roboto" panose="02000000000000000000" pitchFamily="2" charset="0"/>
                <a:cs typeface="Roboto" panose="02000000000000000000" pitchFamily="2" charset="0"/>
              </a:rPr>
              <a:t>The drop in ratings may be due to viewers losing interest after the couple kisses, as the uncertainty tends to disappear in this stage of the plot.</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For both models, there </a:t>
            </a:r>
            <a:r>
              <a:rPr lang="en-US" sz="2800" b="1" dirty="0">
                <a:latin typeface="Roboto"/>
                <a:ea typeface="Roboto"/>
                <a:cs typeface="Roboto"/>
                <a:sym typeface="Roboto"/>
              </a:rPr>
              <a:t>was little change to the episode-on-episode ratings trend </a:t>
            </a:r>
            <a:r>
              <a:rPr lang="en-US" sz="2800" dirty="0">
                <a:latin typeface="Roboto"/>
                <a:ea typeface="Roboto"/>
                <a:cs typeface="Roboto"/>
                <a:sym typeface="Roboto"/>
              </a:rPr>
              <a:t>after the kiss.</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However, the confidence intervals are too narrow due to </a:t>
            </a:r>
            <a:r>
              <a:rPr lang="en-US" sz="2800" b="1" dirty="0">
                <a:latin typeface="Roboto"/>
                <a:ea typeface="Roboto"/>
                <a:cs typeface="Roboto"/>
                <a:sym typeface="Roboto"/>
              </a:rPr>
              <a:t>autocorrelation</a:t>
            </a:r>
            <a:r>
              <a:rPr lang="en-US" sz="2800" dirty="0">
                <a:latin typeface="Roboto"/>
                <a:ea typeface="Roboto"/>
                <a:cs typeface="Roboto"/>
                <a:sym typeface="Roboto"/>
              </a:rPr>
              <a:t> in the episode ratings. </a:t>
            </a:r>
          </a:p>
          <a:p>
            <a:pPr lvl="0" algn="just"/>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One future direction could be to adjust the standard error estimates to fix the coverage of the intervals.</a:t>
            </a:r>
            <a:endParaRPr sz="2800" dirty="0">
              <a:latin typeface="Roboto"/>
              <a:ea typeface="Roboto"/>
              <a:cs typeface="Roboto"/>
              <a:sym typeface="Roboto"/>
            </a:endParaRPr>
          </a:p>
        </p:txBody>
      </p:sp>
      <p:sp>
        <p:nvSpPr>
          <p:cNvPr id="14" name="Google Shape;84;p13">
            <a:extLst>
              <a:ext uri="{FF2B5EF4-FFF2-40B4-BE49-F238E27FC236}">
                <a16:creationId xmlns:a16="http://schemas.microsoft.com/office/drawing/2014/main" id="{02FF3AA9-BE2C-67FC-593B-5AFEBF98A498}"/>
              </a:ext>
            </a:extLst>
          </p:cNvPr>
          <p:cNvSpPr txBox="1"/>
          <p:nvPr/>
        </p:nvSpPr>
        <p:spPr>
          <a:xfrm>
            <a:off x="23149199" y="7417204"/>
            <a:ext cx="6858000"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1: Show-Specific Model (</a:t>
            </a:r>
            <a:r>
              <a:rPr lang="en" sz="2800" b="1" i="1" dirty="0">
                <a:latin typeface="Roboto"/>
                <a:ea typeface="Roboto"/>
                <a:cs typeface="Roboto"/>
                <a:sym typeface="Roboto"/>
              </a:rPr>
              <a:t>New Girl)</a:t>
            </a:r>
            <a:endParaRPr lang="en" sz="2800" b="1" dirty="0">
              <a:latin typeface="Roboto"/>
              <a:ea typeface="Roboto"/>
              <a:cs typeface="Roboto"/>
              <a:sym typeface="Roboto"/>
            </a:endParaRPr>
          </a:p>
        </p:txBody>
      </p:sp>
      <p:sp>
        <p:nvSpPr>
          <p:cNvPr id="16" name="Google Shape;84;p13">
            <a:extLst>
              <a:ext uri="{FF2B5EF4-FFF2-40B4-BE49-F238E27FC236}">
                <a16:creationId xmlns:a16="http://schemas.microsoft.com/office/drawing/2014/main" id="{BC4964C9-154D-4329-7820-55689539FDA5}"/>
              </a:ext>
            </a:extLst>
          </p:cNvPr>
          <p:cNvSpPr txBox="1"/>
          <p:nvPr/>
        </p:nvSpPr>
        <p:spPr>
          <a:xfrm>
            <a:off x="23149199" y="16744961"/>
            <a:ext cx="6858000"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2: Overall Model (Top 20 Couples)</a:t>
            </a:r>
          </a:p>
        </p:txBody>
      </p:sp>
      <p:pic>
        <p:nvPicPr>
          <p:cNvPr id="4" name="Picture 3" descr="A black and gold logo&#10;&#10;Description automatically generated">
            <a:extLst>
              <a:ext uri="{FF2B5EF4-FFF2-40B4-BE49-F238E27FC236}">
                <a16:creationId xmlns:a16="http://schemas.microsoft.com/office/drawing/2014/main" id="{12B3CB9D-6E4B-D353-B211-57B844F5FF53}"/>
              </a:ext>
            </a:extLst>
          </p:cNvPr>
          <p:cNvPicPr>
            <a:picLocks noChangeAspect="1"/>
          </p:cNvPicPr>
          <p:nvPr/>
        </p:nvPicPr>
        <p:blipFill>
          <a:blip r:embed="rId9"/>
          <a:stretch>
            <a:fillRect/>
          </a:stretch>
        </p:blipFill>
        <p:spPr>
          <a:xfrm>
            <a:off x="32492160" y="476741"/>
            <a:ext cx="8281115" cy="4926293"/>
          </a:xfrm>
          <a:prstGeom prst="rect">
            <a:avLst/>
          </a:prstGeom>
        </p:spPr>
      </p:pic>
      <p:sp>
        <p:nvSpPr>
          <p:cNvPr id="5" name="Google Shape;57;p13">
            <a:extLst>
              <a:ext uri="{FF2B5EF4-FFF2-40B4-BE49-F238E27FC236}">
                <a16:creationId xmlns:a16="http://schemas.microsoft.com/office/drawing/2014/main" id="{88C6233D-F71C-007E-5132-7E95E16970F5}"/>
              </a:ext>
            </a:extLst>
          </p:cNvPr>
          <p:cNvSpPr txBox="1"/>
          <p:nvPr/>
        </p:nvSpPr>
        <p:spPr>
          <a:xfrm>
            <a:off x="1118224" y="682006"/>
            <a:ext cx="30190775" cy="4556100"/>
          </a:xfrm>
          <a:prstGeom prst="rect">
            <a:avLst/>
          </a:prstGeom>
          <a:noFill/>
          <a:ln>
            <a:noFill/>
          </a:ln>
        </p:spPr>
        <p:txBody>
          <a:bodyPr spcFirstLastPara="1" wrap="square" lIns="182875" tIns="274300" rIns="91425" bIns="274300" anchor="ctr" anchorCtr="0">
            <a:noAutofit/>
          </a:bodyPr>
          <a:lstStyle/>
          <a:p>
            <a:pPr marL="0" marR="0" lvl="0" indent="0" algn="just" rtl="0">
              <a:lnSpc>
                <a:spcPct val="100000"/>
              </a:lnSpc>
              <a:spcBef>
                <a:spcPts val="0"/>
              </a:spcBef>
              <a:spcAft>
                <a:spcPts val="0"/>
              </a:spcAft>
              <a:buClr>
                <a:srgbClr val="000000"/>
              </a:buClr>
              <a:buSzPts val="8500"/>
              <a:buFont typeface="Arial"/>
              <a:buNone/>
            </a:pPr>
            <a:r>
              <a:rPr lang="en-US" sz="9500" b="1" i="0" u="none" strike="noStrike" cap="none" dirty="0">
                <a:solidFill>
                  <a:srgbClr val="26437D"/>
                </a:solidFill>
                <a:latin typeface="Roboto Condensed"/>
                <a:ea typeface="Roboto Condensed"/>
                <a:cs typeface="Roboto Condensed"/>
                <a:sym typeface="Roboto Condensed"/>
              </a:rPr>
              <a:t>Rate This Interruption: Using Interrupted Time Series Techniques to Analyze Popular Television Couples and Episode Ratings</a:t>
            </a:r>
            <a:endParaRPr sz="9500" b="1" dirty="0">
              <a:solidFill>
                <a:srgbClr val="26437D"/>
              </a:solidFill>
              <a:latin typeface="Roboto Condensed"/>
              <a:ea typeface="Roboto Condensed"/>
              <a:cs typeface="Roboto Condensed"/>
              <a:sym typeface="Roboto Condensed"/>
            </a:endParaRPr>
          </a:p>
        </p:txBody>
      </p:sp>
      <p:sp>
        <p:nvSpPr>
          <p:cNvPr id="7" name="Google Shape;92;p13">
            <a:extLst>
              <a:ext uri="{FF2B5EF4-FFF2-40B4-BE49-F238E27FC236}">
                <a16:creationId xmlns:a16="http://schemas.microsoft.com/office/drawing/2014/main" id="{C67A44FF-44B9-3121-74C7-6C653D5AFF2B}"/>
              </a:ext>
            </a:extLst>
          </p:cNvPr>
          <p:cNvSpPr txBox="1"/>
          <p:nvPr/>
        </p:nvSpPr>
        <p:spPr>
          <a:xfrm>
            <a:off x="9850582" y="3277174"/>
            <a:ext cx="21458417" cy="2404257"/>
          </a:xfrm>
          <a:prstGeom prst="rect">
            <a:avLst/>
          </a:prstGeom>
          <a:noFill/>
          <a:ln>
            <a:noFill/>
          </a:ln>
        </p:spPr>
        <p:txBody>
          <a:bodyPr spcFirstLastPara="1" wrap="square" lIns="91425" tIns="0" rIns="91425" bIns="91425" anchor="ctr" anchorCtr="0">
            <a:noAutofit/>
          </a:bodyPr>
          <a:lstStyle/>
          <a:p>
            <a:pPr marL="0" lvl="0" indent="0" algn="just" rtl="0">
              <a:spcBef>
                <a:spcPts val="0"/>
              </a:spcBef>
              <a:spcAft>
                <a:spcPts val="0"/>
              </a:spcAft>
              <a:buNone/>
            </a:pPr>
            <a:r>
              <a:rPr lang="en" sz="4000" b="1" dirty="0">
                <a:solidFill>
                  <a:srgbClr val="26437D"/>
                </a:solidFill>
                <a:latin typeface="Roboto"/>
                <a:ea typeface="Roboto"/>
                <a:cs typeface="Roboto"/>
                <a:sym typeface="Roboto"/>
              </a:rPr>
              <a:t>Ashley E. Mullan, Lucy D’Agostino McGowan, Sarah C. Lotspeich</a:t>
            </a:r>
            <a:r>
              <a:rPr lang="en" sz="4000" dirty="0">
                <a:solidFill>
                  <a:srgbClr val="26437D"/>
                </a:solidFill>
                <a:latin typeface="Roboto"/>
                <a:ea typeface="Roboto"/>
                <a:cs typeface="Roboto"/>
                <a:sym typeface="Roboto"/>
              </a:rPr>
              <a:t> </a:t>
            </a:r>
          </a:p>
          <a:p>
            <a:pPr marL="0" lvl="0" indent="0" algn="just" rtl="0">
              <a:spcBef>
                <a:spcPts val="0"/>
              </a:spcBef>
              <a:spcAft>
                <a:spcPts val="0"/>
              </a:spcAft>
              <a:buNone/>
            </a:pPr>
            <a:r>
              <a:rPr lang="en" sz="4000" dirty="0">
                <a:solidFill>
                  <a:srgbClr val="26437D"/>
                </a:solidFill>
                <a:latin typeface="Roboto"/>
                <a:ea typeface="Roboto"/>
                <a:cs typeface="Roboto"/>
                <a:sym typeface="Roboto"/>
              </a:rPr>
              <a:t>Department of Statistical Sciences, Wake Forest University, Winston-Salem, North Carolina</a:t>
            </a:r>
            <a:endParaRPr sz="4000" dirty="0">
              <a:solidFill>
                <a:srgbClr val="26437D"/>
              </a:solidFill>
              <a:latin typeface="Roboto"/>
              <a:ea typeface="Roboto"/>
              <a:cs typeface="Roboto"/>
              <a:sym typeface="Roboto"/>
            </a:endParaRPr>
          </a:p>
        </p:txBody>
      </p:sp>
      <p:sp>
        <p:nvSpPr>
          <p:cNvPr id="8" name="TextBox 7">
            <a:extLst>
              <a:ext uri="{FF2B5EF4-FFF2-40B4-BE49-F238E27FC236}">
                <a16:creationId xmlns:a16="http://schemas.microsoft.com/office/drawing/2014/main" id="{307DAB9C-1862-5526-9237-6351A4957F37}"/>
              </a:ext>
            </a:extLst>
          </p:cNvPr>
          <p:cNvSpPr txBox="1"/>
          <p:nvPr/>
        </p:nvSpPr>
        <p:spPr>
          <a:xfrm>
            <a:off x="1376756" y="24269005"/>
            <a:ext cx="3493418" cy="707886"/>
          </a:xfrm>
          <a:prstGeom prst="rect">
            <a:avLst/>
          </a:prstGeom>
          <a:solidFill>
            <a:srgbClr val="CA1D6A"/>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Episode-on-Episode Change Before First Kiss</a:t>
            </a:r>
          </a:p>
        </p:txBody>
      </p:sp>
      <p:cxnSp>
        <p:nvCxnSpPr>
          <p:cNvPr id="34" name="Straight Arrow Connector 33">
            <a:extLst>
              <a:ext uri="{FF2B5EF4-FFF2-40B4-BE49-F238E27FC236}">
                <a16:creationId xmlns:a16="http://schemas.microsoft.com/office/drawing/2014/main" id="{C3F1A955-09BD-945D-7745-38E05E82508A}"/>
              </a:ext>
            </a:extLst>
          </p:cNvPr>
          <p:cNvCxnSpPr>
            <a:cxnSpLocks/>
          </p:cNvCxnSpPr>
          <p:nvPr/>
        </p:nvCxnSpPr>
        <p:spPr>
          <a:xfrm>
            <a:off x="2128603" y="24976891"/>
            <a:ext cx="353412" cy="564297"/>
          </a:xfrm>
          <a:prstGeom prst="straightConnector1">
            <a:avLst/>
          </a:prstGeom>
          <a:ln w="28575">
            <a:solidFill>
              <a:srgbClr val="CA1D6A"/>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72AEFAB7-9A2B-7D7E-6C09-BE741840AF9E}"/>
              </a:ext>
            </a:extLst>
          </p:cNvPr>
          <p:cNvSpPr txBox="1"/>
          <p:nvPr/>
        </p:nvSpPr>
        <p:spPr>
          <a:xfrm>
            <a:off x="3948929" y="26740600"/>
            <a:ext cx="3201581" cy="707886"/>
          </a:xfrm>
          <a:prstGeom prst="rect">
            <a:avLst/>
          </a:prstGeom>
          <a:solidFill>
            <a:srgbClr val="522E5E"/>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Immediate Change After First Kiss</a:t>
            </a:r>
          </a:p>
        </p:txBody>
      </p:sp>
      <p:cxnSp>
        <p:nvCxnSpPr>
          <p:cNvPr id="37" name="Straight Arrow Connector 36">
            <a:extLst>
              <a:ext uri="{FF2B5EF4-FFF2-40B4-BE49-F238E27FC236}">
                <a16:creationId xmlns:a16="http://schemas.microsoft.com/office/drawing/2014/main" id="{1A30A293-52A7-F6AF-DFA0-99893A76F357}"/>
              </a:ext>
            </a:extLst>
          </p:cNvPr>
          <p:cNvCxnSpPr>
            <a:cxnSpLocks/>
          </p:cNvCxnSpPr>
          <p:nvPr/>
        </p:nvCxnSpPr>
        <p:spPr>
          <a:xfrm flipH="1" flipV="1">
            <a:off x="4590693" y="26111801"/>
            <a:ext cx="279481" cy="532530"/>
          </a:xfrm>
          <a:prstGeom prst="straightConnector1">
            <a:avLst/>
          </a:prstGeom>
          <a:ln w="28575">
            <a:solidFill>
              <a:srgbClr val="522E5E"/>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475E9C27-7D92-7015-BFF4-3A3B8492121A}"/>
              </a:ext>
            </a:extLst>
          </p:cNvPr>
          <p:cNvSpPr txBox="1"/>
          <p:nvPr/>
        </p:nvSpPr>
        <p:spPr>
          <a:xfrm>
            <a:off x="6823856" y="24302850"/>
            <a:ext cx="3493418" cy="707886"/>
          </a:xfrm>
          <a:prstGeom prst="rect">
            <a:avLst/>
          </a:prstGeom>
          <a:solidFill>
            <a:srgbClr val="DD314B"/>
          </a:solidFill>
        </p:spPr>
        <p:txBody>
          <a:bodyPr wrap="square" rtlCol="0">
            <a:spAutoFit/>
          </a:bodyPr>
          <a:lstStyle/>
          <a:p>
            <a:pPr algn="ctr"/>
            <a:r>
              <a:rPr lang="en-US" sz="2000" b="1" dirty="0">
                <a:solidFill>
                  <a:schemeClr val="bg1"/>
                </a:solidFill>
                <a:latin typeface="Roboto" panose="02000000000000000000" pitchFamily="2" charset="0"/>
                <a:ea typeface="Roboto" panose="02000000000000000000" pitchFamily="2" charset="0"/>
                <a:cs typeface="Roboto" panose="02000000000000000000" pitchFamily="2" charset="0"/>
              </a:rPr>
              <a:t>Difference in After Change Before First Kiss</a:t>
            </a:r>
          </a:p>
        </p:txBody>
      </p:sp>
      <p:cxnSp>
        <p:nvCxnSpPr>
          <p:cNvPr id="45" name="Straight Arrow Connector 44">
            <a:extLst>
              <a:ext uri="{FF2B5EF4-FFF2-40B4-BE49-F238E27FC236}">
                <a16:creationId xmlns:a16="http://schemas.microsoft.com/office/drawing/2014/main" id="{DB6F78A3-49CB-96EF-AA1C-D58E11A9B75E}"/>
              </a:ext>
            </a:extLst>
          </p:cNvPr>
          <p:cNvCxnSpPr>
            <a:cxnSpLocks/>
          </p:cNvCxnSpPr>
          <p:nvPr/>
        </p:nvCxnSpPr>
        <p:spPr>
          <a:xfrm flipH="1">
            <a:off x="6933083" y="25000145"/>
            <a:ext cx="270437" cy="556867"/>
          </a:xfrm>
          <a:prstGeom prst="straightConnector1">
            <a:avLst/>
          </a:prstGeom>
          <a:ln w="28575">
            <a:solidFill>
              <a:srgbClr val="DD314B"/>
            </a:solidFill>
            <a:tailEnd type="triangle"/>
          </a:ln>
        </p:spPr>
        <p:style>
          <a:lnRef idx="1">
            <a:schemeClr val="accent1"/>
          </a:lnRef>
          <a:fillRef idx="0">
            <a:schemeClr val="accent1"/>
          </a:fillRef>
          <a:effectRef idx="0">
            <a:schemeClr val="accent1"/>
          </a:effectRef>
          <a:fontRef idx="minor">
            <a:schemeClr val="tx1"/>
          </a:fontRef>
        </p:style>
      </p:cxnSp>
      <p:pic>
        <p:nvPicPr>
          <p:cNvPr id="24" name="Picture 23" descr="A graph showing the distribution of show premieres&#10;&#10;Description automatically generated">
            <a:extLst>
              <a:ext uri="{FF2B5EF4-FFF2-40B4-BE49-F238E27FC236}">
                <a16:creationId xmlns:a16="http://schemas.microsoft.com/office/drawing/2014/main" id="{324744BE-6BEC-DDBC-71A0-F31D08211AAB}"/>
              </a:ext>
            </a:extLst>
          </p:cNvPr>
          <p:cNvPicPr>
            <a:picLocks noChangeAspect="1"/>
          </p:cNvPicPr>
          <p:nvPr/>
        </p:nvPicPr>
        <p:blipFill>
          <a:blip r:embed="rId10"/>
          <a:stretch>
            <a:fillRect/>
          </a:stretch>
        </p:blipFill>
        <p:spPr>
          <a:xfrm>
            <a:off x="11811096" y="7602127"/>
            <a:ext cx="10550769" cy="5486400"/>
          </a:xfrm>
          <a:prstGeom prst="rect">
            <a:avLst/>
          </a:prstGeom>
        </p:spPr>
      </p:pic>
      <p:pic>
        <p:nvPicPr>
          <p:cNvPr id="28" name="Picture 27" descr="A chart of a distribution of kisses&#10;&#10;Description automatically generated">
            <a:extLst>
              <a:ext uri="{FF2B5EF4-FFF2-40B4-BE49-F238E27FC236}">
                <a16:creationId xmlns:a16="http://schemas.microsoft.com/office/drawing/2014/main" id="{75BC76F5-E210-5D65-2C35-026780935AAF}"/>
              </a:ext>
            </a:extLst>
          </p:cNvPr>
          <p:cNvPicPr>
            <a:picLocks noChangeAspect="1"/>
          </p:cNvPicPr>
          <p:nvPr/>
        </p:nvPicPr>
        <p:blipFill>
          <a:blip r:embed="rId11"/>
          <a:stretch>
            <a:fillRect/>
          </a:stretch>
        </p:blipFill>
        <p:spPr>
          <a:xfrm>
            <a:off x="12056941" y="14163324"/>
            <a:ext cx="10550769" cy="5486400"/>
          </a:xfrm>
          <a:prstGeom prst="rect">
            <a:avLst/>
          </a:prstGeom>
        </p:spPr>
      </p:pic>
      <mc:AlternateContent xmlns:mc="http://schemas.openxmlformats.org/markup-compatibility/2006" xmlns:a14="http://schemas.microsoft.com/office/drawing/2010/main">
        <mc:Choice Requires="a14">
          <p:sp>
            <p:nvSpPr>
              <p:cNvPr id="40" name="Google Shape;67;p13">
                <a:extLst>
                  <a:ext uri="{FF2B5EF4-FFF2-40B4-BE49-F238E27FC236}">
                    <a16:creationId xmlns:a16="http://schemas.microsoft.com/office/drawing/2014/main" id="{9A7B1304-66CD-04A3-E1E9-6C543AA636C2}"/>
                  </a:ext>
                </a:extLst>
              </p:cNvPr>
              <p:cNvSpPr txBox="1"/>
              <p:nvPr/>
            </p:nvSpPr>
            <p:spPr>
              <a:xfrm>
                <a:off x="1118225" y="17162450"/>
                <a:ext cx="9418200" cy="12015900"/>
              </a:xfrm>
              <a:prstGeom prst="rect">
                <a:avLst/>
              </a:prstGeom>
              <a:noFill/>
              <a:ln>
                <a:noFill/>
              </a:ln>
            </p:spPr>
            <p:txBody>
              <a:bodyPr spcFirstLastPara="1" wrap="square" lIns="182875" tIns="274300" rIns="182875" bIns="91425" anchor="t" anchorCtr="0">
                <a:noAutofit/>
              </a:bodyPr>
              <a:lstStyle/>
              <a:p>
                <a:pPr marL="0" lvl="0" indent="0" algn="just" rtl="0">
                  <a:spcBef>
                    <a:spcPts val="0"/>
                  </a:spcBef>
                  <a:spcAft>
                    <a:spcPts val="0"/>
                  </a:spcAft>
                  <a:buNone/>
                </a:pPr>
                <a:r>
                  <a:rPr lang="en-US" sz="3200" b="1" dirty="0">
                    <a:latin typeface="Roboto"/>
                    <a:ea typeface="Roboto"/>
                    <a:cs typeface="Roboto"/>
                    <a:sym typeface="Roboto"/>
                  </a:rPr>
                  <a:t>Data</a:t>
                </a:r>
              </a:p>
              <a:p>
                <a:pPr marL="0" lvl="0" indent="0" algn="just" rtl="0">
                  <a:spcBef>
                    <a:spcPts val="0"/>
                  </a:spcBef>
                  <a:spcAft>
                    <a:spcPts val="0"/>
                  </a:spcAft>
                  <a:buNone/>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Through publicly available rankings, the </a:t>
                </a:r>
                <a:r>
                  <a:rPr lang="en-US" sz="2800" b="1" dirty="0">
                    <a:latin typeface="Roboto"/>
                    <a:ea typeface="Roboto"/>
                    <a:cs typeface="Roboto"/>
                    <a:sym typeface="Roboto"/>
                  </a:rPr>
                  <a:t>20 most-cited “will they or won’t they” TV couples</a:t>
                </a:r>
                <a:r>
                  <a:rPr lang="en-US" sz="2800" dirty="0">
                    <a:latin typeface="Roboto"/>
                    <a:ea typeface="Roboto"/>
                    <a:cs typeface="Roboto"/>
                    <a:sym typeface="Roboto"/>
                  </a:rPr>
                  <a:t> were identified.</a:t>
                </a:r>
              </a:p>
              <a:p>
                <a:pPr marL="457200" lvl="0" indent="-457200" algn="just" rtl="0">
                  <a:spcBef>
                    <a:spcPts val="0"/>
                  </a:spcBef>
                  <a:spcAft>
                    <a:spcPts val="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Data about couple-show pairings were collected from the</a:t>
                </a:r>
                <a:r>
                  <a:rPr lang="en-US" sz="2800" b="1" dirty="0">
                    <a:latin typeface="Roboto"/>
                    <a:ea typeface="Roboto"/>
                    <a:cs typeface="Roboto"/>
                    <a:sym typeface="Roboto"/>
                  </a:rPr>
                  <a:t> Internet Movie Database (IMDb)</a:t>
                </a:r>
                <a:r>
                  <a:rPr lang="en-US" sz="2800" baseline="30000" dirty="0">
                    <a:latin typeface="Roboto"/>
                    <a:ea typeface="Roboto"/>
                    <a:cs typeface="Roboto"/>
                    <a:sym typeface="Roboto"/>
                  </a:rPr>
                  <a:t>3</a:t>
                </a:r>
                <a:r>
                  <a:rPr lang="en-US" sz="2800" dirty="0">
                    <a:latin typeface="Roboto"/>
                    <a:ea typeface="Roboto"/>
                    <a:cs typeface="Roboto"/>
                    <a:sym typeface="Roboto"/>
                  </a:rPr>
                  <a:t> and Wikipedia</a:t>
                </a:r>
                <a:r>
                  <a:rPr lang="en-US" sz="2800" baseline="30000" dirty="0">
                    <a:latin typeface="Roboto"/>
                    <a:ea typeface="Roboto"/>
                    <a:cs typeface="Roboto"/>
                    <a:sym typeface="Roboto"/>
                  </a:rPr>
                  <a:t>4</a:t>
                </a:r>
                <a:r>
                  <a:rPr lang="en-US" sz="2800" dirty="0">
                    <a:latin typeface="Roboto"/>
                    <a:ea typeface="Roboto"/>
                    <a:cs typeface="Roboto"/>
                    <a:sym typeface="Roboto"/>
                  </a:rPr>
                  <a:t>.</a:t>
                </a:r>
              </a:p>
              <a:p>
                <a:pPr lvl="0" algn="just" rtl="0">
                  <a:spcBef>
                    <a:spcPts val="0"/>
                  </a:spcBef>
                  <a:spcAft>
                    <a:spcPts val="0"/>
                  </a:spcAft>
                </a:pPr>
                <a:endParaRPr lang="en-US" sz="1300" dirty="0">
                  <a:latin typeface="Roboto"/>
                  <a:ea typeface="Roboto"/>
                  <a:cs typeface="Roboto"/>
                  <a:sym typeface="Roboto"/>
                </a:endParaRPr>
              </a:p>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Variables of interest include the timing of the first kiss, the couples’ internet popularity, the number of seasons, the year of premiere, and episode ratings.</a:t>
                </a:r>
              </a:p>
              <a:p>
                <a:pPr marL="0" lvl="0" indent="0" algn="just" rtl="0">
                  <a:spcBef>
                    <a:spcPts val="0"/>
                  </a:spcBef>
                  <a:spcAft>
                    <a:spcPts val="0"/>
                  </a:spcAft>
                  <a:buNone/>
                </a:pPr>
                <a:endParaRPr lang="en-US" sz="2600" dirty="0">
                  <a:latin typeface="Roboto"/>
                  <a:ea typeface="Roboto"/>
                  <a:cs typeface="Roboto"/>
                  <a:sym typeface="Roboto"/>
                </a:endParaRPr>
              </a:p>
              <a:p>
                <a:pPr marL="0" lvl="0" indent="0" algn="just" rtl="0">
                  <a:spcBef>
                    <a:spcPts val="0"/>
                  </a:spcBef>
                  <a:spcAft>
                    <a:spcPts val="0"/>
                  </a:spcAft>
                  <a:buNone/>
                </a:pPr>
                <a:r>
                  <a:rPr lang="en-US" sz="3200" b="1" dirty="0">
                    <a:latin typeface="Roboto"/>
                    <a:ea typeface="Roboto"/>
                    <a:cs typeface="Roboto"/>
                    <a:sym typeface="Roboto"/>
                  </a:rPr>
                  <a:t>Analysis</a:t>
                </a:r>
              </a:p>
              <a:p>
                <a:pPr marL="0" lvl="0" indent="0" algn="just" rtl="0">
                  <a:spcBef>
                    <a:spcPts val="0"/>
                  </a:spcBef>
                  <a:spcAft>
                    <a:spcPts val="0"/>
                  </a:spcAft>
                  <a:buNone/>
                </a:pPr>
                <a:endParaRPr lang="en-US" sz="1300" b="1"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An </a:t>
                </a:r>
                <a:r>
                  <a:rPr lang="en-US" sz="2800" b="1" dirty="0">
                    <a:latin typeface="Roboto"/>
                    <a:ea typeface="Roboto"/>
                    <a:cs typeface="Roboto"/>
                    <a:sym typeface="Roboto"/>
                  </a:rPr>
                  <a:t>interrupted time series (ITS) model</a:t>
                </a:r>
                <a:r>
                  <a:rPr lang="en-US" sz="2800" dirty="0">
                    <a:latin typeface="Roboto"/>
                    <a:ea typeface="Roboto"/>
                    <a:cs typeface="Roboto"/>
                    <a:sym typeface="Roboto"/>
                  </a:rPr>
                  <a:t> was used to examine the impact of a couple’s first kiss (the interruption) on a show’s per-episode </a:t>
                </a:r>
                <a14:m>
                  <m:oMath xmlns:m="http://schemas.openxmlformats.org/officeDocument/2006/math">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𝑅𝑎𝑡𝑖𝑛𝑔</m:t>
                        </m:r>
                      </m:e>
                    </m:acc>
                    <m:r>
                      <a:rPr lang="en-US" sz="2800" b="0" i="1" smtClean="0">
                        <a:latin typeface="Cambria Math" panose="02040503050406030204" pitchFamily="18" charset="0"/>
                        <a:ea typeface="Roboto"/>
                        <a:cs typeface="Roboto"/>
                        <a:sym typeface="Roboto"/>
                      </a:rPr>
                      <m:t>=</m:t>
                    </m:r>
                  </m:oMath>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algn="just"/>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ea typeface="Roboto"/>
                              <a:cs typeface="Roboto"/>
                              <a:sym typeface="Roboto"/>
                            </a:rPr>
                          </m:ctrlPr>
                        </m:sSubPr>
                        <m:e>
                          <m:acc>
                            <m:accPr>
                              <m:chr m:val="̂"/>
                              <m:ctrlPr>
                                <a:rPr lang="en-US" sz="2800" b="0" i="1" smtClean="0">
                                  <a:latin typeface="Cambria Math" panose="02040503050406030204" pitchFamily="18" charset="0"/>
                                  <a:ea typeface="Roboto"/>
                                  <a:cs typeface="Roboto"/>
                                  <a:sym typeface="Roboto"/>
                                </a:rPr>
                              </m:ctrlPr>
                            </m:accPr>
                            <m:e>
                              <m:r>
                                <a:rPr lang="en-US" sz="2800" b="0" i="1" smtClean="0">
                                  <a:latin typeface="Cambria Math" panose="02040503050406030204" pitchFamily="18" charset="0"/>
                                  <a:ea typeface="Roboto"/>
                                  <a:cs typeface="Roboto"/>
                                  <a:sym typeface="Roboto"/>
                                </a:rPr>
                                <m:t>𝛽</m:t>
                              </m:r>
                            </m:e>
                          </m:acc>
                        </m:e>
                        <m:sub>
                          <m:r>
                            <a:rPr lang="en-US" sz="2800" b="0" i="1" smtClean="0">
                              <a:latin typeface="Cambria Math" panose="02040503050406030204" pitchFamily="18" charset="0"/>
                              <a:ea typeface="Roboto"/>
                              <a:cs typeface="Roboto"/>
                              <a:sym typeface="Roboto"/>
                            </a:rPr>
                            <m:t>0</m:t>
                          </m:r>
                        </m:sub>
                      </m:sSub>
                      <m:r>
                        <a:rPr lang="en-US" sz="2800" b="0" i="1" smtClean="0">
                          <a:latin typeface="Cambria Math" panose="02040503050406030204" pitchFamily="18" charset="0"/>
                          <a:ea typeface="Roboto"/>
                          <a:cs typeface="Roboto"/>
                          <a:sym typeface="Roboto"/>
                        </a:rPr>
                        <m:t>+</m:t>
                      </m:r>
                      <m:sSub>
                        <m:sSubPr>
                          <m:ctrlPr>
                            <a:rPr lang="en-US" sz="2800" b="0" i="1" smtClean="0">
                              <a:solidFill>
                                <a:srgbClr val="CA1D6A"/>
                              </a:solidFill>
                              <a:latin typeface="Cambria Math" panose="02040503050406030204" pitchFamily="18" charset="0"/>
                              <a:ea typeface="Roboto"/>
                              <a:cs typeface="Roboto"/>
                              <a:sym typeface="Roboto"/>
                            </a:rPr>
                          </m:ctrlPr>
                        </m:sSubPr>
                        <m:e>
                          <m:acc>
                            <m:accPr>
                              <m:chr m:val="̂"/>
                              <m:ctrlPr>
                                <a:rPr lang="en-US" sz="2800" b="0" i="1" smtClean="0">
                                  <a:solidFill>
                                    <a:srgbClr val="CA1D6A"/>
                                  </a:solidFill>
                                  <a:latin typeface="Cambria Math" panose="02040503050406030204" pitchFamily="18" charset="0"/>
                                  <a:ea typeface="Roboto"/>
                                  <a:cs typeface="Roboto"/>
                                  <a:sym typeface="Roboto"/>
                                </a:rPr>
                              </m:ctrlPr>
                            </m:accPr>
                            <m:e>
                              <m:r>
                                <a:rPr lang="en-US" sz="2800" b="0" i="1" smtClean="0">
                                  <a:solidFill>
                                    <a:srgbClr val="CA1D6A"/>
                                  </a:solidFill>
                                  <a:latin typeface="Cambria Math" panose="02040503050406030204" pitchFamily="18" charset="0"/>
                                  <a:ea typeface="Roboto"/>
                                  <a:cs typeface="Roboto"/>
                                  <a:sym typeface="Roboto"/>
                                </a:rPr>
                                <m:t>𝛽</m:t>
                              </m:r>
                            </m:e>
                          </m:acc>
                        </m:e>
                        <m:sub>
                          <m:r>
                            <a:rPr lang="en-US" sz="2800" b="0" i="1" smtClean="0">
                              <a:solidFill>
                                <a:srgbClr val="CA1D6A"/>
                              </a:solidFill>
                              <a:latin typeface="Cambria Math" panose="02040503050406030204" pitchFamily="18" charset="0"/>
                              <a:ea typeface="Roboto"/>
                              <a:cs typeface="Roboto"/>
                              <a:sym typeface="Roboto"/>
                            </a:rPr>
                            <m:t>1</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sSub>
                        <m:sSubPr>
                          <m:ctrlPr>
                            <a:rPr lang="en-US" sz="2800" b="0" i="1" smtClean="0">
                              <a:solidFill>
                                <a:srgbClr val="522E5E"/>
                              </a:solidFill>
                              <a:latin typeface="Cambria Math" panose="02040503050406030204" pitchFamily="18" charset="0"/>
                              <a:ea typeface="Roboto"/>
                              <a:cs typeface="Roboto"/>
                              <a:sym typeface="Roboto"/>
                            </a:rPr>
                          </m:ctrlPr>
                        </m:sSubPr>
                        <m:e>
                          <m:acc>
                            <m:accPr>
                              <m:chr m:val="̂"/>
                              <m:ctrlPr>
                                <a:rPr lang="en-US" sz="2800" b="0" i="1" smtClean="0">
                                  <a:solidFill>
                                    <a:srgbClr val="522E5E"/>
                                  </a:solidFill>
                                  <a:latin typeface="Cambria Math" panose="02040503050406030204" pitchFamily="18" charset="0"/>
                                  <a:ea typeface="Roboto"/>
                                  <a:cs typeface="Roboto"/>
                                  <a:sym typeface="Roboto"/>
                                </a:rPr>
                              </m:ctrlPr>
                            </m:accPr>
                            <m:e>
                              <m:r>
                                <a:rPr lang="en-US" sz="2800" b="0" i="1" smtClean="0">
                                  <a:solidFill>
                                    <a:srgbClr val="522E5E"/>
                                  </a:solidFill>
                                  <a:latin typeface="Cambria Math" panose="02040503050406030204" pitchFamily="18" charset="0"/>
                                  <a:ea typeface="Roboto"/>
                                  <a:cs typeface="Roboto"/>
                                  <a:sym typeface="Roboto"/>
                                </a:rPr>
                                <m:t>𝛽</m:t>
                              </m:r>
                            </m:e>
                          </m:acc>
                        </m:e>
                        <m:sub>
                          <m:r>
                            <a:rPr lang="en-US" sz="2800" b="0" i="1" smtClean="0">
                              <a:solidFill>
                                <a:srgbClr val="522E5E"/>
                              </a:solidFill>
                              <a:latin typeface="Cambria Math" panose="02040503050406030204" pitchFamily="18" charset="0"/>
                              <a:ea typeface="Roboto"/>
                              <a:cs typeface="Roboto"/>
                              <a:sym typeface="Roboto"/>
                            </a:rPr>
                            <m:t>2</m:t>
                          </m:r>
                        </m:sub>
                      </m:sSub>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m:t>
                      </m:r>
                      <m:sSub>
                        <m:sSubPr>
                          <m:ctrlPr>
                            <a:rPr lang="en-US" sz="2800" b="0" i="1" smtClean="0">
                              <a:solidFill>
                                <a:srgbClr val="DD314B"/>
                              </a:solidFill>
                              <a:latin typeface="Cambria Math" panose="02040503050406030204" pitchFamily="18" charset="0"/>
                              <a:ea typeface="Roboto"/>
                              <a:cs typeface="Roboto"/>
                              <a:sym typeface="Roboto"/>
                            </a:rPr>
                          </m:ctrlPr>
                        </m:sSubPr>
                        <m:e>
                          <m:acc>
                            <m:accPr>
                              <m:chr m:val="̂"/>
                              <m:ctrlPr>
                                <a:rPr lang="en-US" sz="2800" b="0" i="1" smtClean="0">
                                  <a:solidFill>
                                    <a:srgbClr val="DD314B"/>
                                  </a:solidFill>
                                  <a:latin typeface="Cambria Math" panose="02040503050406030204" pitchFamily="18" charset="0"/>
                                  <a:ea typeface="Roboto"/>
                                  <a:cs typeface="Roboto"/>
                                  <a:sym typeface="Roboto"/>
                                </a:rPr>
                              </m:ctrlPr>
                            </m:accPr>
                            <m:e>
                              <m:r>
                                <a:rPr lang="en-US" sz="2800" b="0" i="1" smtClean="0">
                                  <a:solidFill>
                                    <a:srgbClr val="DD314B"/>
                                  </a:solidFill>
                                  <a:latin typeface="Cambria Math" panose="02040503050406030204" pitchFamily="18" charset="0"/>
                                  <a:ea typeface="Roboto"/>
                                  <a:cs typeface="Roboto"/>
                                  <a:sym typeface="Roboto"/>
                                </a:rPr>
                                <m:t>𝛽</m:t>
                              </m:r>
                            </m:e>
                          </m:acc>
                        </m:e>
                        <m:sub>
                          <m:r>
                            <a:rPr lang="en-US" sz="2800" b="0" i="1" smtClean="0">
                              <a:solidFill>
                                <a:srgbClr val="DD314B"/>
                              </a:solidFill>
                              <a:latin typeface="Cambria Math" panose="02040503050406030204" pitchFamily="18" charset="0"/>
                              <a:ea typeface="Roboto"/>
                              <a:cs typeface="Roboto"/>
                              <a:sym typeface="Roboto"/>
                            </a:rPr>
                            <m:t>3</m:t>
                          </m:r>
                        </m:sub>
                      </m:sSub>
                      <m:r>
                        <a:rPr lang="en-US" sz="2800" b="0" i="1" smtClean="0">
                          <a:latin typeface="Cambria Math" panose="02040503050406030204" pitchFamily="18" charset="0"/>
                          <a:ea typeface="Roboto"/>
                          <a:cs typeface="Roboto"/>
                          <a:sym typeface="Roboto"/>
                        </a:rPr>
                        <m:t>𝐸𝑝𝑖𝑠𝑜𝑑𝑒</m:t>
                      </m:r>
                      <m:r>
                        <a:rPr lang="en-US" sz="2800" b="0" i="1" smtClean="0">
                          <a:latin typeface="Cambria Math" panose="02040503050406030204" pitchFamily="18" charset="0"/>
                          <a:ea typeface="Roboto"/>
                          <a:cs typeface="Roboto"/>
                          <a:sym typeface="Roboto"/>
                        </a:rPr>
                        <m:t>×</m:t>
                      </m:r>
                      <m:r>
                        <a:rPr lang="en-US" sz="2800" b="0" i="1" smtClean="0">
                          <a:latin typeface="Cambria Math" panose="02040503050406030204" pitchFamily="18" charset="0"/>
                          <a:ea typeface="Roboto"/>
                          <a:cs typeface="Roboto"/>
                          <a:sym typeface="Roboto"/>
                        </a:rPr>
                        <m:t>𝐴𝑓𝑡𝑒𝑟𝐾𝑖𝑠𝑠</m:t>
                      </m:r>
                      <m:r>
                        <a:rPr lang="en-US" sz="2800" b="0" i="1" smtClean="0">
                          <a:latin typeface="Cambria Math" panose="02040503050406030204" pitchFamily="18" charset="0"/>
                          <a:ea typeface="Roboto"/>
                          <a:cs typeface="Roboto"/>
                          <a:sym typeface="Roboto"/>
                        </a:rPr>
                        <m:t> </m:t>
                      </m:r>
                    </m:oMath>
                  </m:oMathPara>
                </a14:m>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marL="457200" indent="-457200" algn="just">
                  <a:buFont typeface="Arial" panose="020B0604020202020204" pitchFamily="34" charset="0"/>
                  <a:buChar char="•"/>
                </a:pPr>
                <a:endParaRPr lang="en-US" sz="2800" dirty="0">
                  <a:latin typeface="Roboto"/>
                  <a:ea typeface="Roboto"/>
                  <a:cs typeface="Roboto"/>
                  <a:sym typeface="Roboto"/>
                </a:endParaRPr>
              </a:p>
              <a:p>
                <a:pPr algn="just"/>
                <a:endParaRPr lang="en-US" sz="2800" dirty="0">
                  <a:latin typeface="Roboto"/>
                  <a:ea typeface="Roboto"/>
                  <a:cs typeface="Roboto"/>
                  <a:sym typeface="Roboto"/>
                </a:endParaRPr>
              </a:p>
              <a:p>
                <a:pPr marL="457200" indent="-457200" algn="just">
                  <a:buFont typeface="Arial" panose="020B0604020202020204" pitchFamily="34" charset="0"/>
                  <a:buChar char="•"/>
                </a:pPr>
                <a:r>
                  <a:rPr lang="en-US" sz="2800" dirty="0">
                    <a:latin typeface="Roboto"/>
                    <a:ea typeface="Roboto"/>
                    <a:cs typeface="Roboto"/>
                    <a:sym typeface="Roboto"/>
                  </a:rPr>
                  <a:t>This model was fit at two levels: </a:t>
                </a:r>
                <a:r>
                  <a:rPr lang="en-US" sz="2800" b="1" dirty="0">
                    <a:latin typeface="Roboto"/>
                    <a:ea typeface="Roboto"/>
                    <a:cs typeface="Roboto"/>
                    <a:sym typeface="Roboto"/>
                  </a:rPr>
                  <a:t>1) show-specific</a:t>
                </a:r>
                <a:r>
                  <a:rPr lang="en-US" sz="2800" dirty="0">
                    <a:latin typeface="Roboto"/>
                    <a:ea typeface="Roboto"/>
                    <a:cs typeface="Roboto"/>
                    <a:sym typeface="Roboto"/>
                  </a:rPr>
                  <a:t>, considering only Jess and Nick from </a:t>
                </a:r>
                <a:r>
                  <a:rPr lang="en-US" sz="2800" i="1" dirty="0">
                    <a:latin typeface="Roboto"/>
                    <a:ea typeface="Roboto"/>
                    <a:cs typeface="Roboto"/>
                    <a:sym typeface="Roboto"/>
                  </a:rPr>
                  <a:t>New Girl </a:t>
                </a:r>
                <a:r>
                  <a:rPr lang="en-US" sz="2800" dirty="0">
                    <a:latin typeface="Roboto"/>
                    <a:ea typeface="Roboto"/>
                    <a:cs typeface="Roboto"/>
                    <a:sym typeface="Roboto"/>
                  </a:rPr>
                  <a:t>and </a:t>
                </a:r>
                <a:r>
                  <a:rPr lang="en-US" sz="2800" b="1" dirty="0">
                    <a:latin typeface="Roboto"/>
                    <a:ea typeface="Roboto"/>
                    <a:cs typeface="Roboto"/>
                    <a:sym typeface="Roboto"/>
                  </a:rPr>
                  <a:t>2) all shows</a:t>
                </a:r>
                <a:r>
                  <a:rPr lang="en-US" sz="2800" dirty="0">
                    <a:latin typeface="Roboto"/>
                    <a:ea typeface="Roboto"/>
                    <a:cs typeface="Roboto"/>
                    <a:sym typeface="Roboto"/>
                  </a:rPr>
                  <a:t>, considering all 20 most-cited couples.</a:t>
                </a:r>
              </a:p>
              <a:p>
                <a:pPr algn="just"/>
                <a:endParaRPr lang="en-US" sz="1300" dirty="0">
                  <a:latin typeface="Roboto"/>
                  <a:ea typeface="Roboto"/>
                  <a:cs typeface="Roboto"/>
                  <a:sym typeface="Roboto"/>
                </a:endParaRPr>
              </a:p>
            </p:txBody>
          </p:sp>
        </mc:Choice>
        <mc:Fallback xmlns="">
          <p:sp>
            <p:nvSpPr>
              <p:cNvPr id="40" name="Google Shape;67;p13">
                <a:extLst>
                  <a:ext uri="{FF2B5EF4-FFF2-40B4-BE49-F238E27FC236}">
                    <a16:creationId xmlns:a16="http://schemas.microsoft.com/office/drawing/2014/main" id="{9A7B1304-66CD-04A3-E1E9-6C543AA636C2}"/>
                  </a:ext>
                </a:extLst>
              </p:cNvPr>
              <p:cNvSpPr txBox="1">
                <a:spLocks noRot="1" noChangeAspect="1" noMove="1" noResize="1" noEditPoints="1" noAdjustHandles="1" noChangeArrowheads="1" noChangeShapeType="1" noTextEdit="1"/>
              </p:cNvSpPr>
              <p:nvPr/>
            </p:nvSpPr>
            <p:spPr>
              <a:xfrm>
                <a:off x="1118225" y="17162450"/>
                <a:ext cx="9418200" cy="12015900"/>
              </a:xfrm>
              <a:prstGeom prst="rect">
                <a:avLst/>
              </a:prstGeom>
              <a:blipFill>
                <a:blip r:embed="rId14"/>
                <a:stretch>
                  <a:fillRect l="-538" r="-404" b="-528"/>
                </a:stretch>
              </a:blipFill>
              <a:ln>
                <a:noFill/>
              </a:ln>
            </p:spPr>
            <p:txBody>
              <a:bodyPr/>
              <a:lstStyle/>
              <a:p>
                <a:r>
                  <a:rPr lang="en-US">
                    <a:noFill/>
                  </a:rPr>
                  <a:t> </a:t>
                </a:r>
              </a:p>
            </p:txBody>
          </p:sp>
        </mc:Fallback>
      </mc:AlternateContent>
      <p:sp>
        <p:nvSpPr>
          <p:cNvPr id="46" name="Rectangle 45">
            <a:extLst>
              <a:ext uri="{FF2B5EF4-FFF2-40B4-BE49-F238E27FC236}">
                <a16:creationId xmlns:a16="http://schemas.microsoft.com/office/drawing/2014/main" id="{5F896CDB-DDD8-455F-C131-988DE7FC2C16}"/>
              </a:ext>
            </a:extLst>
          </p:cNvPr>
          <p:cNvSpPr/>
          <p:nvPr/>
        </p:nvSpPr>
        <p:spPr>
          <a:xfrm>
            <a:off x="1118224" y="7173533"/>
            <a:ext cx="9376301" cy="8485497"/>
          </a:xfrm>
          <a:prstGeom prst="rect">
            <a:avLst/>
          </a:prstGeom>
          <a:solidFill>
            <a:srgbClr val="D5E8F6"/>
          </a:solidFill>
          <a:ln>
            <a:solidFill>
              <a:srgbClr val="D5E8F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Google Shape;66;p13"/>
          <p:cNvSpPr txBox="1"/>
          <p:nvPr/>
        </p:nvSpPr>
        <p:spPr>
          <a:xfrm>
            <a:off x="1149811" y="7168097"/>
            <a:ext cx="9199050" cy="8227858"/>
          </a:xfrm>
          <a:prstGeom prst="rect">
            <a:avLst/>
          </a:prstGeom>
          <a:solidFill>
            <a:srgbClr val="D5E8F6"/>
          </a:solidFill>
          <a:ln>
            <a:solidFill>
              <a:srgbClr val="D5E8F6"/>
            </a:solidFill>
          </a:ln>
        </p:spPr>
        <p:txBody>
          <a:bodyPr spcFirstLastPara="1" wrap="square" lIns="182875" tIns="274300" rIns="182875" bIns="91425" anchor="t" anchorCtr="0">
            <a:spAutoFit/>
          </a:bodyPr>
          <a:lstStyle/>
          <a:p>
            <a:pPr marL="457200" indent="-457200" algn="just">
              <a:spcAft>
                <a:spcPts val="150"/>
              </a:spcAft>
              <a:buFont typeface="Arial" panose="020B0604020202020204" pitchFamily="34" charset="0"/>
              <a:buChar char="•"/>
            </a:pPr>
            <a:r>
              <a:rPr lang="en-US" sz="2800" dirty="0">
                <a:latin typeface="Roboto"/>
                <a:ea typeface="Roboto"/>
                <a:cs typeface="Roboto"/>
                <a:sym typeface="Roboto"/>
              </a:rPr>
              <a:t>Many television (TV) shows follow the </a:t>
            </a:r>
            <a:r>
              <a:rPr lang="en-US" sz="2800" b="1" dirty="0">
                <a:latin typeface="Roboto"/>
                <a:ea typeface="Roboto"/>
                <a:cs typeface="Roboto"/>
                <a:sym typeface="Roboto"/>
              </a:rPr>
              <a:t>“will they or won’t they” trope</a:t>
            </a:r>
            <a:r>
              <a:rPr lang="en-US" sz="2800" dirty="0">
                <a:latin typeface="Roboto"/>
                <a:ea typeface="Roboto"/>
                <a:cs typeface="Roboto"/>
                <a:sym typeface="Roboto"/>
              </a:rPr>
              <a:t>, where the dynamic between a pair of characters constantly shifts between almost-romance and friendship.</a:t>
            </a:r>
          </a:p>
          <a:p>
            <a:pPr marL="457200" indent="-457200" algn="just">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 couple demonstrates romantic chemistry, but </a:t>
            </a:r>
            <a:r>
              <a:rPr lang="en-US" sz="2800" b="1" dirty="0">
                <a:latin typeface="Roboto"/>
                <a:ea typeface="Roboto"/>
                <a:cs typeface="Roboto"/>
                <a:sym typeface="Roboto"/>
              </a:rPr>
              <a:t>their future is plagued by uncertainty</a:t>
            </a:r>
            <a:r>
              <a:rPr lang="en-US" sz="2800" dirty="0">
                <a:latin typeface="Roboto"/>
                <a:ea typeface="Roboto"/>
                <a:cs typeface="Roboto"/>
                <a:sym typeface="Roboto"/>
              </a:rPr>
              <a:t> and conflict.</a:t>
            </a:r>
            <a:r>
              <a:rPr lang="en-US" sz="2800" baseline="30000" dirty="0">
                <a:latin typeface="Roboto"/>
                <a:ea typeface="Roboto"/>
                <a:cs typeface="Roboto"/>
                <a:sym typeface="Roboto"/>
              </a:rPr>
              <a:t>1 </a:t>
            </a:r>
          </a:p>
          <a:p>
            <a:pPr marL="457200" lvl="0" indent="-457200" algn="just" rtl="0">
              <a:spcBef>
                <a:spcPts val="0"/>
              </a:spcBef>
              <a:spcAft>
                <a:spcPts val="150"/>
              </a:spcAft>
              <a:buFont typeface="Arial" panose="020B0604020202020204" pitchFamily="34" charset="0"/>
              <a:buChar char="•"/>
            </a:pPr>
            <a:endParaRPr lang="en-US" sz="1300" baseline="300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This trope has persisted throughout the decades, and examples include </a:t>
            </a:r>
            <a:r>
              <a:rPr lang="en-US" sz="2800" b="1" dirty="0">
                <a:latin typeface="Roboto"/>
                <a:ea typeface="Roboto"/>
                <a:cs typeface="Roboto"/>
                <a:sym typeface="Roboto"/>
              </a:rPr>
              <a:t>Sam and Diane</a:t>
            </a:r>
            <a:r>
              <a:rPr lang="en-US" sz="2800" dirty="0">
                <a:latin typeface="Roboto"/>
                <a:ea typeface="Roboto"/>
                <a:cs typeface="Roboto"/>
                <a:sym typeface="Roboto"/>
              </a:rPr>
              <a:t> from the 1980s show </a:t>
            </a:r>
            <a:r>
              <a:rPr lang="en-US" sz="2800" i="1" dirty="0">
                <a:latin typeface="Roboto"/>
                <a:ea typeface="Roboto"/>
                <a:cs typeface="Roboto"/>
                <a:sym typeface="Roboto"/>
              </a:rPr>
              <a:t>Cheers</a:t>
            </a:r>
            <a:r>
              <a:rPr lang="en-US" sz="2800" dirty="0">
                <a:latin typeface="Roboto"/>
                <a:ea typeface="Roboto"/>
                <a:cs typeface="Roboto"/>
                <a:sym typeface="Roboto"/>
              </a:rPr>
              <a:t> and </a:t>
            </a:r>
            <a:r>
              <a:rPr lang="en-US" sz="2800" b="1" dirty="0">
                <a:latin typeface="Roboto"/>
                <a:ea typeface="Roboto"/>
                <a:cs typeface="Roboto"/>
                <a:sym typeface="Roboto"/>
              </a:rPr>
              <a:t>Jess and Nick</a:t>
            </a:r>
            <a:r>
              <a:rPr lang="en-US" sz="2800" dirty="0">
                <a:latin typeface="Roboto"/>
                <a:ea typeface="Roboto"/>
                <a:cs typeface="Roboto"/>
                <a:sym typeface="Roboto"/>
              </a:rPr>
              <a:t> from the 2010s show </a:t>
            </a:r>
            <a:r>
              <a:rPr lang="en-US" sz="2800" i="1" dirty="0">
                <a:latin typeface="Roboto"/>
                <a:ea typeface="Roboto"/>
                <a:cs typeface="Roboto"/>
                <a:sym typeface="Roboto"/>
              </a:rPr>
              <a:t>New Girl</a:t>
            </a:r>
            <a:r>
              <a:rPr lang="en-US" sz="2800" dirty="0">
                <a:latin typeface="Roboto"/>
                <a:ea typeface="Roboto"/>
                <a:cs typeface="Roboto"/>
                <a:sym typeface="Roboto"/>
              </a:rPr>
              <a:t>.</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The</a:t>
            </a:r>
            <a:r>
              <a:rPr lang="en-US" sz="2800" b="1" dirty="0">
                <a:latin typeface="Roboto"/>
                <a:ea typeface="Roboto"/>
                <a:cs typeface="Roboto"/>
                <a:sym typeface="Roboto"/>
              </a:rPr>
              <a:t> audience may wait multiple seasons </a:t>
            </a:r>
            <a:r>
              <a:rPr lang="en-US" sz="2800" dirty="0">
                <a:latin typeface="Roboto"/>
                <a:ea typeface="Roboto"/>
                <a:cs typeface="Roboto"/>
                <a:sym typeface="Roboto"/>
              </a:rPr>
              <a:t>before the couple gets together; some suspect producers delay it to </a:t>
            </a:r>
            <a:r>
              <a:rPr lang="en-US" sz="2800" b="1" dirty="0">
                <a:latin typeface="Roboto"/>
                <a:ea typeface="Roboto"/>
                <a:cs typeface="Roboto"/>
                <a:sym typeface="Roboto"/>
              </a:rPr>
              <a:t>create suspense and keep viewers engaged</a:t>
            </a:r>
            <a:r>
              <a:rPr lang="en-US" sz="2800" dirty="0">
                <a:latin typeface="Roboto"/>
                <a:ea typeface="Roboto"/>
                <a:cs typeface="Roboto"/>
                <a:sym typeface="Roboto"/>
              </a:rPr>
              <a:t>. </a:t>
            </a:r>
          </a:p>
          <a:p>
            <a:pPr marL="457200" lvl="0" indent="-457200" algn="just" rtl="0">
              <a:spcBef>
                <a:spcPts val="0"/>
              </a:spcBef>
              <a:spcAft>
                <a:spcPts val="150"/>
              </a:spcAft>
              <a:buFont typeface="Arial" panose="020B0604020202020204" pitchFamily="34" charset="0"/>
              <a:buChar char="•"/>
            </a:pPr>
            <a:endParaRPr lang="en-US" sz="1300" dirty="0">
              <a:latin typeface="Roboto"/>
              <a:ea typeface="Roboto"/>
              <a:cs typeface="Roboto"/>
              <a:sym typeface="Roboto"/>
            </a:endParaRPr>
          </a:p>
          <a:p>
            <a:pPr marL="457200" lvl="0" indent="-457200" algn="just" rtl="0">
              <a:spcBef>
                <a:spcPts val="0"/>
              </a:spcBef>
              <a:spcAft>
                <a:spcPts val="150"/>
              </a:spcAft>
              <a:buFont typeface="Arial" panose="020B0604020202020204" pitchFamily="34" charset="0"/>
              <a:buChar char="•"/>
            </a:pPr>
            <a:r>
              <a:rPr lang="en-US" sz="2800" dirty="0">
                <a:latin typeface="Roboto"/>
                <a:ea typeface="Roboto"/>
                <a:cs typeface="Roboto"/>
                <a:sym typeface="Roboto"/>
              </a:rPr>
              <a:t>Events marking </a:t>
            </a:r>
            <a:r>
              <a:rPr lang="en-US" sz="2800" b="1" dirty="0">
                <a:latin typeface="Roboto"/>
                <a:ea typeface="Roboto"/>
                <a:cs typeface="Roboto"/>
                <a:sym typeface="Roboto"/>
              </a:rPr>
              <a:t>major romantic milestones</a:t>
            </a:r>
            <a:r>
              <a:rPr lang="en-US" sz="2800" dirty="0">
                <a:latin typeface="Roboto"/>
                <a:ea typeface="Roboto"/>
                <a:cs typeface="Roboto"/>
                <a:sym typeface="Roboto"/>
              </a:rPr>
              <a:t>, like the couple’s first kiss, often change the plot trajectory, influence the number of viewers and impact ratings. </a:t>
            </a:r>
          </a:p>
        </p:txBody>
      </p:sp>
      <mc:AlternateContent xmlns:mc="http://schemas.openxmlformats.org/markup-compatibility/2006" xmlns:a14="http://schemas.microsoft.com/office/drawing/2010/main">
        <mc:Choice Requires="a14">
          <p:sp>
            <p:nvSpPr>
              <p:cNvPr id="48" name="Google Shape;155;p14">
                <a:extLst>
                  <a:ext uri="{FF2B5EF4-FFF2-40B4-BE49-F238E27FC236}">
                    <a16:creationId xmlns:a16="http://schemas.microsoft.com/office/drawing/2014/main" id="{3399F082-CBB4-27C4-017B-ACC99FC35C3B}"/>
                  </a:ext>
                </a:extLst>
              </p:cNvPr>
              <p:cNvSpPr txBox="1"/>
              <p:nvPr/>
            </p:nvSpPr>
            <p:spPr>
              <a:xfrm>
                <a:off x="22709644" y="12000121"/>
                <a:ext cx="7780511" cy="4720777"/>
              </a:xfrm>
              <a:prstGeom prst="rect">
                <a:avLst/>
              </a:prstGeom>
              <a:noFill/>
              <a:ln>
                <a:noFill/>
              </a:ln>
            </p:spPr>
            <p:txBody>
              <a:bodyPr spcFirstLastPara="1" wrap="square" lIns="182875" tIns="274300" rIns="182875" bIns="274300" anchor="t" anchorCtr="0">
                <a:noAutofit/>
              </a:bodyPr>
              <a:lstStyle/>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The ITS models quantify the </a:t>
                </a:r>
                <a:r>
                  <a:rPr lang="en-US" sz="2800" b="1" dirty="0">
                    <a:latin typeface="Roboto"/>
                    <a:ea typeface="Roboto"/>
                    <a:cs typeface="Roboto"/>
                    <a:sym typeface="Roboto"/>
                  </a:rPr>
                  <a:t>altered trajectories of the episode ratings</a:t>
                </a:r>
                <a:r>
                  <a:rPr lang="en-US" sz="2800" dirty="0">
                    <a:latin typeface="Roboto"/>
                    <a:ea typeface="Roboto"/>
                    <a:cs typeface="Roboto"/>
                    <a:sym typeface="Roboto"/>
                  </a:rPr>
                  <a:t> after versus before the first kiss. </a:t>
                </a:r>
              </a:p>
              <a:p>
                <a:pPr lvl="0" algn="just" rtl="0">
                  <a:spcBef>
                    <a:spcPts val="0"/>
                  </a:spcBef>
                  <a:spcAft>
                    <a:spcPts val="0"/>
                  </a:spcAft>
                </a:pPr>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To address whether the </a:t>
                </a:r>
                <a:r>
                  <a:rPr lang="en-US" sz="2800" b="1" dirty="0">
                    <a:latin typeface="Roboto"/>
                    <a:ea typeface="Roboto"/>
                    <a:cs typeface="Roboto"/>
                    <a:sym typeface="Roboto"/>
                  </a:rPr>
                  <a:t>episode ratings change immediately</a:t>
                </a:r>
                <a:r>
                  <a:rPr lang="en-US" sz="2800" dirty="0">
                    <a:latin typeface="Roboto"/>
                    <a:ea typeface="Roboto"/>
                    <a:cs typeface="Roboto"/>
                    <a:sym typeface="Roboto"/>
                  </a:rPr>
                  <a:t> following the first kiss, we look at  </a:t>
                </a:r>
                <a14:m>
                  <m:oMath xmlns:m="http://schemas.openxmlformats.org/officeDocument/2006/math">
                    <m:acc>
                      <m:accPr>
                        <m:chr m:val="̂"/>
                        <m:ctrlPr>
                          <a:rPr lang="en-US" sz="2800" i="1" smtClean="0">
                            <a:solidFill>
                              <a:srgbClr val="522E5E"/>
                            </a:solidFill>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solidFill>
                                  <a:srgbClr val="522E5E"/>
                                </a:solidFill>
                                <a:latin typeface="Cambria Math" panose="02040503050406030204" pitchFamily="18" charset="0"/>
                                <a:ea typeface="Roboto" panose="02000000000000000000" pitchFamily="2" charset="0"/>
                                <a:cs typeface="Roboto" panose="02000000000000000000" pitchFamily="2" charset="0"/>
                              </a:rPr>
                            </m:ctrlPr>
                          </m:sSubPr>
                          <m:e>
                            <m:r>
                              <a:rPr lang="en-US" sz="2800" i="1" smtClean="0">
                                <a:solidFill>
                                  <a:srgbClr val="522E5E"/>
                                </a:solidFill>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solidFill>
                                  <a:srgbClr val="522E5E"/>
                                </a:solidFill>
                                <a:latin typeface="Cambria Math" panose="02040503050406030204" pitchFamily="18" charset="0"/>
                                <a:ea typeface="Cambria Math" panose="02040503050406030204" pitchFamily="18" charset="0"/>
                                <a:cs typeface="Roboto" panose="02000000000000000000" pitchFamily="2" charset="0"/>
                              </a:rPr>
                              <m:t>2</m:t>
                            </m:r>
                          </m:sub>
                        </m:sSub>
                      </m:e>
                    </m:acc>
                  </m:oMath>
                </a14:m>
                <a:r>
                  <a:rPr lang="en-US" sz="2800" dirty="0">
                    <a:latin typeface="Roboto" panose="02000000000000000000" pitchFamily="2" charset="0"/>
                    <a:ea typeface="Roboto" panose="02000000000000000000" pitchFamily="2" charset="0"/>
                    <a:cs typeface="Roboto" panose="02000000000000000000" pitchFamily="2" charset="0"/>
                  </a:rPr>
                  <a:t>. </a:t>
                </a:r>
              </a:p>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marL="457200" indent="-457200" algn="just">
                  <a:buFont typeface="Arial" panose="020B0604020202020204" pitchFamily="34" charset="0"/>
                  <a:buChar char="•"/>
                </a:pPr>
                <a:r>
                  <a:rPr lang="en" sz="2800" dirty="0">
                    <a:latin typeface="Roboto"/>
                    <a:ea typeface="Roboto"/>
                    <a:cs typeface="Roboto"/>
                    <a:sym typeface="Roboto"/>
                  </a:rPr>
                  <a:t>To address how quickly </a:t>
                </a:r>
                <a:r>
                  <a:rPr lang="en" sz="2800" b="1" dirty="0">
                    <a:latin typeface="Roboto"/>
                    <a:ea typeface="Roboto"/>
                    <a:cs typeface="Roboto"/>
                    <a:sym typeface="Roboto"/>
                  </a:rPr>
                  <a:t>ratings return to pre-kiss levels</a:t>
                </a:r>
                <a:r>
                  <a:rPr lang="en" sz="2800" dirty="0">
                    <a:latin typeface="Roboto"/>
                    <a:ea typeface="Roboto"/>
                    <a:cs typeface="Roboto"/>
                    <a:sym typeface="Roboto"/>
                  </a:rPr>
                  <a:t> (if ever), we look at </a:t>
                </a:r>
                <a14:m>
                  <m:oMath xmlns:m="http://schemas.openxmlformats.org/officeDocument/2006/math">
                    <m:acc>
                      <m:accPr>
                        <m:chr m:val="̂"/>
                        <m:ctrlPr>
                          <a:rPr lang="en-US" sz="2800" i="1" smtClean="0">
                            <a:solidFill>
                              <a:srgbClr val="DD304A"/>
                            </a:solidFill>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solidFill>
                                  <a:srgbClr val="DD304A"/>
                                </a:solidFill>
                                <a:latin typeface="Cambria Math" panose="02040503050406030204" pitchFamily="18" charset="0"/>
                                <a:ea typeface="Roboto" panose="02000000000000000000" pitchFamily="2" charset="0"/>
                                <a:cs typeface="Roboto" panose="02000000000000000000" pitchFamily="2" charset="0"/>
                              </a:rPr>
                            </m:ctrlPr>
                          </m:sSubPr>
                          <m:e>
                            <m:r>
                              <a:rPr lang="en-US" sz="280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3</m:t>
                            </m:r>
                          </m:sub>
                        </m:sSub>
                        <m:r>
                          <a:rPr lang="en-US" sz="2800" b="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 </m:t>
                        </m:r>
                      </m:e>
                    </m:acc>
                  </m:oMath>
                </a14:m>
                <a:r>
                  <a:rPr lang="en-US" sz="2800" dirty="0">
                    <a:latin typeface="Roboto"/>
                    <a:ea typeface="Roboto"/>
                    <a:cs typeface="Roboto"/>
                    <a:sym typeface="Roboto"/>
                  </a:rPr>
                  <a:t>. </a:t>
                </a:r>
              </a:p>
              <a:p>
                <a:pPr lvl="0" algn="just"/>
                <a:endParaRPr lang="en-US" sz="2800" dirty="0">
                  <a:latin typeface="Roboto" panose="02000000000000000000" pitchFamily="2" charset="0"/>
                  <a:ea typeface="Roboto" panose="02000000000000000000" pitchFamily="2" charset="0"/>
                  <a:cs typeface="Roboto" panose="02000000000000000000" pitchFamily="2" charset="0"/>
                </a:endParaRP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p:txBody>
          </p:sp>
        </mc:Choice>
        <mc:Fallback xmlns="">
          <p:sp>
            <p:nvSpPr>
              <p:cNvPr id="48" name="Google Shape;155;p14">
                <a:extLst>
                  <a:ext uri="{FF2B5EF4-FFF2-40B4-BE49-F238E27FC236}">
                    <a16:creationId xmlns:a16="http://schemas.microsoft.com/office/drawing/2014/main" id="{3399F082-CBB4-27C4-017B-ACC99FC35C3B}"/>
                  </a:ext>
                </a:extLst>
              </p:cNvPr>
              <p:cNvSpPr txBox="1">
                <a:spLocks noRot="1" noChangeAspect="1" noMove="1" noResize="1" noEditPoints="1" noAdjustHandles="1" noChangeArrowheads="1" noChangeShapeType="1" noTextEdit="1"/>
              </p:cNvSpPr>
              <p:nvPr/>
            </p:nvSpPr>
            <p:spPr>
              <a:xfrm>
                <a:off x="22709644" y="12000121"/>
                <a:ext cx="7780511" cy="4720777"/>
              </a:xfrm>
              <a:prstGeom prst="rect">
                <a:avLst/>
              </a:prstGeom>
              <a:blipFill>
                <a:blip r:embed="rId15"/>
                <a:stretch>
                  <a:fillRect l="-163" r="-489"/>
                </a:stretch>
              </a:blipFill>
              <a:ln>
                <a:noFill/>
              </a:ln>
            </p:spPr>
            <p:txBody>
              <a:bodyPr/>
              <a:lstStyle/>
              <a:p>
                <a:r>
                  <a:rPr lang="en-US">
                    <a:noFill/>
                  </a:rPr>
                  <a:t> </a:t>
                </a:r>
              </a:p>
            </p:txBody>
          </p:sp>
        </mc:Fallback>
      </mc:AlternateContent>
      <p:sp>
        <p:nvSpPr>
          <p:cNvPr id="53" name="Rectangle 52">
            <a:extLst>
              <a:ext uri="{FF2B5EF4-FFF2-40B4-BE49-F238E27FC236}">
                <a16:creationId xmlns:a16="http://schemas.microsoft.com/office/drawing/2014/main" id="{79121D1A-92FF-40CE-AE10-6722E6B45BBF}"/>
              </a:ext>
            </a:extLst>
          </p:cNvPr>
          <p:cNvSpPr/>
          <p:nvPr/>
        </p:nvSpPr>
        <p:spPr>
          <a:xfrm>
            <a:off x="32492159" y="26818362"/>
            <a:ext cx="3950399" cy="1326429"/>
          </a:xfrm>
          <a:prstGeom prst="rect">
            <a:avLst/>
          </a:prstGeom>
          <a:solidFill>
            <a:srgbClr val="DD30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dirty="0">
                <a:latin typeface="Roboto" panose="02000000000000000000" pitchFamily="2" charset="0"/>
                <a:ea typeface="Roboto" panose="02000000000000000000" pitchFamily="2" charset="0"/>
                <a:cs typeface="Roboto" panose="02000000000000000000" pitchFamily="2" charset="0"/>
              </a:rPr>
              <a:t>Check out the data!</a:t>
            </a:r>
          </a:p>
        </p:txBody>
      </p:sp>
      <p:sp>
        <p:nvSpPr>
          <p:cNvPr id="54" name="Right Arrow 53">
            <a:extLst>
              <a:ext uri="{FF2B5EF4-FFF2-40B4-BE49-F238E27FC236}">
                <a16:creationId xmlns:a16="http://schemas.microsoft.com/office/drawing/2014/main" id="{8EC3D6B8-120C-5671-2D30-42C060633DD3}"/>
              </a:ext>
            </a:extLst>
          </p:cNvPr>
          <p:cNvSpPr/>
          <p:nvPr/>
        </p:nvSpPr>
        <p:spPr>
          <a:xfrm>
            <a:off x="36727521" y="27265841"/>
            <a:ext cx="538608" cy="431470"/>
          </a:xfrm>
          <a:prstGeom prst="rightArrow">
            <a:avLst/>
          </a:prstGeom>
          <a:solidFill>
            <a:srgbClr val="DD304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descr="A graph of different colored dots&#10;&#10;Description automatically generated">
            <a:extLst>
              <a:ext uri="{FF2B5EF4-FFF2-40B4-BE49-F238E27FC236}">
                <a16:creationId xmlns:a16="http://schemas.microsoft.com/office/drawing/2014/main" id="{1E771C6A-767D-52FE-1355-19EEDF802C4F}"/>
              </a:ext>
            </a:extLst>
          </p:cNvPr>
          <p:cNvPicPr>
            <a:picLocks noChangeAspect="1"/>
          </p:cNvPicPr>
          <p:nvPr/>
        </p:nvPicPr>
        <p:blipFill>
          <a:blip r:embed="rId16"/>
          <a:stretch>
            <a:fillRect/>
          </a:stretch>
        </p:blipFill>
        <p:spPr>
          <a:xfrm>
            <a:off x="31103183" y="7515729"/>
            <a:ext cx="10550769" cy="5486400"/>
          </a:xfrm>
          <a:prstGeom prst="rect">
            <a:avLst/>
          </a:prstGeom>
        </p:spPr>
      </p:pic>
      <p:pic>
        <p:nvPicPr>
          <p:cNvPr id="17" name="Picture 16" descr="A screen shot of a graph&#10;&#10;Description automatically generated">
            <a:extLst>
              <a:ext uri="{FF2B5EF4-FFF2-40B4-BE49-F238E27FC236}">
                <a16:creationId xmlns:a16="http://schemas.microsoft.com/office/drawing/2014/main" id="{1EAB0808-A5EB-002F-4B1B-DEF4B84BAEAA}"/>
              </a:ext>
            </a:extLst>
          </p:cNvPr>
          <p:cNvPicPr>
            <a:picLocks noChangeAspect="1"/>
          </p:cNvPicPr>
          <p:nvPr/>
        </p:nvPicPr>
        <p:blipFill>
          <a:blip r:embed="rId17"/>
          <a:stretch>
            <a:fillRect/>
          </a:stretch>
        </p:blipFill>
        <p:spPr>
          <a:xfrm>
            <a:off x="31103183" y="15186471"/>
            <a:ext cx="10550769" cy="5486400"/>
          </a:xfrm>
          <a:prstGeom prst="rect">
            <a:avLst/>
          </a:prstGeom>
        </p:spPr>
      </p:pic>
      <p:pic>
        <p:nvPicPr>
          <p:cNvPr id="15" name="Picture 14" descr="A qr code with a white background&#10;&#10;Description automatically generated">
            <a:extLst>
              <a:ext uri="{FF2B5EF4-FFF2-40B4-BE49-F238E27FC236}">
                <a16:creationId xmlns:a16="http://schemas.microsoft.com/office/drawing/2014/main" id="{2ECD3662-D17C-9E51-5E3F-035BC14D8837}"/>
              </a:ext>
            </a:extLst>
          </p:cNvPr>
          <p:cNvPicPr>
            <a:picLocks noChangeAspect="1"/>
          </p:cNvPicPr>
          <p:nvPr/>
        </p:nvPicPr>
        <p:blipFill>
          <a:blip r:embed="rId18"/>
          <a:stretch>
            <a:fillRect/>
          </a:stretch>
        </p:blipFill>
        <p:spPr>
          <a:xfrm>
            <a:off x="37571695" y="25180211"/>
            <a:ext cx="3828664" cy="382866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EF8FF"/>
        </a:solidFill>
        <a:effectLst/>
      </p:bgPr>
    </p:bg>
    <p:spTree>
      <p:nvGrpSpPr>
        <p:cNvPr id="1" name="Shape 53"/>
        <p:cNvGrpSpPr/>
        <p:nvPr/>
      </p:nvGrpSpPr>
      <p:grpSpPr>
        <a:xfrm>
          <a:off x="0" y="0"/>
          <a:ext cx="0" cy="0"/>
          <a:chOff x="0" y="0"/>
          <a:chExt cx="0" cy="0"/>
        </a:xfrm>
      </p:grpSpPr>
      <p:sp>
        <p:nvSpPr>
          <p:cNvPr id="61" name="Google Shape;61;p13"/>
          <p:cNvSpPr/>
          <p:nvPr/>
        </p:nvSpPr>
        <p:spPr>
          <a:xfrm>
            <a:off x="7015201" y="1344494"/>
            <a:ext cx="30211800" cy="1426800"/>
          </a:xfrm>
          <a:prstGeom prst="rect">
            <a:avLst/>
          </a:prstGeom>
          <a:solidFill>
            <a:srgbClr val="573164"/>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7000">
                <a:solidFill>
                  <a:srgbClr val="EEF8FF"/>
                </a:solidFill>
                <a:latin typeface="Roboto Condensed"/>
                <a:ea typeface="Roboto Condensed"/>
                <a:cs typeface="Roboto Condensed"/>
                <a:sym typeface="Roboto Condensed"/>
              </a:rPr>
              <a:t>RESULTS</a:t>
            </a:r>
            <a:endParaRPr sz="7000">
              <a:solidFill>
                <a:srgbClr val="EEF8FF"/>
              </a:solidFill>
              <a:latin typeface="Roboto Condensed"/>
              <a:ea typeface="Roboto Condensed"/>
              <a:cs typeface="Roboto Condensed"/>
              <a:sym typeface="Roboto Condensed"/>
            </a:endParaRPr>
          </a:p>
        </p:txBody>
      </p:sp>
      <p:sp>
        <p:nvSpPr>
          <p:cNvPr id="84" name="Google Shape;84;p13"/>
          <p:cNvSpPr txBox="1"/>
          <p:nvPr/>
        </p:nvSpPr>
        <p:spPr>
          <a:xfrm>
            <a:off x="7015201" y="8602330"/>
            <a:ext cx="10386338" cy="1415732"/>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1: Distribution of Show Premieres </a:t>
            </a:r>
            <a:r>
              <a:rPr lang="en" sz="2800" dirty="0">
                <a:latin typeface="Roboto"/>
                <a:ea typeface="Roboto"/>
                <a:cs typeface="Roboto"/>
                <a:sym typeface="Roboto"/>
              </a:rPr>
              <a:t>The “will they or won’t they” trope has persisted from as early as the 1980s to today. </a:t>
            </a:r>
            <a:endParaRPr sz="2800" dirty="0">
              <a:latin typeface="Roboto"/>
              <a:ea typeface="Roboto"/>
              <a:cs typeface="Roboto"/>
              <a:sym typeface="Roboto"/>
            </a:endParaRPr>
          </a:p>
        </p:txBody>
      </p:sp>
      <p:sp>
        <p:nvSpPr>
          <p:cNvPr id="18" name="Google Shape;84;p13">
            <a:extLst>
              <a:ext uri="{FF2B5EF4-FFF2-40B4-BE49-F238E27FC236}">
                <a16:creationId xmlns:a16="http://schemas.microsoft.com/office/drawing/2014/main" id="{73DF9FE1-F983-DC67-A756-F3FA66CCF6C4}"/>
              </a:ext>
            </a:extLst>
          </p:cNvPr>
          <p:cNvSpPr txBox="1"/>
          <p:nvPr/>
        </p:nvSpPr>
        <p:spPr>
          <a:xfrm>
            <a:off x="7015201" y="15075837"/>
            <a:ext cx="10386338" cy="2277506"/>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Figure 2: Distribution of Kiss Times </a:t>
            </a:r>
            <a:r>
              <a:rPr lang="en" sz="2800" dirty="0">
                <a:latin typeface="Roboto"/>
                <a:ea typeface="Roboto"/>
                <a:cs typeface="Roboto"/>
                <a:sym typeface="Roboto"/>
              </a:rPr>
              <a:t>Except for those premiering in the 1990s, most shows chose to cut the trope short. The couple from each decade with the median kiss time has their first kiss with over two-thirds of the show left to go.</a:t>
            </a:r>
            <a:endParaRPr sz="2800" dirty="0">
              <a:latin typeface="Roboto"/>
              <a:ea typeface="Roboto"/>
              <a:cs typeface="Roboto"/>
              <a:sym typeface="Roboto"/>
            </a:endParaRPr>
          </a:p>
        </p:txBody>
      </p:sp>
      <p:sp>
        <p:nvSpPr>
          <p:cNvPr id="31" name="Google Shape;84;p13">
            <a:extLst>
              <a:ext uri="{FF2B5EF4-FFF2-40B4-BE49-F238E27FC236}">
                <a16:creationId xmlns:a16="http://schemas.microsoft.com/office/drawing/2014/main" id="{01745804-74E9-D327-D12D-52E5040F5984}"/>
              </a:ext>
            </a:extLst>
          </p:cNvPr>
          <p:cNvSpPr txBox="1"/>
          <p:nvPr/>
        </p:nvSpPr>
        <p:spPr>
          <a:xfrm>
            <a:off x="26579640" y="8872466"/>
            <a:ext cx="10386337" cy="1846619"/>
          </a:xfrm>
          <a:prstGeom prst="rect">
            <a:avLst/>
          </a:prstGeom>
          <a:noFill/>
          <a:ln>
            <a:noFill/>
          </a:ln>
        </p:spPr>
        <p:txBody>
          <a:bodyPr spcFirstLastPara="1" wrap="square" lIns="182875" tIns="274300" rIns="182875" bIns="274300" anchor="t" anchorCtr="0">
            <a:spAutoFit/>
          </a:bodyPr>
          <a:lstStyle/>
          <a:p>
            <a:pPr marL="0" lvl="0" indent="0" algn="just" rtl="0">
              <a:spcBef>
                <a:spcPts val="0"/>
              </a:spcBef>
              <a:spcAft>
                <a:spcPts val="0"/>
              </a:spcAft>
              <a:buNone/>
            </a:pPr>
            <a:r>
              <a:rPr lang="en" sz="2800" b="1" dirty="0">
                <a:latin typeface="Roboto"/>
                <a:ea typeface="Roboto"/>
                <a:cs typeface="Roboto"/>
                <a:sym typeface="Roboto"/>
              </a:rPr>
              <a:t>Figure 3: ITS Model Results </a:t>
            </a:r>
            <a:r>
              <a:rPr lang="en" sz="2800" dirty="0">
                <a:latin typeface="Roboto"/>
                <a:ea typeface="Roboto"/>
                <a:cs typeface="Roboto"/>
                <a:sym typeface="Roboto"/>
              </a:rPr>
              <a:t>After the first kiss airs, the ratings decrease on average. This trend persists both at the show level (above) and overall (below).</a:t>
            </a:r>
          </a:p>
        </p:txBody>
      </p:sp>
      <mc:AlternateContent xmlns:mc="http://schemas.openxmlformats.org/markup-compatibility/2006" xmlns:a14="http://schemas.microsoft.com/office/drawing/2010/main">
        <mc:Choice Requires="a14">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3402086865"/>
                  </p:ext>
                </p:extLst>
              </p:nvPr>
            </p:nvGraphicFramePr>
            <p:xfrm>
              <a:off x="18457311" y="4061344"/>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xmlns="">
          <p:graphicFrame>
            <p:nvGraphicFramePr>
              <p:cNvPr id="9" name="Table 8">
                <a:extLst>
                  <a:ext uri="{FF2B5EF4-FFF2-40B4-BE49-F238E27FC236}">
                    <a16:creationId xmlns:a16="http://schemas.microsoft.com/office/drawing/2014/main" id="{2B43A5EE-A500-92B7-B1CA-D3115793C9C4}"/>
                  </a:ext>
                </a:extLst>
              </p:cNvPr>
              <p:cNvGraphicFramePr>
                <a:graphicFrameLocks noGrp="1"/>
              </p:cNvGraphicFramePr>
              <p:nvPr>
                <p:extLst>
                  <p:ext uri="{D42A27DB-BD31-4B8C-83A1-F6EECF244321}">
                    <p14:modId xmlns:p14="http://schemas.microsoft.com/office/powerpoint/2010/main" val="3402086865"/>
                  </p:ext>
                </p:extLst>
              </p:nvPr>
            </p:nvGraphicFramePr>
            <p:xfrm>
              <a:off x="18457311" y="4061344"/>
              <a:ext cx="6858000" cy="3107944"/>
            </p:xfrm>
            <a:graphic>
              <a:graphicData uri="http://schemas.openxmlformats.org/drawingml/2006/table">
                <a:tbl>
                  <a:tblPr firstRow="1" bandRow="1">
                    <a:tableStyleId>{5C22544A-7EE6-4342-B048-85BDC9FD1C3A}</a:tableStyleId>
                  </a:tblPr>
                  <a:tblGrid>
                    <a:gridCol w="948043">
                      <a:extLst>
                        <a:ext uri="{9D8B030D-6E8A-4147-A177-3AD203B41FA5}">
                          <a16:colId xmlns:a16="http://schemas.microsoft.com/office/drawing/2014/main" val="3616650262"/>
                        </a:ext>
                      </a:extLst>
                    </a:gridCol>
                    <a:gridCol w="2336800">
                      <a:extLst>
                        <a:ext uri="{9D8B030D-6E8A-4147-A177-3AD203B41FA5}">
                          <a16:colId xmlns:a16="http://schemas.microsoft.com/office/drawing/2014/main" val="3605630075"/>
                        </a:ext>
                      </a:extLst>
                    </a:gridCol>
                    <a:gridCol w="3573157">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3"/>
                          <a:stretch>
                            <a:fillRect l="-1333" t="-186047" r="-624000" b="-325581"/>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7.78</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(7.54, 8.06)</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3"/>
                          <a:stretch>
                            <a:fillRect l="-1333" t="-292857" r="-624000" b="-2333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(0.00, 0.02)</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3"/>
                          <a:stretch>
                            <a:fillRect l="-1333" t="-383721" r="-624000" b="-1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(-0.41, 0.21)</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3"/>
                          <a:stretch>
                            <a:fillRect l="-1333" t="-483721" r="-624000" b="-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-0.01</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(-0.02,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2264029331"/>
                  </p:ext>
                </p:extLst>
              </p:nvPr>
            </p:nvGraphicFramePr>
            <p:xfrm>
              <a:off x="18429637" y="13487919"/>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37084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Roboto" panose="02000000000000000000" pitchFamily="2" charset="0"/>
                                            <a:cs typeface="Roboto" panose="02000000000000000000" pitchFamily="2" charset="0"/>
                                          </a:rPr>
                                          <m:t>0</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1</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2</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370840">
                    <a:tc>
                      <a:txBody>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latin typeface="Cambria Math" panose="02040503050406030204" pitchFamily="18" charset="0"/>
                                            <a:ea typeface="Roboto" panose="02000000000000000000" pitchFamily="2" charset="0"/>
                                            <a:cs typeface="Roboto" panose="02000000000000000000" pitchFamily="2" charset="0"/>
                                          </a:rPr>
                                        </m:ctrlPr>
                                      </m:sSubPr>
                                      <m:e>
                                        <m:r>
                                          <a:rPr lang="en-US" sz="2800" i="1" smtClean="0">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latin typeface="Cambria Math" panose="02040503050406030204" pitchFamily="18" charset="0"/>
                                            <a:ea typeface="Cambria Math" panose="02040503050406030204" pitchFamily="18" charset="0"/>
                                            <a:cs typeface="Roboto" panose="02000000000000000000" pitchFamily="2" charset="0"/>
                                          </a:rPr>
                                          <m:t>3</m:t>
                                        </m:r>
                                      </m:sub>
                                    </m:sSub>
                                  </m:e>
                                </m:acc>
                              </m:oMath>
                            </m:oMathPara>
                          </a14:m>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Choice>
        <mc:Fallback xmlns="">
          <p:graphicFrame>
            <p:nvGraphicFramePr>
              <p:cNvPr id="11" name="Table 10">
                <a:extLst>
                  <a:ext uri="{FF2B5EF4-FFF2-40B4-BE49-F238E27FC236}">
                    <a16:creationId xmlns:a16="http://schemas.microsoft.com/office/drawing/2014/main" id="{099C4B73-7BB2-E00E-8964-A07F884D153E}"/>
                  </a:ext>
                </a:extLst>
              </p:cNvPr>
              <p:cNvGraphicFramePr>
                <a:graphicFrameLocks noGrp="1"/>
              </p:cNvGraphicFramePr>
              <p:nvPr>
                <p:extLst>
                  <p:ext uri="{D42A27DB-BD31-4B8C-83A1-F6EECF244321}">
                    <p14:modId xmlns:p14="http://schemas.microsoft.com/office/powerpoint/2010/main" val="2264029331"/>
                  </p:ext>
                </p:extLst>
              </p:nvPr>
            </p:nvGraphicFramePr>
            <p:xfrm>
              <a:off x="18429637" y="13487919"/>
              <a:ext cx="6858000" cy="3107944"/>
            </p:xfrm>
            <a:graphic>
              <a:graphicData uri="http://schemas.openxmlformats.org/drawingml/2006/table">
                <a:tbl>
                  <a:tblPr firstRow="1" bandRow="1">
                    <a:tableStyleId>{5C22544A-7EE6-4342-B048-85BDC9FD1C3A}</a:tableStyleId>
                  </a:tblPr>
                  <a:tblGrid>
                    <a:gridCol w="1058325">
                      <a:extLst>
                        <a:ext uri="{9D8B030D-6E8A-4147-A177-3AD203B41FA5}">
                          <a16:colId xmlns:a16="http://schemas.microsoft.com/office/drawing/2014/main" val="3616650262"/>
                        </a:ext>
                      </a:extLst>
                    </a:gridCol>
                    <a:gridCol w="2667000">
                      <a:extLst>
                        <a:ext uri="{9D8B030D-6E8A-4147-A177-3AD203B41FA5}">
                          <a16:colId xmlns:a16="http://schemas.microsoft.com/office/drawing/2014/main" val="3605630075"/>
                        </a:ext>
                      </a:extLst>
                    </a:gridCol>
                    <a:gridCol w="3132675">
                      <a:extLst>
                        <a:ext uri="{9D8B030D-6E8A-4147-A177-3AD203B41FA5}">
                          <a16:colId xmlns:a16="http://schemas.microsoft.com/office/drawing/2014/main" val="1138396891"/>
                        </a:ext>
                      </a:extLst>
                    </a:gridCol>
                  </a:tblGrid>
                  <a:tr h="944880">
                    <a:tc>
                      <a:txBody>
                        <a:bodyPr/>
                        <a:lstStyle/>
                        <a:p>
                          <a:pPr algn="ctr"/>
                          <a:endParaRPr lang="en-US" sz="2800" dirty="0">
                            <a:latin typeface="Roboto" panose="02000000000000000000" pitchFamily="2" charset="0"/>
                            <a:ea typeface="Roboto" panose="02000000000000000000" pitchFamily="2" charset="0"/>
                            <a:cs typeface="Roboto" panose="02000000000000000000" pitchFamily="2" charset="0"/>
                          </a:endParaRP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Estimate</a:t>
                          </a:r>
                        </a:p>
                      </a:txBody>
                      <a:tcPr>
                        <a:solidFill>
                          <a:srgbClr val="573164"/>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95% Confidence Interval</a:t>
                          </a:r>
                        </a:p>
                      </a:txBody>
                      <a:tcPr>
                        <a:solidFill>
                          <a:srgbClr val="573164"/>
                        </a:solidFill>
                      </a:tcPr>
                    </a:tc>
                    <a:extLst>
                      <a:ext uri="{0D108BD9-81ED-4DB2-BD59-A6C34878D82A}">
                        <a16:rowId xmlns:a16="http://schemas.microsoft.com/office/drawing/2014/main" val="2924167112"/>
                      </a:ext>
                    </a:extLst>
                  </a:tr>
                  <a:tr h="540766">
                    <a:tc>
                      <a:txBody>
                        <a:bodyPr/>
                        <a:lstStyle/>
                        <a:p>
                          <a:endParaRPr lang="en-US"/>
                        </a:p>
                      </a:txBody>
                      <a:tcPr>
                        <a:blipFill>
                          <a:blip r:embed="rId4"/>
                          <a:stretch>
                            <a:fillRect l="-1205" t="-186047" r="-554217" b="-3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8.02</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(7.97,  8.07)</a:t>
                          </a:r>
                        </a:p>
                      </a:txBody>
                      <a:tcPr>
                        <a:solidFill>
                          <a:srgbClr val="E1AAF3"/>
                        </a:solidFill>
                      </a:tcPr>
                    </a:tc>
                    <a:extLst>
                      <a:ext uri="{0D108BD9-81ED-4DB2-BD59-A6C34878D82A}">
                        <a16:rowId xmlns:a16="http://schemas.microsoft.com/office/drawing/2014/main" val="3318367615"/>
                      </a:ext>
                    </a:extLst>
                  </a:tr>
                  <a:tr h="540766">
                    <a:tc>
                      <a:txBody>
                        <a:bodyPr/>
                        <a:lstStyle/>
                        <a:p>
                          <a:endParaRPr lang="en-US"/>
                        </a:p>
                      </a:txBody>
                      <a:tcPr>
                        <a:blipFill>
                          <a:blip r:embed="rId4"/>
                          <a:stretch>
                            <a:fillRect l="-1205" t="-286047" r="-554217" b="-227907"/>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360183572"/>
                      </a:ext>
                    </a:extLst>
                  </a:tr>
                  <a:tr h="540766">
                    <a:tc>
                      <a:txBody>
                        <a:bodyPr/>
                        <a:lstStyle/>
                        <a:p>
                          <a:endParaRPr lang="en-US"/>
                        </a:p>
                      </a:txBody>
                      <a:tcPr>
                        <a:blipFill>
                          <a:blip r:embed="rId4"/>
                          <a:stretch>
                            <a:fillRect l="-1205" t="-395238" r="-554217" b="-1333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-0.09</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(-0.16, -0.03)</a:t>
                          </a:r>
                        </a:p>
                      </a:txBody>
                      <a:tcPr>
                        <a:solidFill>
                          <a:srgbClr val="E1AAF3"/>
                        </a:solidFill>
                      </a:tcPr>
                    </a:tc>
                    <a:extLst>
                      <a:ext uri="{0D108BD9-81ED-4DB2-BD59-A6C34878D82A}">
                        <a16:rowId xmlns:a16="http://schemas.microsoft.com/office/drawing/2014/main" val="881442553"/>
                      </a:ext>
                    </a:extLst>
                  </a:tr>
                  <a:tr h="540766">
                    <a:tc>
                      <a:txBody>
                        <a:bodyPr/>
                        <a:lstStyle/>
                        <a:p>
                          <a:endParaRPr lang="en-US"/>
                        </a:p>
                      </a:txBody>
                      <a:tcPr>
                        <a:blipFill>
                          <a:blip r:embed="rId4"/>
                          <a:stretch>
                            <a:fillRect l="-1205" t="-483721" r="-554217" b="-30233"/>
                          </a:stretch>
                        </a:blip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a:t>
                          </a:r>
                        </a:p>
                      </a:txBody>
                      <a:tcPr>
                        <a:solidFill>
                          <a:srgbClr val="E1AAF3"/>
                        </a:solidFill>
                      </a:tcPr>
                    </a:tc>
                    <a:tc>
                      <a:txBody>
                        <a:bodyPr/>
                        <a:lstStyle/>
                        <a:p>
                          <a:pPr algn="ctr"/>
                          <a:r>
                            <a:rPr lang="en-US" sz="2800" dirty="0">
                              <a:latin typeface="Roboto" panose="02000000000000000000" pitchFamily="2" charset="0"/>
                              <a:ea typeface="Roboto" panose="02000000000000000000" pitchFamily="2" charset="0"/>
                              <a:cs typeface="Roboto" panose="02000000000000000000" pitchFamily="2" charset="0"/>
                            </a:rPr>
                            <a:t>(0.00, 0.00)</a:t>
                          </a:r>
                        </a:p>
                      </a:txBody>
                      <a:tcPr>
                        <a:solidFill>
                          <a:srgbClr val="E1AAF3"/>
                        </a:solidFill>
                      </a:tcPr>
                    </a:tc>
                    <a:extLst>
                      <a:ext uri="{0D108BD9-81ED-4DB2-BD59-A6C34878D82A}">
                        <a16:rowId xmlns:a16="http://schemas.microsoft.com/office/drawing/2014/main" val="2940754325"/>
                      </a:ext>
                    </a:extLst>
                  </a:tr>
                </a:tbl>
              </a:graphicData>
            </a:graphic>
          </p:graphicFrame>
        </mc:Fallback>
      </mc:AlternateContent>
      <p:sp>
        <p:nvSpPr>
          <p:cNvPr id="14" name="Google Shape;84;p13">
            <a:extLst>
              <a:ext uri="{FF2B5EF4-FFF2-40B4-BE49-F238E27FC236}">
                <a16:creationId xmlns:a16="http://schemas.microsoft.com/office/drawing/2014/main" id="{02FF3AA9-BE2C-67FC-593B-5AFEBF98A498}"/>
              </a:ext>
            </a:extLst>
          </p:cNvPr>
          <p:cNvSpPr txBox="1"/>
          <p:nvPr/>
        </p:nvSpPr>
        <p:spPr>
          <a:xfrm>
            <a:off x="18429637" y="3275510"/>
            <a:ext cx="6858000"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1: Show-Specific Model (</a:t>
            </a:r>
            <a:r>
              <a:rPr lang="en" sz="2800" b="1" i="1" dirty="0">
                <a:latin typeface="Roboto"/>
                <a:ea typeface="Roboto"/>
                <a:cs typeface="Roboto"/>
                <a:sym typeface="Roboto"/>
              </a:rPr>
              <a:t>New Girl)</a:t>
            </a:r>
            <a:endParaRPr lang="en" sz="2800" b="1" dirty="0">
              <a:latin typeface="Roboto"/>
              <a:ea typeface="Roboto"/>
              <a:cs typeface="Roboto"/>
              <a:sym typeface="Roboto"/>
            </a:endParaRPr>
          </a:p>
        </p:txBody>
      </p:sp>
      <p:sp>
        <p:nvSpPr>
          <p:cNvPr id="16" name="Google Shape;84;p13">
            <a:extLst>
              <a:ext uri="{FF2B5EF4-FFF2-40B4-BE49-F238E27FC236}">
                <a16:creationId xmlns:a16="http://schemas.microsoft.com/office/drawing/2014/main" id="{BC4964C9-154D-4329-7820-55689539FDA5}"/>
              </a:ext>
            </a:extLst>
          </p:cNvPr>
          <p:cNvSpPr txBox="1"/>
          <p:nvPr/>
        </p:nvSpPr>
        <p:spPr>
          <a:xfrm>
            <a:off x="18429637" y="12603267"/>
            <a:ext cx="6858000" cy="984845"/>
          </a:xfrm>
          <a:prstGeom prst="rect">
            <a:avLst/>
          </a:prstGeom>
          <a:noFill/>
          <a:ln>
            <a:noFill/>
          </a:ln>
        </p:spPr>
        <p:txBody>
          <a:bodyPr spcFirstLastPara="1" wrap="square" lIns="182875" tIns="274300" rIns="182875" bIns="274300" anchor="t" anchorCtr="0">
            <a:spAutoFit/>
          </a:bodyPr>
          <a:lstStyle/>
          <a:p>
            <a:pPr marL="0" lvl="0" indent="0" algn="l" rtl="0">
              <a:spcBef>
                <a:spcPts val="0"/>
              </a:spcBef>
              <a:spcAft>
                <a:spcPts val="0"/>
              </a:spcAft>
              <a:buNone/>
            </a:pPr>
            <a:r>
              <a:rPr lang="en" sz="2800" b="1" dirty="0">
                <a:latin typeface="Roboto"/>
                <a:ea typeface="Roboto"/>
                <a:cs typeface="Roboto"/>
                <a:sym typeface="Roboto"/>
              </a:rPr>
              <a:t>Table 2: Overall Model (Top 20 Couples)</a:t>
            </a:r>
          </a:p>
        </p:txBody>
      </p:sp>
      <p:pic>
        <p:nvPicPr>
          <p:cNvPr id="24" name="Picture 23" descr="A graph showing the distribution of show premieres&#10;&#10;Description automatically generated">
            <a:extLst>
              <a:ext uri="{FF2B5EF4-FFF2-40B4-BE49-F238E27FC236}">
                <a16:creationId xmlns:a16="http://schemas.microsoft.com/office/drawing/2014/main" id="{324744BE-6BEC-DDBC-71A0-F31D08211AAB}"/>
              </a:ext>
            </a:extLst>
          </p:cNvPr>
          <p:cNvPicPr>
            <a:picLocks noChangeAspect="1"/>
          </p:cNvPicPr>
          <p:nvPr/>
        </p:nvPicPr>
        <p:blipFill>
          <a:blip r:embed="rId5"/>
          <a:stretch>
            <a:fillRect/>
          </a:stretch>
        </p:blipFill>
        <p:spPr>
          <a:xfrm>
            <a:off x="7091534" y="3460433"/>
            <a:ext cx="10550769" cy="5486400"/>
          </a:xfrm>
          <a:prstGeom prst="rect">
            <a:avLst/>
          </a:prstGeom>
        </p:spPr>
      </p:pic>
      <p:pic>
        <p:nvPicPr>
          <p:cNvPr id="28" name="Picture 27" descr="A chart of a distribution of kisses&#10;&#10;Description automatically generated">
            <a:extLst>
              <a:ext uri="{FF2B5EF4-FFF2-40B4-BE49-F238E27FC236}">
                <a16:creationId xmlns:a16="http://schemas.microsoft.com/office/drawing/2014/main" id="{75BC76F5-E210-5D65-2C35-026780935AAF}"/>
              </a:ext>
            </a:extLst>
          </p:cNvPr>
          <p:cNvPicPr>
            <a:picLocks noChangeAspect="1"/>
          </p:cNvPicPr>
          <p:nvPr/>
        </p:nvPicPr>
        <p:blipFill>
          <a:blip r:embed="rId6"/>
          <a:stretch>
            <a:fillRect/>
          </a:stretch>
        </p:blipFill>
        <p:spPr>
          <a:xfrm>
            <a:off x="7337379" y="10021630"/>
            <a:ext cx="10550769" cy="5486400"/>
          </a:xfrm>
          <a:prstGeom prst="rect">
            <a:avLst/>
          </a:prstGeom>
        </p:spPr>
      </p:pic>
      <mc:AlternateContent xmlns:mc="http://schemas.openxmlformats.org/markup-compatibility/2006" xmlns:a14="http://schemas.microsoft.com/office/drawing/2010/main">
        <mc:Choice Requires="a14">
          <p:sp>
            <p:nvSpPr>
              <p:cNvPr id="48" name="Google Shape;155;p14">
                <a:extLst>
                  <a:ext uri="{FF2B5EF4-FFF2-40B4-BE49-F238E27FC236}">
                    <a16:creationId xmlns:a16="http://schemas.microsoft.com/office/drawing/2014/main" id="{3399F082-CBB4-27C4-017B-ACC99FC35C3B}"/>
                  </a:ext>
                </a:extLst>
              </p:cNvPr>
              <p:cNvSpPr txBox="1"/>
              <p:nvPr/>
            </p:nvSpPr>
            <p:spPr>
              <a:xfrm>
                <a:off x="17990082" y="7858427"/>
                <a:ext cx="7780511" cy="4720777"/>
              </a:xfrm>
              <a:prstGeom prst="rect">
                <a:avLst/>
              </a:prstGeom>
              <a:noFill/>
              <a:ln>
                <a:noFill/>
              </a:ln>
            </p:spPr>
            <p:txBody>
              <a:bodyPr spcFirstLastPara="1" wrap="square" lIns="182875" tIns="274300" rIns="182875" bIns="274300" anchor="t" anchorCtr="0">
                <a:noAutofit/>
              </a:bodyPr>
              <a:lstStyle/>
              <a:p>
                <a:pPr marL="457200" lvl="0" indent="-457200" algn="just" rtl="0">
                  <a:spcBef>
                    <a:spcPts val="0"/>
                  </a:spcBef>
                  <a:spcAft>
                    <a:spcPts val="0"/>
                  </a:spcAft>
                  <a:buFont typeface="Arial" panose="020B0604020202020204" pitchFamily="34" charset="0"/>
                  <a:buChar char="•"/>
                </a:pPr>
                <a:r>
                  <a:rPr lang="en-US" sz="2800" dirty="0">
                    <a:latin typeface="Roboto"/>
                    <a:ea typeface="Roboto"/>
                    <a:cs typeface="Roboto"/>
                    <a:sym typeface="Roboto"/>
                  </a:rPr>
                  <a:t>The ITS models quantify the </a:t>
                </a:r>
                <a:r>
                  <a:rPr lang="en-US" sz="2800" b="1" dirty="0">
                    <a:latin typeface="Roboto"/>
                    <a:ea typeface="Roboto"/>
                    <a:cs typeface="Roboto"/>
                    <a:sym typeface="Roboto"/>
                  </a:rPr>
                  <a:t>altered trajectories of the episode ratings</a:t>
                </a:r>
                <a:r>
                  <a:rPr lang="en-US" sz="2800" dirty="0">
                    <a:latin typeface="Roboto"/>
                    <a:ea typeface="Roboto"/>
                    <a:cs typeface="Roboto"/>
                    <a:sym typeface="Roboto"/>
                  </a:rPr>
                  <a:t> after versus before the first kiss. </a:t>
                </a:r>
              </a:p>
              <a:p>
                <a:pPr lvl="0" algn="just" rtl="0">
                  <a:spcBef>
                    <a:spcPts val="0"/>
                  </a:spcBef>
                  <a:spcAft>
                    <a:spcPts val="0"/>
                  </a:spcAft>
                </a:pPr>
                <a:endParaRPr lang="en-US" sz="1300" dirty="0">
                  <a:latin typeface="Roboto"/>
                  <a:ea typeface="Roboto"/>
                  <a:cs typeface="Roboto"/>
                  <a:sym typeface="Roboto"/>
                </a:endParaRPr>
              </a:p>
              <a:p>
                <a:pPr marL="457200" lvl="0" indent="-457200" algn="just">
                  <a:buFont typeface="Arial" panose="020B0604020202020204" pitchFamily="34" charset="0"/>
                  <a:buChar char="•"/>
                </a:pPr>
                <a:r>
                  <a:rPr lang="en-US" sz="2800" dirty="0">
                    <a:latin typeface="Roboto"/>
                    <a:ea typeface="Roboto"/>
                    <a:cs typeface="Roboto"/>
                    <a:sym typeface="Roboto"/>
                  </a:rPr>
                  <a:t>To address whether the </a:t>
                </a:r>
                <a:r>
                  <a:rPr lang="en-US" sz="2800" b="1" dirty="0">
                    <a:latin typeface="Roboto"/>
                    <a:ea typeface="Roboto"/>
                    <a:cs typeface="Roboto"/>
                    <a:sym typeface="Roboto"/>
                  </a:rPr>
                  <a:t>episode ratings change immediately</a:t>
                </a:r>
                <a:r>
                  <a:rPr lang="en-US" sz="2800" dirty="0">
                    <a:latin typeface="Roboto"/>
                    <a:ea typeface="Roboto"/>
                    <a:cs typeface="Roboto"/>
                    <a:sym typeface="Roboto"/>
                  </a:rPr>
                  <a:t> following the first kiss, we look at  </a:t>
                </a:r>
                <a14:m>
                  <m:oMath xmlns:m="http://schemas.openxmlformats.org/officeDocument/2006/math">
                    <m:acc>
                      <m:accPr>
                        <m:chr m:val="̂"/>
                        <m:ctrlPr>
                          <a:rPr lang="en-US" sz="2800" i="1" smtClean="0">
                            <a:solidFill>
                              <a:srgbClr val="522E5E"/>
                            </a:solidFill>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solidFill>
                                  <a:srgbClr val="522E5E"/>
                                </a:solidFill>
                                <a:latin typeface="Cambria Math" panose="02040503050406030204" pitchFamily="18" charset="0"/>
                                <a:ea typeface="Roboto" panose="02000000000000000000" pitchFamily="2" charset="0"/>
                                <a:cs typeface="Roboto" panose="02000000000000000000" pitchFamily="2" charset="0"/>
                              </a:rPr>
                            </m:ctrlPr>
                          </m:sSubPr>
                          <m:e>
                            <m:r>
                              <a:rPr lang="en-US" sz="2800" i="1" smtClean="0">
                                <a:solidFill>
                                  <a:srgbClr val="522E5E"/>
                                </a:solidFill>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solidFill>
                                  <a:srgbClr val="522E5E"/>
                                </a:solidFill>
                                <a:latin typeface="Cambria Math" panose="02040503050406030204" pitchFamily="18" charset="0"/>
                                <a:ea typeface="Cambria Math" panose="02040503050406030204" pitchFamily="18" charset="0"/>
                                <a:cs typeface="Roboto" panose="02000000000000000000" pitchFamily="2" charset="0"/>
                              </a:rPr>
                              <m:t>2</m:t>
                            </m:r>
                          </m:sub>
                        </m:sSub>
                      </m:e>
                    </m:acc>
                  </m:oMath>
                </a14:m>
                <a:r>
                  <a:rPr lang="en-US" sz="2800" dirty="0">
                    <a:latin typeface="Roboto" panose="02000000000000000000" pitchFamily="2" charset="0"/>
                    <a:ea typeface="Roboto" panose="02000000000000000000" pitchFamily="2" charset="0"/>
                    <a:cs typeface="Roboto" panose="02000000000000000000" pitchFamily="2" charset="0"/>
                  </a:rPr>
                  <a:t>. </a:t>
                </a:r>
              </a:p>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lvl="0" algn="just"/>
                <a:endParaRPr lang="en-US" sz="1300" dirty="0">
                  <a:latin typeface="Roboto" panose="02000000000000000000" pitchFamily="2" charset="0"/>
                  <a:ea typeface="Roboto" panose="02000000000000000000" pitchFamily="2" charset="0"/>
                  <a:cs typeface="Roboto" panose="02000000000000000000" pitchFamily="2" charset="0"/>
                </a:endParaRPr>
              </a:p>
              <a:p>
                <a:pPr marL="457200" indent="-457200" algn="just">
                  <a:buFont typeface="Arial" panose="020B0604020202020204" pitchFamily="34" charset="0"/>
                  <a:buChar char="•"/>
                </a:pPr>
                <a:r>
                  <a:rPr lang="en" sz="2800" dirty="0">
                    <a:latin typeface="Roboto"/>
                    <a:ea typeface="Roboto"/>
                    <a:cs typeface="Roboto"/>
                    <a:sym typeface="Roboto"/>
                  </a:rPr>
                  <a:t>To address how quickly </a:t>
                </a:r>
                <a:r>
                  <a:rPr lang="en" sz="2800" b="1" dirty="0">
                    <a:latin typeface="Roboto"/>
                    <a:ea typeface="Roboto"/>
                    <a:cs typeface="Roboto"/>
                    <a:sym typeface="Roboto"/>
                  </a:rPr>
                  <a:t>ratings return to pre-kiss levels</a:t>
                </a:r>
                <a:r>
                  <a:rPr lang="en" sz="2800" dirty="0">
                    <a:latin typeface="Roboto"/>
                    <a:ea typeface="Roboto"/>
                    <a:cs typeface="Roboto"/>
                    <a:sym typeface="Roboto"/>
                  </a:rPr>
                  <a:t> (if ever), we look at </a:t>
                </a:r>
                <a14:m>
                  <m:oMath xmlns:m="http://schemas.openxmlformats.org/officeDocument/2006/math">
                    <m:acc>
                      <m:accPr>
                        <m:chr m:val="̂"/>
                        <m:ctrlPr>
                          <a:rPr lang="en-US" sz="2800" i="1" smtClean="0">
                            <a:solidFill>
                              <a:srgbClr val="DD304A"/>
                            </a:solidFill>
                            <a:latin typeface="Cambria Math" panose="02040503050406030204" pitchFamily="18" charset="0"/>
                            <a:ea typeface="Roboto" panose="02000000000000000000" pitchFamily="2" charset="0"/>
                            <a:cs typeface="Roboto" panose="02000000000000000000" pitchFamily="2" charset="0"/>
                          </a:rPr>
                        </m:ctrlPr>
                      </m:accPr>
                      <m:e>
                        <m:sSub>
                          <m:sSubPr>
                            <m:ctrlPr>
                              <a:rPr lang="en-US" sz="2800" i="1" smtClean="0">
                                <a:solidFill>
                                  <a:srgbClr val="DD304A"/>
                                </a:solidFill>
                                <a:latin typeface="Cambria Math" panose="02040503050406030204" pitchFamily="18" charset="0"/>
                                <a:ea typeface="Roboto" panose="02000000000000000000" pitchFamily="2" charset="0"/>
                                <a:cs typeface="Roboto" panose="02000000000000000000" pitchFamily="2" charset="0"/>
                              </a:rPr>
                            </m:ctrlPr>
                          </m:sSubPr>
                          <m:e>
                            <m:r>
                              <a:rPr lang="en-US" sz="280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𝛽</m:t>
                            </m:r>
                          </m:e>
                          <m:sub>
                            <m:r>
                              <a:rPr lang="en-US" sz="2800" b="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3</m:t>
                            </m:r>
                          </m:sub>
                        </m:sSub>
                        <m:r>
                          <a:rPr lang="en-US" sz="2800" b="0" i="1" smtClean="0">
                            <a:solidFill>
                              <a:srgbClr val="DD304A"/>
                            </a:solidFill>
                            <a:latin typeface="Cambria Math" panose="02040503050406030204" pitchFamily="18" charset="0"/>
                            <a:ea typeface="Cambria Math" panose="02040503050406030204" pitchFamily="18" charset="0"/>
                            <a:cs typeface="Roboto" panose="02000000000000000000" pitchFamily="2" charset="0"/>
                          </a:rPr>
                          <m:t> </m:t>
                        </m:r>
                      </m:e>
                    </m:acc>
                  </m:oMath>
                </a14:m>
                <a:r>
                  <a:rPr lang="en-US" sz="2800" dirty="0">
                    <a:latin typeface="Roboto"/>
                    <a:ea typeface="Roboto"/>
                    <a:cs typeface="Roboto"/>
                    <a:sym typeface="Roboto"/>
                  </a:rPr>
                  <a:t>. </a:t>
                </a:r>
              </a:p>
              <a:p>
                <a:pPr lvl="0" algn="just"/>
                <a:endParaRPr lang="en-US" sz="2800" dirty="0">
                  <a:latin typeface="Roboto" panose="02000000000000000000" pitchFamily="2" charset="0"/>
                  <a:ea typeface="Roboto" panose="02000000000000000000" pitchFamily="2" charset="0"/>
                  <a:cs typeface="Roboto" panose="02000000000000000000" pitchFamily="2" charset="0"/>
                </a:endParaRPr>
              </a:p>
              <a:p>
                <a:pPr lvl="0" algn="just" rtl="0">
                  <a:spcBef>
                    <a:spcPts val="0"/>
                  </a:spcBef>
                  <a:spcAft>
                    <a:spcPts val="0"/>
                  </a:spcAft>
                </a:pPr>
                <a:endParaRPr lang="en-US" sz="1300" dirty="0">
                  <a:latin typeface="Roboto" panose="02000000000000000000" pitchFamily="2" charset="0"/>
                  <a:ea typeface="Roboto" panose="02000000000000000000" pitchFamily="2" charset="0"/>
                  <a:cs typeface="Roboto" panose="02000000000000000000" pitchFamily="2" charset="0"/>
                </a:endParaRPr>
              </a:p>
            </p:txBody>
          </p:sp>
        </mc:Choice>
        <mc:Fallback xmlns="">
          <p:sp>
            <p:nvSpPr>
              <p:cNvPr id="48" name="Google Shape;155;p14">
                <a:extLst>
                  <a:ext uri="{FF2B5EF4-FFF2-40B4-BE49-F238E27FC236}">
                    <a16:creationId xmlns:a16="http://schemas.microsoft.com/office/drawing/2014/main" id="{3399F082-CBB4-27C4-017B-ACC99FC35C3B}"/>
                  </a:ext>
                </a:extLst>
              </p:cNvPr>
              <p:cNvSpPr txBox="1">
                <a:spLocks noRot="1" noChangeAspect="1" noMove="1" noResize="1" noEditPoints="1" noAdjustHandles="1" noChangeArrowheads="1" noChangeShapeType="1" noTextEdit="1"/>
              </p:cNvSpPr>
              <p:nvPr/>
            </p:nvSpPr>
            <p:spPr>
              <a:xfrm>
                <a:off x="17990082" y="7858427"/>
                <a:ext cx="7780511" cy="4720777"/>
              </a:xfrm>
              <a:prstGeom prst="rect">
                <a:avLst/>
              </a:prstGeom>
              <a:blipFill>
                <a:blip r:embed="rId7"/>
                <a:stretch>
                  <a:fillRect l="-163" r="-489"/>
                </a:stretch>
              </a:blipFill>
              <a:ln>
                <a:noFill/>
              </a:ln>
            </p:spPr>
            <p:txBody>
              <a:bodyPr/>
              <a:lstStyle/>
              <a:p>
                <a:r>
                  <a:rPr lang="en-US">
                    <a:noFill/>
                  </a:rPr>
                  <a:t> </a:t>
                </a:r>
              </a:p>
            </p:txBody>
          </p:sp>
        </mc:Fallback>
      </mc:AlternateContent>
      <p:pic>
        <p:nvPicPr>
          <p:cNvPr id="10" name="Picture 9" descr="A graph of different colored dots&#10;&#10;Description automatically generated">
            <a:extLst>
              <a:ext uri="{FF2B5EF4-FFF2-40B4-BE49-F238E27FC236}">
                <a16:creationId xmlns:a16="http://schemas.microsoft.com/office/drawing/2014/main" id="{1E771C6A-767D-52FE-1355-19EEDF802C4F}"/>
              </a:ext>
            </a:extLst>
          </p:cNvPr>
          <p:cNvPicPr>
            <a:picLocks noChangeAspect="1"/>
          </p:cNvPicPr>
          <p:nvPr/>
        </p:nvPicPr>
        <p:blipFill>
          <a:blip r:embed="rId8"/>
          <a:stretch>
            <a:fillRect/>
          </a:stretch>
        </p:blipFill>
        <p:spPr>
          <a:xfrm>
            <a:off x="26383621" y="3374035"/>
            <a:ext cx="10550769" cy="5486400"/>
          </a:xfrm>
          <a:prstGeom prst="rect">
            <a:avLst/>
          </a:prstGeom>
        </p:spPr>
      </p:pic>
      <p:pic>
        <p:nvPicPr>
          <p:cNvPr id="17" name="Picture 16" descr="A screen shot of a graph&#10;&#10;Description automatically generated">
            <a:extLst>
              <a:ext uri="{FF2B5EF4-FFF2-40B4-BE49-F238E27FC236}">
                <a16:creationId xmlns:a16="http://schemas.microsoft.com/office/drawing/2014/main" id="{1EAB0808-A5EB-002F-4B1B-DEF4B84BAEAA}"/>
              </a:ext>
            </a:extLst>
          </p:cNvPr>
          <p:cNvPicPr>
            <a:picLocks noChangeAspect="1"/>
          </p:cNvPicPr>
          <p:nvPr/>
        </p:nvPicPr>
        <p:blipFill>
          <a:blip r:embed="rId9"/>
          <a:stretch>
            <a:fillRect/>
          </a:stretch>
        </p:blipFill>
        <p:spPr>
          <a:xfrm>
            <a:off x="26383621" y="11044777"/>
            <a:ext cx="10550769" cy="5486400"/>
          </a:xfrm>
          <a:prstGeom prst="rect">
            <a:avLst/>
          </a:prstGeom>
        </p:spPr>
      </p:pic>
    </p:spTree>
    <p:extLst>
      <p:ext uri="{BB962C8B-B14F-4D97-AF65-F5344CB8AC3E}">
        <p14:creationId xmlns:p14="http://schemas.microsoft.com/office/powerpoint/2010/main" val="217867548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7284</TotalTime>
  <Words>1118</Words>
  <Application>Microsoft Macintosh PowerPoint</Application>
  <PresentationFormat>Custom</PresentationFormat>
  <Paragraphs>146</Paragraphs>
  <Slides>2</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Cambria Math</vt:lpstr>
      <vt:lpstr>Arial</vt:lpstr>
      <vt:lpstr>Roboto Condensed</vt:lpstr>
      <vt:lpstr>Roboto</vt:lpstr>
      <vt:lpstr>Simple Light</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Ashley E. Mullan</cp:lastModifiedBy>
  <cp:revision>31</cp:revision>
  <dcterms:modified xsi:type="dcterms:W3CDTF">2023-10-29T14:41:08Z</dcterms:modified>
</cp:coreProperties>
</file>