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42803763" cy="30275213"/>
  <p:notesSz cx="6858000" cy="9144000"/>
  <p:embeddedFontLst>
    <p:embeddedFont>
      <p:font typeface="Cambria Math" panose="02040503050406030204" pitchFamily="18" charset="0"/>
      <p:regular r:id="rId6"/>
    </p:embeddedFont>
    <p:embeddedFont>
      <p:font typeface="Roboto" panose="02000000000000000000" pitchFamily="2" charset="0"/>
      <p:regular r:id="rId7"/>
      <p:bold r:id="rId8"/>
      <p:italic r:id="rId9"/>
      <p:boldItalic r:id="rId10"/>
    </p:embeddedFont>
    <p:embeddedFont>
      <p:font typeface="Roboto Condensed"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AF3"/>
    <a:srgbClr val="B186BF"/>
    <a:srgbClr val="D5A1E6"/>
    <a:srgbClr val="BBACBF"/>
    <a:srgbClr val="A75EBF"/>
    <a:srgbClr val="573164"/>
    <a:srgbClr val="88C7F6"/>
    <a:srgbClr val="005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7"/>
  </p:normalViewPr>
  <p:slideViewPr>
    <p:cSldViewPr snapToGrid="0">
      <p:cViewPr>
        <p:scale>
          <a:sx n="24" d="100"/>
          <a:sy n="24" d="100"/>
        </p:scale>
        <p:origin x="1656" y="224"/>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a:t>
            </a:r>
            <a:r>
              <a:rPr lang="en-US"/>
              <a:t>Which does need to be fixed LOL</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3c5d13ce2_0_208: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3c5d13ce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3c38f6595_0_110: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3c38f659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wikipedia.org/"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www.imdb.com/"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pubmed.ncbi.nlm.nih.gov/27283160/" TargetMode="External"/><Relationship Id="rId11" Type="http://schemas.openxmlformats.org/officeDocument/2006/relationships/image" Target="../media/image5.png"/><Relationship Id="rId5" Type="http://schemas.openxmlformats.org/officeDocument/2006/relationships/hyperlink" Target="https://en.wiktionary.org/wiki/will-they-won%27t-they"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6" name="Google Shape;146;p14">
            <a:extLst>
              <a:ext uri="{FF2B5EF4-FFF2-40B4-BE49-F238E27FC236}">
                <a16:creationId xmlns:a16="http://schemas.microsoft.com/office/drawing/2014/main" id="{8AED6BE5-854F-1AF5-44EF-B741C5FA7712}"/>
              </a:ext>
            </a:extLst>
          </p:cNvPr>
          <p:cNvSpPr/>
          <p:nvPr/>
        </p:nvSpPr>
        <p:spPr>
          <a:xfrm>
            <a:off x="1097275" y="7115872"/>
            <a:ext cx="9418200" cy="8619778"/>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descr="A black and gold logo&#10;&#10;Description automatically generated">
            <a:extLst>
              <a:ext uri="{FF2B5EF4-FFF2-40B4-BE49-F238E27FC236}">
                <a16:creationId xmlns:a16="http://schemas.microsoft.com/office/drawing/2014/main" id="{8553186E-0EE4-098B-49B9-4AC1F04EEB60}"/>
              </a:ext>
            </a:extLst>
          </p:cNvPr>
          <p:cNvPicPr>
            <a:picLocks noChangeAspect="1"/>
          </p:cNvPicPr>
          <p:nvPr/>
        </p:nvPicPr>
        <p:blipFill>
          <a:blip r:embed="rId3"/>
          <a:stretch>
            <a:fillRect/>
          </a:stretch>
        </p:blipFill>
        <p:spPr>
          <a:xfrm>
            <a:off x="421075" y="838119"/>
            <a:ext cx="6994621" cy="4160979"/>
          </a:xfrm>
          <a:prstGeom prst="rect">
            <a:avLst/>
          </a:prstGeom>
        </p:spPr>
      </p:pic>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txBox="1"/>
          <p:nvPr/>
        </p:nvSpPr>
        <p:spPr>
          <a:xfrm>
            <a:off x="7062575" y="809041"/>
            <a:ext cx="25182900" cy="4556100"/>
          </a:xfrm>
          <a:prstGeom prst="rect">
            <a:avLst/>
          </a:prstGeom>
          <a:noFill/>
          <a:ln>
            <a:noFill/>
          </a:ln>
        </p:spPr>
        <p:txBody>
          <a:bodyPr spcFirstLastPara="1" wrap="square" lIns="182875" tIns="274300" rIns="91425" bIns="274300" anchor="ctr" anchorCtr="0">
            <a:noAutofit/>
          </a:bodyPr>
          <a:lstStyle/>
          <a:p>
            <a:pPr marL="0" marR="0" lvl="0" indent="0" algn="l"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INTRODUCTION</a:t>
            </a:r>
            <a:endParaRPr sz="700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30" y="2151910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txBox="1"/>
          <p:nvPr/>
        </p:nvSpPr>
        <p:spPr>
          <a:xfrm>
            <a:off x="1097275" y="7184850"/>
            <a:ext cx="9418200" cy="8125266"/>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US" sz="2600" dirty="0">
                <a:latin typeface="Roboto"/>
                <a:ea typeface="Roboto"/>
                <a:cs typeface="Roboto"/>
                <a:sym typeface="Roboto"/>
              </a:rPr>
              <a:t>Many television shows follow the “will they or won’t they” trope, where the dynamic between a pair of</a:t>
            </a:r>
          </a:p>
          <a:p>
            <a:pPr marL="0" lvl="0" indent="0" algn="l" rtl="0">
              <a:spcBef>
                <a:spcPts val="0"/>
              </a:spcBef>
              <a:spcAft>
                <a:spcPts val="0"/>
              </a:spcAft>
              <a:buNone/>
            </a:pPr>
            <a:r>
              <a:rPr lang="en-US" sz="2600" dirty="0">
                <a:latin typeface="Roboto"/>
                <a:ea typeface="Roboto"/>
                <a:cs typeface="Roboto"/>
                <a:sym typeface="Roboto"/>
              </a:rPr>
              <a:t>main characters constantly shifts between friendship and something more throughout the run of the series. The couple clearly demonstrates romantic chemistry, but their future is plagued by uncertainty and a combination of internal and external conflict.</a:t>
            </a:r>
            <a:r>
              <a:rPr lang="en-US" sz="2600" baseline="30000" dirty="0">
                <a:latin typeface="Roboto"/>
                <a:ea typeface="Roboto"/>
                <a:cs typeface="Roboto"/>
                <a:sym typeface="Roboto"/>
              </a:rPr>
              <a:t>1 </a:t>
            </a:r>
            <a:r>
              <a:rPr lang="en-US" sz="2600" dirty="0">
                <a:latin typeface="Roboto"/>
                <a:ea typeface="Roboto"/>
                <a:cs typeface="Roboto"/>
                <a:sym typeface="Roboto"/>
              </a:rPr>
              <a:t>This trope has persisted throughout the decades, and examples include Sam and Diane from the 1980s show </a:t>
            </a:r>
            <a:r>
              <a:rPr lang="en-US" sz="2600" i="1" dirty="0">
                <a:latin typeface="Roboto"/>
                <a:ea typeface="Roboto"/>
                <a:cs typeface="Roboto"/>
                <a:sym typeface="Roboto"/>
              </a:rPr>
              <a:t>Cheers</a:t>
            </a:r>
            <a:r>
              <a:rPr lang="en-US" sz="2600" dirty="0">
                <a:latin typeface="Roboto"/>
                <a:ea typeface="Roboto"/>
                <a:cs typeface="Roboto"/>
                <a:sym typeface="Roboto"/>
              </a:rPr>
              <a:t> and Jess and Nick from the 2010s show </a:t>
            </a:r>
            <a:r>
              <a:rPr lang="en-US" sz="2600" i="1" dirty="0">
                <a:latin typeface="Roboto"/>
                <a:ea typeface="Roboto"/>
                <a:cs typeface="Roboto"/>
                <a:sym typeface="Roboto"/>
              </a:rPr>
              <a:t>New Girl</a:t>
            </a:r>
            <a:r>
              <a:rPr lang="en-US" sz="2600" dirty="0">
                <a:latin typeface="Roboto"/>
                <a:ea typeface="Roboto"/>
                <a:cs typeface="Roboto"/>
                <a:sym typeface="Roboto"/>
              </a:rPr>
              <a:t>. In some cases, the audience may wait multiple</a:t>
            </a:r>
          </a:p>
          <a:p>
            <a:pPr marL="0" lvl="0" indent="0" algn="l" rtl="0">
              <a:spcBef>
                <a:spcPts val="0"/>
              </a:spcBef>
              <a:spcAft>
                <a:spcPts val="0"/>
              </a:spcAft>
              <a:buNone/>
            </a:pPr>
            <a:r>
              <a:rPr lang="en-US" sz="2600" dirty="0">
                <a:latin typeface="Roboto"/>
                <a:ea typeface="Roboto"/>
                <a:cs typeface="Roboto"/>
                <a:sym typeface="Roboto"/>
              </a:rPr>
              <a:t>seasons before a couple like this gets together, and some suspect that producers delay the moment to create</a:t>
            </a:r>
          </a:p>
          <a:p>
            <a:pPr marL="0" lvl="0" indent="0" algn="l" rtl="0">
              <a:spcBef>
                <a:spcPts val="0"/>
              </a:spcBef>
              <a:spcAft>
                <a:spcPts val="0"/>
              </a:spcAft>
              <a:buNone/>
            </a:pPr>
            <a:r>
              <a:rPr lang="en-US" sz="2600" dirty="0">
                <a:latin typeface="Roboto"/>
                <a:ea typeface="Roboto"/>
                <a:cs typeface="Roboto"/>
                <a:sym typeface="Roboto"/>
              </a:rPr>
              <a:t>suspense and keep viewers engaged. Events marking major romantic milestones, such as the pair’s first kiss,</a:t>
            </a:r>
          </a:p>
          <a:p>
            <a:pPr marL="0" lvl="0" indent="0" algn="l" rtl="0">
              <a:spcBef>
                <a:spcPts val="0"/>
              </a:spcBef>
              <a:spcAft>
                <a:spcPts val="0"/>
              </a:spcAft>
              <a:buNone/>
            </a:pPr>
            <a:r>
              <a:rPr lang="en-US" sz="2600" dirty="0">
                <a:latin typeface="Roboto"/>
                <a:ea typeface="Roboto"/>
                <a:cs typeface="Roboto"/>
                <a:sym typeface="Roboto"/>
              </a:rPr>
              <a:t>often change the trajectory of the plot, influence the number of viewers tuning into the show, and impact</a:t>
            </a:r>
          </a:p>
          <a:p>
            <a:pPr marL="0" lvl="0" indent="0" algn="l" rtl="0">
              <a:spcBef>
                <a:spcPts val="0"/>
              </a:spcBef>
              <a:spcAft>
                <a:spcPts val="0"/>
              </a:spcAft>
              <a:buNone/>
            </a:pPr>
            <a:r>
              <a:rPr lang="en-US" sz="2600" dirty="0">
                <a:latin typeface="Roboto"/>
                <a:ea typeface="Roboto"/>
                <a:cs typeface="Roboto"/>
                <a:sym typeface="Roboto"/>
              </a:rPr>
              <a:t>episode ratings. We propose an interrupted time series model to examine the direction and magnitude of the causal effect of a couple’s first kiss on a show’s ratings.</a:t>
            </a:r>
            <a:endParaRPr sz="2600" dirty="0">
              <a:latin typeface="Roboto"/>
              <a:ea typeface="Roboto"/>
              <a:cs typeface="Roboto"/>
              <a:sym typeface="Roboto"/>
            </a:endParaRPr>
          </a:p>
        </p:txBody>
      </p:sp>
      <mc:AlternateContent xmlns:mc="http://schemas.openxmlformats.org/markup-compatibility/2006">
        <mc:Choice xmlns:a14="http://schemas.microsoft.com/office/drawing/2010/main" Requires="a14">
          <p:sp>
            <p:nvSpPr>
              <p:cNvPr id="67" name="Google Shape;67;p13"/>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l" rtl="0">
                  <a:spcBef>
                    <a:spcPts val="0"/>
                  </a:spcBef>
                  <a:spcAft>
                    <a:spcPts val="0"/>
                  </a:spcAft>
                  <a:buNone/>
                </a:pPr>
                <a:r>
                  <a:rPr lang="en-US" sz="3200" b="1" dirty="0">
                    <a:latin typeface="Roboto"/>
                    <a:ea typeface="Roboto"/>
                    <a:cs typeface="Roboto"/>
                    <a:sym typeface="Roboto"/>
                  </a:rPr>
                  <a:t>Data</a:t>
                </a: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r>
                  <a:rPr lang="en-US" sz="2600" dirty="0">
                    <a:latin typeface="Roboto"/>
                    <a:ea typeface="Roboto"/>
                    <a:cs typeface="Roboto"/>
                    <a:sym typeface="Roboto"/>
                  </a:rPr>
                  <a:t>Through publicly available TV </a:t>
                </a:r>
                <a:r>
                  <a:rPr lang="en-US" sz="2600" dirty="0">
                    <a:highlight>
                      <a:srgbClr val="FFFF00"/>
                    </a:highlight>
                    <a:latin typeface="Roboto"/>
                    <a:ea typeface="Roboto"/>
                    <a:cs typeface="Roboto"/>
                    <a:sym typeface="Roboto"/>
                  </a:rPr>
                  <a:t>couple rankings</a:t>
                </a:r>
                <a:r>
                  <a:rPr lang="en-US" sz="2600" dirty="0">
                    <a:latin typeface="Roboto"/>
                    <a:ea typeface="Roboto"/>
                    <a:cs typeface="Roboto"/>
                    <a:sym typeface="Roboto"/>
                  </a:rPr>
                  <a:t>, 137 “will they or won’t they” couples from 108 shows were identified. Data about each couple-show pairing was then scraped from the Internet Movie Database (IMDb)</a:t>
                </a:r>
                <a:r>
                  <a:rPr lang="en-US" sz="2600" baseline="30000" dirty="0">
                    <a:latin typeface="Roboto"/>
                    <a:ea typeface="Roboto"/>
                    <a:cs typeface="Roboto"/>
                    <a:sym typeface="Roboto"/>
                  </a:rPr>
                  <a:t>3</a:t>
                </a:r>
                <a:r>
                  <a:rPr lang="en-US" sz="2600" dirty="0">
                    <a:latin typeface="Roboto"/>
                    <a:ea typeface="Roboto"/>
                    <a:cs typeface="Roboto"/>
                    <a:sym typeface="Roboto"/>
                  </a:rPr>
                  <a:t> and Wikipedia</a:t>
                </a:r>
                <a:r>
                  <a:rPr lang="en-US" sz="2600" baseline="30000" dirty="0">
                    <a:latin typeface="Roboto"/>
                    <a:ea typeface="Roboto"/>
                    <a:cs typeface="Roboto"/>
                    <a:sym typeface="Roboto"/>
                  </a:rPr>
                  <a:t>4</a:t>
                </a:r>
                <a:r>
                  <a:rPr lang="en-US" sz="2600" dirty="0">
                    <a:latin typeface="Roboto"/>
                    <a:ea typeface="Roboto"/>
                    <a:cs typeface="Roboto"/>
                    <a:sym typeface="Roboto"/>
                  </a:rPr>
                  <a:t>. Variables of interest include the timing of the first kiss, the couples’ internet popularity, the number of seasons, the year of premiere, and episode ratings.</a:t>
                </a: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r>
                  <a:rPr lang="en-US" sz="3200" b="1" dirty="0">
                    <a:latin typeface="Roboto"/>
                    <a:ea typeface="Roboto"/>
                    <a:cs typeface="Roboto"/>
                    <a:sym typeface="Roboto"/>
                  </a:rPr>
                  <a:t>Analysis</a:t>
                </a: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r>
                  <a:rPr lang="en-US" sz="2600" dirty="0">
                    <a:latin typeface="Roboto"/>
                    <a:ea typeface="Roboto"/>
                    <a:cs typeface="Roboto"/>
                    <a:sym typeface="Roboto"/>
                  </a:rPr>
                  <a:t>Exploratory data analysis was conducted to visualize the distributions of when the shows premiered and when the couples’ kisses occurred. A variable was then created to track how many episodes had occurred since the first kiss event. The data was subset to consider one specific couple, Jess and Nick from </a:t>
                </a:r>
                <a:r>
                  <a:rPr lang="en-US" sz="2600" i="1" dirty="0">
                    <a:latin typeface="Roboto"/>
                    <a:ea typeface="Roboto"/>
                    <a:cs typeface="Roboto"/>
                    <a:sym typeface="Roboto"/>
                  </a:rPr>
                  <a:t>New Girl</a:t>
                </a:r>
                <a:r>
                  <a:rPr lang="en-US" sz="2600" dirty="0">
                    <a:latin typeface="Roboto"/>
                    <a:ea typeface="Roboto"/>
                    <a:cs typeface="Roboto"/>
                    <a:sym typeface="Roboto"/>
                  </a:rPr>
                  <a:t>. To assess the hypothesis of a sharp change in both the level and slope of the ratings trend after the first kiss, the following interrupted time series model was fit. </a:t>
                </a:r>
                <a:r>
                  <a:rPr lang="en-US" sz="2600" i="1" dirty="0" err="1">
                    <a:latin typeface="Cambria Math" panose="02040503050406030204" pitchFamily="18" charset="0"/>
                    <a:ea typeface="Cambria Math" panose="02040503050406030204" pitchFamily="18" charset="0"/>
                    <a:cs typeface="Roboto"/>
                    <a:sym typeface="Roboto"/>
                  </a:rPr>
                  <a:t>Y</a:t>
                </a:r>
                <a:r>
                  <a:rPr lang="en-US" sz="2600" i="1" baseline="-25000" dirty="0" err="1">
                    <a:latin typeface="Cambria Math" panose="02040503050406030204" pitchFamily="18" charset="0"/>
                    <a:ea typeface="Cambria Math" panose="02040503050406030204" pitchFamily="18" charset="0"/>
                    <a:cs typeface="Roboto"/>
                    <a:sym typeface="Roboto"/>
                  </a:rPr>
                  <a:t>t</a:t>
                </a:r>
                <a:r>
                  <a:rPr lang="en-US" sz="2600" dirty="0">
                    <a:latin typeface="Roboto"/>
                    <a:ea typeface="Roboto"/>
                    <a:cs typeface="Roboto"/>
                    <a:sym typeface="Roboto"/>
                  </a:rPr>
                  <a:t> represents the rating for episode </a:t>
                </a:r>
                <a:r>
                  <a:rPr lang="en-US" sz="2600" i="1" dirty="0">
                    <a:latin typeface="Cambria Math" panose="02040503050406030204" pitchFamily="18" charset="0"/>
                    <a:ea typeface="Cambria Math" panose="02040503050406030204" pitchFamily="18" charset="0"/>
                    <a:cs typeface="Roboto"/>
                    <a:sym typeface="Roboto"/>
                  </a:rPr>
                  <a:t>t</a:t>
                </a:r>
                <a:r>
                  <a:rPr lang="en-US" sz="2600" dirty="0">
                    <a:latin typeface="Roboto"/>
                    <a:ea typeface="Roboto"/>
                    <a:cs typeface="Roboto"/>
                    <a:sym typeface="Roboto"/>
                  </a:rPr>
                  <a:t>, and </a:t>
                </a:r>
                <a:r>
                  <a:rPr lang="en-US" sz="2600" i="1" dirty="0">
                    <a:latin typeface="Cambria Math" panose="02040503050406030204" pitchFamily="18" charset="0"/>
                    <a:ea typeface="Cambria Math" panose="02040503050406030204" pitchFamily="18" charset="0"/>
                    <a:cs typeface="Roboto"/>
                    <a:sym typeface="Roboto"/>
                  </a:rPr>
                  <a:t>I(t &gt; k) </a:t>
                </a:r>
                <a:r>
                  <a:rPr lang="en-US" sz="2600" dirty="0">
                    <a:latin typeface="Roboto"/>
                    <a:ea typeface="Roboto"/>
                    <a:cs typeface="Roboto"/>
                    <a:sym typeface="Roboto"/>
                  </a:rPr>
                  <a:t>is an indicator variable measuring whether the episode airs after the one with the first kiss, episode </a:t>
                </a:r>
                <a:r>
                  <a:rPr lang="en-US" sz="2600" i="1" dirty="0">
                    <a:latin typeface="Cambria Math" panose="02040503050406030204" pitchFamily="18" charset="0"/>
                    <a:ea typeface="Cambria Math" panose="02040503050406030204" pitchFamily="18" charset="0"/>
                    <a:cs typeface="Roboto"/>
                    <a:sym typeface="Roboto"/>
                  </a:rPr>
                  <a:t>k</a:t>
                </a:r>
                <a:r>
                  <a:rPr lang="en-US" sz="2600" dirty="0">
                    <a:latin typeface="Roboto"/>
                    <a:ea typeface="Roboto"/>
                    <a:cs typeface="Roboto"/>
                    <a:sym typeface="Roboto"/>
                  </a:rPr>
                  <a:t>.</a:t>
                </a:r>
              </a:p>
              <a:p>
                <a:pPr marL="0" lvl="0" indent="0" algn="ctr" rtl="0">
                  <a:spcBef>
                    <a:spcPts val="0"/>
                  </a:spcBef>
                  <a:spcAft>
                    <a:spcPts val="0"/>
                  </a:spcAft>
                  <a:buNone/>
                </a:pPr>
                <a:endParaRPr lang="en-US" sz="2600" dirty="0">
                  <a:latin typeface="Roboto"/>
                  <a:ea typeface="Roboto"/>
                  <a:cs typeface="Roboto"/>
                  <a:sym typeface="Roboto"/>
                </a:endParaRP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ea typeface="Roboto"/>
                              <a:cs typeface="Roboto"/>
                              <a:sym typeface="Roboto"/>
                            </a:rPr>
                          </m:ctrlPr>
                        </m:sSubPr>
                        <m:e>
                          <m:r>
                            <a:rPr lang="en-US" sz="2600" b="0" i="1" smtClean="0">
                              <a:latin typeface="Cambria Math" panose="02040503050406030204" pitchFamily="18" charset="0"/>
                              <a:ea typeface="Roboto"/>
                              <a:cs typeface="Roboto"/>
                              <a:sym typeface="Roboto"/>
                            </a:rPr>
                            <m:t>𝑌</m:t>
                          </m:r>
                        </m:e>
                        <m:sub>
                          <m:r>
                            <a:rPr lang="en-US" sz="2600" b="0" i="1" smtClean="0">
                              <a:latin typeface="Cambria Math" panose="02040503050406030204" pitchFamily="18" charset="0"/>
                              <a:ea typeface="Roboto"/>
                              <a:cs typeface="Roboto"/>
                              <a:sym typeface="Roboto"/>
                            </a:rPr>
                            <m:t>𝑡</m:t>
                          </m:r>
                        </m:sub>
                      </m:sSub>
                      <m:r>
                        <a:rPr lang="en-US" sz="2600" b="0" i="1" smtClean="0">
                          <a:latin typeface="Cambria Math" panose="02040503050406030204" pitchFamily="18" charset="0"/>
                          <a:ea typeface="Roboto"/>
                          <a:cs typeface="Roboto"/>
                          <a:sym typeface="Roboto"/>
                        </a:rPr>
                        <m:t>= </m:t>
                      </m:r>
                      <m:sSub>
                        <m:sSubPr>
                          <m:ctrlPr>
                            <a:rPr lang="en-US" sz="2600" b="0" i="1" smtClean="0">
                              <a:latin typeface="Cambria Math" panose="02040503050406030204" pitchFamily="18" charset="0"/>
                              <a:ea typeface="Roboto"/>
                              <a:cs typeface="Roboto"/>
                              <a:sym typeface="Roboto"/>
                            </a:rPr>
                          </m:ctrlPr>
                        </m:sSubPr>
                        <m:e>
                          <m:r>
                            <a:rPr lang="en-US" sz="2600" b="0" i="1" smtClean="0">
                              <a:latin typeface="Cambria Math" panose="02040503050406030204" pitchFamily="18" charset="0"/>
                              <a:ea typeface="Roboto"/>
                              <a:cs typeface="Roboto"/>
                              <a:sym typeface="Roboto"/>
                            </a:rPr>
                            <m:t>𝛽</m:t>
                          </m:r>
                        </m:e>
                        <m:sub>
                          <m:r>
                            <a:rPr lang="en-US" sz="2600" b="0" i="1" smtClean="0">
                              <a:latin typeface="Cambria Math" panose="02040503050406030204" pitchFamily="18" charset="0"/>
                              <a:ea typeface="Roboto"/>
                              <a:cs typeface="Roboto"/>
                              <a:sym typeface="Roboto"/>
                            </a:rPr>
                            <m:t>0</m:t>
                          </m:r>
                        </m:sub>
                      </m:sSub>
                      <m:r>
                        <a:rPr lang="en-US" sz="2600" b="0" i="1" smtClean="0">
                          <a:latin typeface="Cambria Math" panose="02040503050406030204" pitchFamily="18" charset="0"/>
                          <a:ea typeface="Roboto"/>
                          <a:cs typeface="Roboto"/>
                          <a:sym typeface="Roboto"/>
                        </a:rPr>
                        <m:t>+</m:t>
                      </m:r>
                      <m:sSub>
                        <m:sSubPr>
                          <m:ctrlPr>
                            <a:rPr lang="en-US" sz="2600" b="0" i="1" smtClean="0">
                              <a:latin typeface="Cambria Math" panose="02040503050406030204" pitchFamily="18" charset="0"/>
                              <a:ea typeface="Roboto"/>
                              <a:cs typeface="Roboto"/>
                              <a:sym typeface="Roboto"/>
                            </a:rPr>
                          </m:ctrlPr>
                        </m:sSubPr>
                        <m:e>
                          <m:r>
                            <a:rPr lang="en-US" sz="2600" b="0" i="1" smtClean="0">
                              <a:latin typeface="Cambria Math" panose="02040503050406030204" pitchFamily="18" charset="0"/>
                              <a:ea typeface="Roboto"/>
                              <a:cs typeface="Roboto"/>
                              <a:sym typeface="Roboto"/>
                            </a:rPr>
                            <m:t>𝛽</m:t>
                          </m:r>
                        </m:e>
                        <m:sub>
                          <m:r>
                            <a:rPr lang="en-US" sz="2600" b="0" i="1" smtClean="0">
                              <a:latin typeface="Cambria Math" panose="02040503050406030204" pitchFamily="18" charset="0"/>
                              <a:ea typeface="Roboto"/>
                              <a:cs typeface="Roboto"/>
                              <a:sym typeface="Roboto"/>
                            </a:rPr>
                            <m:t>1</m:t>
                          </m:r>
                        </m:sub>
                      </m:sSub>
                      <m:r>
                        <m:rPr>
                          <m:sty m:val="p"/>
                        </m:rPr>
                        <a:rPr lang="en-US" sz="2600" b="0" i="0" smtClean="0">
                          <a:latin typeface="Cambria Math" panose="02040503050406030204" pitchFamily="18" charset="0"/>
                          <a:ea typeface="Roboto"/>
                          <a:cs typeface="Roboto"/>
                          <a:sym typeface="Roboto"/>
                        </a:rPr>
                        <m:t>t</m:t>
                      </m:r>
                      <m:r>
                        <a:rPr lang="en-US" sz="2600" b="0" i="0" smtClean="0">
                          <a:latin typeface="Cambria Math" panose="02040503050406030204" pitchFamily="18" charset="0"/>
                          <a:ea typeface="Roboto"/>
                          <a:cs typeface="Roboto"/>
                          <a:sym typeface="Roboto"/>
                        </a:rPr>
                        <m:t>+</m:t>
                      </m:r>
                      <m:sSub>
                        <m:sSubPr>
                          <m:ctrlPr>
                            <a:rPr lang="en-US" sz="2600" b="0" i="1" smtClean="0">
                              <a:latin typeface="Cambria Math" panose="02040503050406030204" pitchFamily="18" charset="0"/>
                              <a:ea typeface="Roboto"/>
                              <a:cs typeface="Roboto"/>
                              <a:sym typeface="Roboto"/>
                            </a:rPr>
                          </m:ctrlPr>
                        </m:sSubPr>
                        <m:e>
                          <m:r>
                            <a:rPr lang="en-US" sz="2600" b="0" i="1" smtClean="0">
                              <a:latin typeface="Cambria Math" panose="02040503050406030204" pitchFamily="18" charset="0"/>
                              <a:ea typeface="Roboto"/>
                              <a:cs typeface="Roboto"/>
                              <a:sym typeface="Roboto"/>
                            </a:rPr>
                            <m:t>𝛽</m:t>
                          </m:r>
                        </m:e>
                        <m:sub>
                          <m:r>
                            <a:rPr lang="en-US" sz="2600" b="0" i="1" smtClean="0">
                              <a:latin typeface="Cambria Math" panose="02040503050406030204" pitchFamily="18" charset="0"/>
                              <a:ea typeface="Roboto"/>
                              <a:cs typeface="Roboto"/>
                              <a:sym typeface="Roboto"/>
                            </a:rPr>
                            <m:t>2</m:t>
                          </m:r>
                        </m:sub>
                      </m:sSub>
                      <m:r>
                        <a:rPr lang="en-US" sz="2600" b="0" i="1" smtClean="0">
                          <a:latin typeface="Cambria Math" panose="02040503050406030204" pitchFamily="18" charset="0"/>
                          <a:ea typeface="Roboto"/>
                          <a:cs typeface="Roboto"/>
                          <a:sym typeface="Roboto"/>
                        </a:rPr>
                        <m:t>𝐼</m:t>
                      </m:r>
                      <m:d>
                        <m:dPr>
                          <m:ctrlPr>
                            <a:rPr lang="en-US" sz="2600" b="0" i="1" smtClean="0">
                              <a:latin typeface="Cambria Math" panose="02040503050406030204" pitchFamily="18" charset="0"/>
                              <a:ea typeface="Roboto"/>
                              <a:cs typeface="Roboto"/>
                              <a:sym typeface="Roboto"/>
                            </a:rPr>
                          </m:ctrlPr>
                        </m:dPr>
                        <m:e>
                          <m:r>
                            <a:rPr lang="en-US" sz="2600" b="0" i="1" smtClean="0">
                              <a:latin typeface="Cambria Math" panose="02040503050406030204" pitchFamily="18" charset="0"/>
                              <a:ea typeface="Roboto"/>
                              <a:cs typeface="Roboto"/>
                              <a:sym typeface="Roboto"/>
                            </a:rPr>
                            <m:t>𝑡</m:t>
                          </m:r>
                          <m:r>
                            <a:rPr lang="en-US" sz="2600" b="0" i="1" smtClean="0">
                              <a:latin typeface="Cambria Math" panose="02040503050406030204" pitchFamily="18" charset="0"/>
                              <a:ea typeface="Roboto"/>
                              <a:cs typeface="Roboto"/>
                              <a:sym typeface="Roboto"/>
                            </a:rPr>
                            <m:t>&gt;</m:t>
                          </m:r>
                          <m:r>
                            <a:rPr lang="en-US" sz="2600" b="0" i="1" smtClean="0">
                              <a:latin typeface="Cambria Math" panose="02040503050406030204" pitchFamily="18" charset="0"/>
                              <a:ea typeface="Roboto"/>
                              <a:cs typeface="Roboto"/>
                              <a:sym typeface="Roboto"/>
                            </a:rPr>
                            <m:t>𝑘</m:t>
                          </m:r>
                        </m:e>
                      </m:d>
                      <m:r>
                        <a:rPr lang="en-US" sz="2600" b="0" i="1" smtClean="0">
                          <a:latin typeface="Cambria Math" panose="02040503050406030204" pitchFamily="18" charset="0"/>
                          <a:ea typeface="Roboto"/>
                          <a:cs typeface="Roboto"/>
                          <a:sym typeface="Roboto"/>
                        </a:rPr>
                        <m:t>+</m:t>
                      </m:r>
                      <m:sSub>
                        <m:sSubPr>
                          <m:ctrlPr>
                            <a:rPr lang="en-US" sz="2600" b="0" i="1" smtClean="0">
                              <a:latin typeface="Cambria Math" panose="02040503050406030204" pitchFamily="18" charset="0"/>
                              <a:ea typeface="Roboto"/>
                              <a:cs typeface="Roboto"/>
                              <a:sym typeface="Roboto"/>
                            </a:rPr>
                          </m:ctrlPr>
                        </m:sSubPr>
                        <m:e>
                          <m:r>
                            <a:rPr lang="en-US" sz="2600" b="0" i="1" smtClean="0">
                              <a:latin typeface="Cambria Math" panose="02040503050406030204" pitchFamily="18" charset="0"/>
                              <a:ea typeface="Roboto"/>
                              <a:cs typeface="Roboto"/>
                              <a:sym typeface="Roboto"/>
                            </a:rPr>
                            <m:t>𝛽</m:t>
                          </m:r>
                        </m:e>
                        <m:sub>
                          <m:r>
                            <a:rPr lang="en-US" sz="2600" b="0" i="1" smtClean="0">
                              <a:latin typeface="Cambria Math" panose="02040503050406030204" pitchFamily="18" charset="0"/>
                              <a:ea typeface="Roboto"/>
                              <a:cs typeface="Roboto"/>
                              <a:sym typeface="Roboto"/>
                            </a:rPr>
                            <m:t>3</m:t>
                          </m:r>
                        </m:sub>
                      </m:sSub>
                      <m:r>
                        <a:rPr lang="en-US" sz="2600" b="0" i="1" smtClean="0">
                          <a:latin typeface="Cambria Math" panose="02040503050406030204" pitchFamily="18" charset="0"/>
                          <a:ea typeface="Roboto"/>
                          <a:cs typeface="Roboto"/>
                          <a:sym typeface="Roboto"/>
                        </a:rPr>
                        <m:t>𝑡𝐼</m:t>
                      </m:r>
                      <m:r>
                        <a:rPr lang="en-US" sz="2600" b="0" i="1" smtClean="0">
                          <a:latin typeface="Cambria Math" panose="02040503050406030204" pitchFamily="18" charset="0"/>
                          <a:ea typeface="Roboto"/>
                          <a:cs typeface="Roboto"/>
                          <a:sym typeface="Roboto"/>
                        </a:rPr>
                        <m:t>(</m:t>
                      </m:r>
                      <m:r>
                        <a:rPr lang="en-US" sz="2600" b="0" i="1" smtClean="0">
                          <a:latin typeface="Cambria Math" panose="02040503050406030204" pitchFamily="18" charset="0"/>
                          <a:ea typeface="Roboto"/>
                          <a:cs typeface="Roboto"/>
                          <a:sym typeface="Roboto"/>
                        </a:rPr>
                        <m:t>𝑡</m:t>
                      </m:r>
                      <m:r>
                        <a:rPr lang="en-US" sz="2600" b="0" i="1" smtClean="0">
                          <a:latin typeface="Cambria Math" panose="02040503050406030204" pitchFamily="18" charset="0"/>
                          <a:ea typeface="Roboto"/>
                          <a:cs typeface="Roboto"/>
                          <a:sym typeface="Roboto"/>
                        </a:rPr>
                        <m:t>&gt;</m:t>
                      </m:r>
                      <m:r>
                        <a:rPr lang="en-US" sz="2600" b="0" i="1" smtClean="0">
                          <a:latin typeface="Cambria Math" panose="02040503050406030204" pitchFamily="18" charset="0"/>
                          <a:ea typeface="Roboto"/>
                          <a:cs typeface="Roboto"/>
                          <a:sym typeface="Roboto"/>
                        </a:rPr>
                        <m:t>𝑘</m:t>
                      </m:r>
                      <m:r>
                        <a:rPr lang="en-US" sz="2600" b="0" i="1" smtClean="0">
                          <a:latin typeface="Cambria Math" panose="02040503050406030204" pitchFamily="18" charset="0"/>
                          <a:ea typeface="Roboto"/>
                          <a:cs typeface="Roboto"/>
                          <a:sym typeface="Roboto"/>
                        </a:rPr>
                        <m:t>)</m:t>
                      </m:r>
                    </m:oMath>
                  </m:oMathPara>
                </a14:m>
                <a:endParaRPr lang="en-US" sz="2600" dirty="0">
                  <a:latin typeface="Roboto"/>
                  <a:ea typeface="Roboto"/>
                  <a:cs typeface="Roboto"/>
                  <a:sym typeface="Roboto"/>
                </a:endParaRP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r>
                  <a:rPr lang="en-US" sz="2600" dirty="0">
                    <a:latin typeface="Roboto"/>
                    <a:ea typeface="Roboto"/>
                    <a:cs typeface="Roboto"/>
                    <a:sym typeface="Roboto"/>
                  </a:rPr>
                  <a:t>The same model was then fit to the top 20 most popular couples, the only ones for which full ratings data could be compiled. </a:t>
                </a:r>
              </a:p>
            </p:txBody>
          </p:sp>
        </mc:Choice>
        <mc:Fallback>
          <p:sp>
            <p:nvSpPr>
              <p:cNvPr id="67" name="Google Shape;67;p13"/>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4"/>
                <a:stretch>
                  <a:fillRect l="-538" r="-942" b="-1056"/>
                </a:stretch>
              </a:blipFill>
              <a:ln>
                <a:noFill/>
              </a:ln>
            </p:spPr>
            <p:txBody>
              <a:bodyPr/>
              <a:lstStyle/>
              <a:p>
                <a:r>
                  <a:rPr lang="en-US">
                    <a:noFill/>
                  </a:rPr>
                  <a:t> </a:t>
                </a:r>
              </a:p>
            </p:txBody>
          </p:sp>
        </mc:Fallback>
      </mc:AlternateContent>
      <p:sp>
        <p:nvSpPr>
          <p:cNvPr id="70" name="Google Shape;70;p13"/>
          <p:cNvSpPr txBox="1"/>
          <p:nvPr/>
        </p:nvSpPr>
        <p:spPr>
          <a:xfrm>
            <a:off x="32287725" y="22939600"/>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7"/>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8"/>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pic>
        <p:nvPicPr>
          <p:cNvPr id="82" name="Google Shape;82;p13"/>
          <p:cNvPicPr preferRelativeResize="0"/>
          <p:nvPr/>
        </p:nvPicPr>
        <p:blipFill>
          <a:blip r:embed="rId9">
            <a:alphaModFix/>
          </a:blip>
          <a:stretch>
            <a:fillRect/>
          </a:stretch>
        </p:blipFill>
        <p:spPr>
          <a:xfrm>
            <a:off x="37773275" y="26111801"/>
            <a:ext cx="3000000" cy="2781459"/>
          </a:xfrm>
          <a:prstGeom prst="rect">
            <a:avLst/>
          </a:prstGeom>
          <a:noFill/>
          <a:ln>
            <a:noFill/>
          </a:ln>
        </p:spPr>
      </p:pic>
      <p:sp>
        <p:nvSpPr>
          <p:cNvPr id="84" name="Google Shape;84;p13"/>
          <p:cNvSpPr txBox="1"/>
          <p:nvPr/>
        </p:nvSpPr>
        <p:spPr>
          <a:xfrm>
            <a:off x="11734763" y="12744024"/>
            <a:ext cx="10386338" cy="135417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dirty="0">
                <a:latin typeface="Roboto"/>
                <a:ea typeface="Roboto"/>
                <a:cs typeface="Roboto"/>
                <a:sym typeface="Roboto"/>
              </a:rPr>
              <a:t>Figure 1: Distribution of Show Premieres</a:t>
            </a:r>
          </a:p>
          <a:p>
            <a:pPr marL="0" lvl="0" indent="0" algn="l" rtl="0">
              <a:spcBef>
                <a:spcPts val="0"/>
              </a:spcBef>
              <a:spcAft>
                <a:spcPts val="0"/>
              </a:spcAft>
              <a:buNone/>
            </a:pPr>
            <a:r>
              <a:rPr lang="en" sz="2600" dirty="0">
                <a:latin typeface="Roboto"/>
                <a:ea typeface="Roboto"/>
                <a:cs typeface="Roboto"/>
                <a:sym typeface="Roboto"/>
              </a:rPr>
              <a:t>The trope persists from as early as the 1980s to today. </a:t>
            </a:r>
            <a:endParaRPr sz="2600" dirty="0">
              <a:latin typeface="Roboto"/>
              <a:ea typeface="Roboto"/>
              <a:cs typeface="Roboto"/>
              <a:sym typeface="Roboto"/>
            </a:endParaRPr>
          </a:p>
        </p:txBody>
      </p:sp>
      <p:sp>
        <p:nvSpPr>
          <p:cNvPr id="92" name="Google Shape;92;p13"/>
          <p:cNvSpPr txBox="1"/>
          <p:nvPr/>
        </p:nvSpPr>
        <p:spPr>
          <a:xfrm>
            <a:off x="32408150" y="1576758"/>
            <a:ext cx="9335400" cy="3859345"/>
          </a:xfrm>
          <a:prstGeom prst="rect">
            <a:avLst/>
          </a:prstGeom>
          <a:noFill/>
          <a:ln>
            <a:noFill/>
          </a:ln>
        </p:spPr>
        <p:txBody>
          <a:bodyPr spcFirstLastPara="1" wrap="square" lIns="91425" tIns="0" rIns="91425" bIns="91425" anchor="ctr" anchorCtr="0">
            <a:noAutofit/>
          </a:bodyPr>
          <a:lstStyle/>
          <a:p>
            <a:pPr marL="0" lvl="0" indent="0" algn="l" rtl="0">
              <a:spcBef>
                <a:spcPts val="0"/>
              </a:spcBef>
              <a:spcAft>
                <a:spcPts val="0"/>
              </a:spcAft>
              <a:buNone/>
            </a:pPr>
            <a:endParaRPr b="1" dirty="0">
              <a:solidFill>
                <a:srgbClr val="26437D"/>
              </a:solidFill>
              <a:latin typeface="Roboto"/>
              <a:ea typeface="Roboto"/>
              <a:cs typeface="Roboto"/>
              <a:sym typeface="Roboto"/>
            </a:endParaRPr>
          </a:p>
          <a:p>
            <a:pPr marL="0" lvl="0" indent="0" algn="l" rtl="0">
              <a:spcBef>
                <a:spcPts val="0"/>
              </a:spcBef>
              <a:spcAft>
                <a:spcPts val="0"/>
              </a:spcAft>
              <a:buNone/>
            </a:pPr>
            <a:r>
              <a:rPr lang="en" sz="3500" b="1" dirty="0">
                <a:solidFill>
                  <a:srgbClr val="26437D"/>
                </a:solidFill>
                <a:latin typeface="Roboto"/>
                <a:ea typeface="Roboto"/>
                <a:cs typeface="Roboto"/>
                <a:sym typeface="Roboto"/>
              </a:rPr>
              <a:t>Ashley E. Mullan</a:t>
            </a:r>
            <a:r>
              <a:rPr lang="en" sz="3500" b="1" baseline="-25000" dirty="0">
                <a:solidFill>
                  <a:srgbClr val="26437D"/>
                </a:solidFill>
                <a:latin typeface="Roboto"/>
                <a:ea typeface="Roboto"/>
                <a:cs typeface="Roboto"/>
                <a:sym typeface="Roboto"/>
              </a:rPr>
              <a:t>1</a:t>
            </a:r>
            <a:r>
              <a:rPr lang="en" sz="3500" b="1" dirty="0">
                <a:solidFill>
                  <a:srgbClr val="26437D"/>
                </a:solidFill>
                <a:latin typeface="Roboto"/>
                <a:ea typeface="Roboto"/>
                <a:cs typeface="Roboto"/>
                <a:sym typeface="Roboto"/>
              </a:rPr>
              <a:t>, Lucy D’Agostino McGowan</a:t>
            </a:r>
            <a:r>
              <a:rPr lang="en" sz="3500" b="1" baseline="-25000" dirty="0">
                <a:solidFill>
                  <a:srgbClr val="26437D"/>
                </a:solidFill>
                <a:latin typeface="Roboto"/>
                <a:ea typeface="Roboto"/>
                <a:cs typeface="Roboto"/>
                <a:sym typeface="Roboto"/>
              </a:rPr>
              <a:t>1</a:t>
            </a:r>
            <a:r>
              <a:rPr lang="en" sz="3500" b="1" dirty="0">
                <a:solidFill>
                  <a:srgbClr val="26437D"/>
                </a:solidFill>
                <a:latin typeface="Roboto"/>
                <a:ea typeface="Roboto"/>
                <a:cs typeface="Roboto"/>
                <a:sym typeface="Roboto"/>
              </a:rPr>
              <a:t>, Sarah C. Lotspeich</a:t>
            </a:r>
            <a:r>
              <a:rPr lang="en" sz="3500" b="1" baseline="-25000" dirty="0">
                <a:solidFill>
                  <a:srgbClr val="26437D"/>
                </a:solidFill>
                <a:latin typeface="Roboto"/>
                <a:ea typeface="Roboto"/>
                <a:cs typeface="Roboto"/>
                <a:sym typeface="Roboto"/>
              </a:rPr>
              <a:t>1</a:t>
            </a:r>
          </a:p>
          <a:p>
            <a:pPr marL="0" lvl="0" indent="0" algn="l" rtl="0">
              <a:spcBef>
                <a:spcPts val="0"/>
              </a:spcBef>
              <a:spcAft>
                <a:spcPts val="0"/>
              </a:spcAft>
              <a:buNone/>
            </a:pPr>
            <a:endParaRPr sz="3500" b="1" baseline="-25000" dirty="0">
              <a:solidFill>
                <a:srgbClr val="26437D"/>
              </a:solidFill>
              <a:latin typeface="Roboto"/>
              <a:ea typeface="Roboto"/>
              <a:cs typeface="Roboto"/>
              <a:sym typeface="Roboto"/>
            </a:endParaRPr>
          </a:p>
          <a:p>
            <a:pPr marL="0" lvl="0" indent="0" algn="l" rtl="0">
              <a:spcBef>
                <a:spcPts val="0"/>
              </a:spcBef>
              <a:spcAft>
                <a:spcPts val="0"/>
              </a:spcAft>
              <a:buNone/>
            </a:pPr>
            <a:r>
              <a:rPr lang="en" sz="3500" b="1" dirty="0">
                <a:solidFill>
                  <a:srgbClr val="26437D"/>
                </a:solidFill>
                <a:latin typeface="Roboto"/>
                <a:ea typeface="Roboto"/>
                <a:cs typeface="Roboto"/>
                <a:sym typeface="Roboto"/>
              </a:rPr>
              <a:t>1. Wake Forest University</a:t>
            </a:r>
          </a:p>
          <a:p>
            <a:pPr marL="0" lvl="0" indent="0" algn="l" rtl="0">
              <a:spcBef>
                <a:spcPts val="0"/>
              </a:spcBef>
              <a:spcAft>
                <a:spcPts val="0"/>
              </a:spcAft>
              <a:buNone/>
            </a:pPr>
            <a:r>
              <a:rPr lang="en" sz="3500" b="1" dirty="0">
                <a:solidFill>
                  <a:srgbClr val="26437D"/>
                </a:solidFill>
                <a:latin typeface="Roboto"/>
                <a:ea typeface="Roboto"/>
                <a:cs typeface="Roboto"/>
                <a:sym typeface="Roboto"/>
              </a:rPr>
              <a:t>Winston-Salem, North Carolina</a:t>
            </a:r>
          </a:p>
          <a:p>
            <a:pPr marL="0" lvl="0" indent="0" algn="l" rtl="0">
              <a:spcBef>
                <a:spcPts val="0"/>
              </a:spcBef>
              <a:spcAft>
                <a:spcPts val="0"/>
              </a:spcAft>
              <a:buNone/>
            </a:pPr>
            <a:r>
              <a:rPr lang="en" sz="3500" b="1" dirty="0">
                <a:solidFill>
                  <a:srgbClr val="26437D"/>
                </a:solidFill>
                <a:latin typeface="Roboto"/>
                <a:ea typeface="Roboto"/>
                <a:cs typeface="Roboto"/>
                <a:sym typeface="Roboto"/>
              </a:rPr>
              <a:t>USA</a:t>
            </a:r>
            <a:endParaRPr sz="3500" b="1" dirty="0">
              <a:solidFill>
                <a:srgbClr val="26437D"/>
              </a:solidFill>
              <a:latin typeface="Roboto"/>
              <a:ea typeface="Roboto"/>
              <a:cs typeface="Roboto"/>
              <a:sym typeface="Roboto"/>
            </a:endParaRPr>
          </a:p>
        </p:txBody>
      </p:sp>
      <p:pic>
        <p:nvPicPr>
          <p:cNvPr id="15" name="Picture 14" descr="A graph of a couple of columns&#10;&#10;Description automatically generated with medium confidence">
            <a:extLst>
              <a:ext uri="{FF2B5EF4-FFF2-40B4-BE49-F238E27FC236}">
                <a16:creationId xmlns:a16="http://schemas.microsoft.com/office/drawing/2014/main" id="{DA6CACAF-666B-F7C0-3549-27AB012401C1}"/>
              </a:ext>
            </a:extLst>
          </p:cNvPr>
          <p:cNvPicPr>
            <a:picLocks noChangeAspect="1"/>
          </p:cNvPicPr>
          <p:nvPr/>
        </p:nvPicPr>
        <p:blipFill>
          <a:blip r:embed="rId10"/>
          <a:stretch>
            <a:fillRect/>
          </a:stretch>
        </p:blipFill>
        <p:spPr>
          <a:xfrm>
            <a:off x="11494000" y="7504849"/>
            <a:ext cx="10156137" cy="5281192"/>
          </a:xfrm>
          <a:prstGeom prst="rect">
            <a:avLst/>
          </a:prstGeom>
        </p:spPr>
      </p:pic>
      <p:pic>
        <p:nvPicPr>
          <p:cNvPr id="17" name="Picture 16" descr="A chart of a distribution of kisses&#10;&#10;Description automatically generated">
            <a:extLst>
              <a:ext uri="{FF2B5EF4-FFF2-40B4-BE49-F238E27FC236}">
                <a16:creationId xmlns:a16="http://schemas.microsoft.com/office/drawing/2014/main" id="{A555A011-7A89-D6E4-7BF2-AD4EF1D438F2}"/>
              </a:ext>
            </a:extLst>
          </p:cNvPr>
          <p:cNvPicPr>
            <a:picLocks noChangeAspect="1"/>
          </p:cNvPicPr>
          <p:nvPr/>
        </p:nvPicPr>
        <p:blipFill>
          <a:blip r:embed="rId11"/>
          <a:stretch>
            <a:fillRect/>
          </a:stretch>
        </p:blipFill>
        <p:spPr>
          <a:xfrm>
            <a:off x="11493999" y="14056184"/>
            <a:ext cx="10156137" cy="5281191"/>
          </a:xfrm>
          <a:prstGeom prst="rect">
            <a:avLst/>
          </a:prstGeom>
        </p:spPr>
      </p:pic>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10386338" cy="215439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dirty="0">
                <a:latin typeface="Roboto"/>
                <a:ea typeface="Roboto"/>
                <a:cs typeface="Roboto"/>
                <a:sym typeface="Roboto"/>
              </a:rPr>
              <a:t>Figure 2: Distribution of Kiss Times</a:t>
            </a:r>
          </a:p>
          <a:p>
            <a:pPr marL="0" lvl="0" indent="0" algn="l" rtl="0">
              <a:spcBef>
                <a:spcPts val="0"/>
              </a:spcBef>
              <a:spcAft>
                <a:spcPts val="0"/>
              </a:spcAft>
              <a:buNone/>
            </a:pPr>
            <a:r>
              <a:rPr lang="en" sz="2600" dirty="0">
                <a:latin typeface="Roboto"/>
                <a:ea typeface="Roboto"/>
                <a:cs typeface="Roboto"/>
                <a:sym typeface="Roboto"/>
              </a:rPr>
              <a:t>Except those premiering in the 1990s, most of the shows chose to cut the trope short. The median couple for each decade has their first kiss with over two thirds of the show left to go.</a:t>
            </a:r>
            <a:endParaRPr sz="26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0386938" y="12863066"/>
            <a:ext cx="10386337" cy="175428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dirty="0">
                <a:latin typeface="Roboto"/>
                <a:ea typeface="Roboto"/>
                <a:cs typeface="Roboto"/>
                <a:sym typeface="Roboto"/>
              </a:rPr>
              <a:t>Figure 3: ITS Model Results</a:t>
            </a:r>
          </a:p>
          <a:p>
            <a:pPr marL="0" lvl="0" indent="0" algn="l" rtl="0">
              <a:spcBef>
                <a:spcPts val="0"/>
              </a:spcBef>
              <a:spcAft>
                <a:spcPts val="0"/>
              </a:spcAft>
              <a:buNone/>
            </a:pPr>
            <a:r>
              <a:rPr lang="en" sz="2600" dirty="0">
                <a:latin typeface="Roboto"/>
                <a:ea typeface="Roboto"/>
                <a:cs typeface="Roboto"/>
                <a:sym typeface="Roboto"/>
              </a:rPr>
              <a:t>After the first kiss airs, the ratings decrease on average. This trend persists both at the show level (above) and overall (below).</a:t>
            </a:r>
          </a:p>
        </p:txBody>
      </p:sp>
      <p:pic>
        <p:nvPicPr>
          <p:cNvPr id="39" name="Picture 38" descr="A graph of a child rating trends&#10;&#10;Description automatically generated with medium confidence">
            <a:extLst>
              <a:ext uri="{FF2B5EF4-FFF2-40B4-BE49-F238E27FC236}">
                <a16:creationId xmlns:a16="http://schemas.microsoft.com/office/drawing/2014/main" id="{62BE473F-0572-2059-9B8E-3AA8A5D4DE42}"/>
              </a:ext>
            </a:extLst>
          </p:cNvPr>
          <p:cNvPicPr>
            <a:picLocks noChangeAspect="1"/>
          </p:cNvPicPr>
          <p:nvPr/>
        </p:nvPicPr>
        <p:blipFill rotWithShape="1">
          <a:blip r:embed="rId12"/>
          <a:srcRect b="17283"/>
          <a:stretch/>
        </p:blipFill>
        <p:spPr>
          <a:xfrm>
            <a:off x="29590577" y="7501384"/>
            <a:ext cx="11643721" cy="6050941"/>
          </a:xfrm>
          <a:prstGeom prst="rect">
            <a:avLst/>
          </a:prstGeom>
        </p:spPr>
      </p:pic>
      <p:pic>
        <p:nvPicPr>
          <p:cNvPr id="41" name="Picture 40" descr="A chart of a kiss&#10;&#10;Description automatically generated with medium confidence">
            <a:extLst>
              <a:ext uri="{FF2B5EF4-FFF2-40B4-BE49-F238E27FC236}">
                <a16:creationId xmlns:a16="http://schemas.microsoft.com/office/drawing/2014/main" id="{FFE563EF-846D-4986-2208-B564582518BB}"/>
              </a:ext>
            </a:extLst>
          </p:cNvPr>
          <p:cNvPicPr>
            <a:picLocks noChangeAspect="1"/>
          </p:cNvPicPr>
          <p:nvPr/>
        </p:nvPicPr>
        <p:blipFill rotWithShape="1">
          <a:blip r:embed="rId13"/>
          <a:srcRect b="23486"/>
          <a:stretch/>
        </p:blipFill>
        <p:spPr>
          <a:xfrm>
            <a:off x="29590576" y="14831072"/>
            <a:ext cx="11643721" cy="5597165"/>
          </a:xfrm>
          <a:prstGeom prst="rect">
            <a:avLst/>
          </a:prstGeom>
        </p:spPr>
      </p:pic>
      <p:pic>
        <p:nvPicPr>
          <p:cNvPr id="42" name="Picture 41" descr="A chart of a kiss&#10;&#10;Description automatically generated with medium confidence">
            <a:extLst>
              <a:ext uri="{FF2B5EF4-FFF2-40B4-BE49-F238E27FC236}">
                <a16:creationId xmlns:a16="http://schemas.microsoft.com/office/drawing/2014/main" id="{0364E042-55A5-8087-0A7B-A4B99E86A3F2}"/>
              </a:ext>
            </a:extLst>
          </p:cNvPr>
          <p:cNvPicPr>
            <a:picLocks noChangeAspect="1"/>
          </p:cNvPicPr>
          <p:nvPr/>
        </p:nvPicPr>
        <p:blipFill rotWithShape="1">
          <a:blip r:embed="rId13"/>
          <a:srcRect t="81088"/>
          <a:stretch/>
        </p:blipFill>
        <p:spPr>
          <a:xfrm>
            <a:off x="29590576" y="20193521"/>
            <a:ext cx="11643721" cy="1383419"/>
          </a:xfrm>
          <a:prstGeom prst="rect">
            <a:avLst/>
          </a:prstGeom>
        </p:spPr>
      </p:pic>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631415957"/>
                  </p:ext>
                </p:extLst>
              </p:nvPr>
            </p:nvGraphicFramePr>
            <p:xfrm>
              <a:off x="22191357" y="8316935"/>
              <a:ext cx="6858000" cy="4023360"/>
            </p:xfrm>
            <a:graphic>
              <a:graphicData uri="http://schemas.openxmlformats.org/drawingml/2006/table">
                <a:tbl>
                  <a:tblPr firstRow="1" bandRow="1">
                    <a:tableStyleId>{5C22544A-7EE6-4342-B048-85BDC9FD1C3A}</a:tableStyleId>
                  </a:tblPr>
                  <a:tblGrid>
                    <a:gridCol w="1830161">
                      <a:extLst>
                        <a:ext uri="{9D8B030D-6E8A-4147-A177-3AD203B41FA5}">
                          <a16:colId xmlns:a16="http://schemas.microsoft.com/office/drawing/2014/main" val="3616650262"/>
                        </a:ext>
                      </a:extLst>
                    </a:gridCol>
                    <a:gridCol w="2311400">
                      <a:extLst>
                        <a:ext uri="{9D8B030D-6E8A-4147-A177-3AD203B41FA5}">
                          <a16:colId xmlns:a16="http://schemas.microsoft.com/office/drawing/2014/main" val="3605630075"/>
                        </a:ext>
                      </a:extLst>
                    </a:gridCol>
                    <a:gridCol w="2716439">
                      <a:extLst>
                        <a:ext uri="{9D8B030D-6E8A-4147-A177-3AD203B41FA5}">
                          <a16:colId xmlns:a16="http://schemas.microsoft.com/office/drawing/2014/main" val="1138396891"/>
                        </a:ext>
                      </a:extLst>
                    </a:gridCol>
                  </a:tblGrid>
                  <a:tr h="370840">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Parameter</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95% CI</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7.7992</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(7.5369, </a:t>
                          </a:r>
                        </a:p>
                        <a:p>
                          <a:pPr algn="ctr"/>
                          <a:r>
                            <a:rPr lang="en-US" sz="2600" dirty="0">
                              <a:latin typeface="Roboto" panose="02000000000000000000" pitchFamily="2" charset="0"/>
                              <a:ea typeface="Roboto" panose="02000000000000000000" pitchFamily="2" charset="0"/>
                              <a:cs typeface="Roboto" panose="02000000000000000000" pitchFamily="2" charset="0"/>
                            </a:rPr>
                            <a:t>8.0615)</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0.0077</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(-0.0042, </a:t>
                          </a:r>
                        </a:p>
                        <a:p>
                          <a:pPr algn="ctr"/>
                          <a:r>
                            <a:rPr lang="en-US" sz="2600" dirty="0">
                              <a:latin typeface="Roboto" panose="02000000000000000000" pitchFamily="2" charset="0"/>
                              <a:ea typeface="Roboto" panose="02000000000000000000" pitchFamily="2" charset="0"/>
                              <a:cs typeface="Roboto" panose="02000000000000000000" pitchFamily="2" charset="0"/>
                            </a:rPr>
                            <a:t>0.0195)</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-0.1011</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(-0.4097, </a:t>
                          </a:r>
                        </a:p>
                        <a:p>
                          <a:pPr algn="ctr"/>
                          <a:r>
                            <a:rPr lang="en-US" sz="2600" dirty="0">
                              <a:latin typeface="Roboto" panose="02000000000000000000" pitchFamily="2" charset="0"/>
                              <a:ea typeface="Roboto" panose="02000000000000000000" pitchFamily="2" charset="0"/>
                              <a:cs typeface="Roboto" panose="02000000000000000000" pitchFamily="2" charset="0"/>
                            </a:rPr>
                            <a:t>0.2075)</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-0.0101</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(-0.0222, </a:t>
                          </a:r>
                        </a:p>
                        <a:p>
                          <a:pPr algn="ctr"/>
                          <a:r>
                            <a:rPr lang="en-US" sz="2600" dirty="0">
                              <a:latin typeface="Roboto" panose="02000000000000000000" pitchFamily="2" charset="0"/>
                              <a:ea typeface="Roboto" panose="02000000000000000000" pitchFamily="2" charset="0"/>
                              <a:cs typeface="Roboto" panose="02000000000000000000" pitchFamily="2" charset="0"/>
                            </a:rPr>
                            <a:t>0.0021)</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631415957"/>
                  </p:ext>
                </p:extLst>
              </p:nvPr>
            </p:nvGraphicFramePr>
            <p:xfrm>
              <a:off x="22191357" y="8316935"/>
              <a:ext cx="6858000" cy="4023360"/>
            </p:xfrm>
            <a:graphic>
              <a:graphicData uri="http://schemas.openxmlformats.org/drawingml/2006/table">
                <a:tbl>
                  <a:tblPr firstRow="1" bandRow="1">
                    <a:tableStyleId>{5C22544A-7EE6-4342-B048-85BDC9FD1C3A}</a:tableStyleId>
                  </a:tblPr>
                  <a:tblGrid>
                    <a:gridCol w="1830161">
                      <a:extLst>
                        <a:ext uri="{9D8B030D-6E8A-4147-A177-3AD203B41FA5}">
                          <a16:colId xmlns:a16="http://schemas.microsoft.com/office/drawing/2014/main" val="3616650262"/>
                        </a:ext>
                      </a:extLst>
                    </a:gridCol>
                    <a:gridCol w="2311400">
                      <a:extLst>
                        <a:ext uri="{9D8B030D-6E8A-4147-A177-3AD203B41FA5}">
                          <a16:colId xmlns:a16="http://schemas.microsoft.com/office/drawing/2014/main" val="3605630075"/>
                        </a:ext>
                      </a:extLst>
                    </a:gridCol>
                    <a:gridCol w="2716439">
                      <a:extLst>
                        <a:ext uri="{9D8B030D-6E8A-4147-A177-3AD203B41FA5}">
                          <a16:colId xmlns:a16="http://schemas.microsoft.com/office/drawing/2014/main" val="1138396891"/>
                        </a:ext>
                      </a:extLst>
                    </a:gridCol>
                  </a:tblGrid>
                  <a:tr h="487680">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Parameter</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95% CI</a:t>
                          </a:r>
                        </a:p>
                      </a:txBody>
                      <a:tcPr>
                        <a:solidFill>
                          <a:srgbClr val="573164"/>
                        </a:solidFill>
                      </a:tcPr>
                    </a:tc>
                    <a:extLst>
                      <a:ext uri="{0D108BD9-81ED-4DB2-BD59-A6C34878D82A}">
                        <a16:rowId xmlns:a16="http://schemas.microsoft.com/office/drawing/2014/main" val="2924167112"/>
                      </a:ext>
                    </a:extLst>
                  </a:tr>
                  <a:tr h="883920">
                    <a:tc>
                      <a:txBody>
                        <a:bodyPr/>
                        <a:lstStyle/>
                        <a:p>
                          <a:endParaRPr lang="en-US"/>
                        </a:p>
                      </a:txBody>
                      <a:tcPr>
                        <a:blipFill>
                          <a:blip r:embed="rId14"/>
                          <a:stretch>
                            <a:fillRect l="-694" t="-62319" r="-277083" b="-321739"/>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7.7992</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(7.5369, </a:t>
                          </a:r>
                        </a:p>
                        <a:p>
                          <a:pPr algn="ctr"/>
                          <a:r>
                            <a:rPr lang="en-US" sz="2600" dirty="0">
                              <a:latin typeface="Roboto" panose="02000000000000000000" pitchFamily="2" charset="0"/>
                              <a:ea typeface="Roboto" panose="02000000000000000000" pitchFamily="2" charset="0"/>
                              <a:cs typeface="Roboto" panose="02000000000000000000" pitchFamily="2" charset="0"/>
                            </a:rPr>
                            <a:t>8.0615)</a:t>
                          </a:r>
                        </a:p>
                      </a:txBody>
                      <a:tcPr>
                        <a:solidFill>
                          <a:srgbClr val="E1AAF3"/>
                        </a:solidFill>
                      </a:tcPr>
                    </a:tc>
                    <a:extLst>
                      <a:ext uri="{0D108BD9-81ED-4DB2-BD59-A6C34878D82A}">
                        <a16:rowId xmlns:a16="http://schemas.microsoft.com/office/drawing/2014/main" val="3318367615"/>
                      </a:ext>
                    </a:extLst>
                  </a:tr>
                  <a:tr h="883920">
                    <a:tc>
                      <a:txBody>
                        <a:bodyPr/>
                        <a:lstStyle/>
                        <a:p>
                          <a:endParaRPr lang="en-US"/>
                        </a:p>
                      </a:txBody>
                      <a:tcPr>
                        <a:blipFill>
                          <a:blip r:embed="rId14"/>
                          <a:stretch>
                            <a:fillRect l="-694" t="-160000" r="-277083" b="-217143"/>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0.0077</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(-0.0042, </a:t>
                          </a:r>
                        </a:p>
                        <a:p>
                          <a:pPr algn="ctr"/>
                          <a:r>
                            <a:rPr lang="en-US" sz="2600" dirty="0">
                              <a:latin typeface="Roboto" panose="02000000000000000000" pitchFamily="2" charset="0"/>
                              <a:ea typeface="Roboto" panose="02000000000000000000" pitchFamily="2" charset="0"/>
                              <a:cs typeface="Roboto" panose="02000000000000000000" pitchFamily="2" charset="0"/>
                            </a:rPr>
                            <a:t>0.0195)</a:t>
                          </a:r>
                        </a:p>
                      </a:txBody>
                      <a:tcPr>
                        <a:solidFill>
                          <a:srgbClr val="E1AAF3"/>
                        </a:solidFill>
                      </a:tcPr>
                    </a:tc>
                    <a:extLst>
                      <a:ext uri="{0D108BD9-81ED-4DB2-BD59-A6C34878D82A}">
                        <a16:rowId xmlns:a16="http://schemas.microsoft.com/office/drawing/2014/main" val="360183572"/>
                      </a:ext>
                    </a:extLst>
                  </a:tr>
                  <a:tr h="883920">
                    <a:tc>
                      <a:txBody>
                        <a:bodyPr/>
                        <a:lstStyle/>
                        <a:p>
                          <a:endParaRPr lang="en-US"/>
                        </a:p>
                      </a:txBody>
                      <a:tcPr>
                        <a:blipFill>
                          <a:blip r:embed="rId14"/>
                          <a:stretch>
                            <a:fillRect l="-694" t="-260000" r="-277083" b="-117143"/>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-0.1011</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(-0.4097, </a:t>
                          </a:r>
                        </a:p>
                        <a:p>
                          <a:pPr algn="ctr"/>
                          <a:r>
                            <a:rPr lang="en-US" sz="2600" dirty="0">
                              <a:latin typeface="Roboto" panose="02000000000000000000" pitchFamily="2" charset="0"/>
                              <a:ea typeface="Roboto" panose="02000000000000000000" pitchFamily="2" charset="0"/>
                              <a:cs typeface="Roboto" panose="02000000000000000000" pitchFamily="2" charset="0"/>
                            </a:rPr>
                            <a:t>0.2075)</a:t>
                          </a:r>
                        </a:p>
                      </a:txBody>
                      <a:tcPr>
                        <a:solidFill>
                          <a:srgbClr val="E1AAF3"/>
                        </a:solidFill>
                      </a:tcPr>
                    </a:tc>
                    <a:extLst>
                      <a:ext uri="{0D108BD9-81ED-4DB2-BD59-A6C34878D82A}">
                        <a16:rowId xmlns:a16="http://schemas.microsoft.com/office/drawing/2014/main" val="881442553"/>
                      </a:ext>
                    </a:extLst>
                  </a:tr>
                  <a:tr h="883920">
                    <a:tc>
                      <a:txBody>
                        <a:bodyPr/>
                        <a:lstStyle/>
                        <a:p>
                          <a:endParaRPr lang="en-US"/>
                        </a:p>
                      </a:txBody>
                      <a:tcPr>
                        <a:blipFill>
                          <a:blip r:embed="rId14"/>
                          <a:stretch>
                            <a:fillRect l="-694" t="-360000" r="-277083" b="-17143"/>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-0.0101</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(-0.0222, </a:t>
                          </a:r>
                        </a:p>
                        <a:p>
                          <a:pPr algn="ctr"/>
                          <a:r>
                            <a:rPr lang="en-US" sz="2600" dirty="0">
                              <a:latin typeface="Roboto" panose="02000000000000000000" pitchFamily="2" charset="0"/>
                              <a:ea typeface="Roboto" panose="02000000000000000000" pitchFamily="2" charset="0"/>
                              <a:cs typeface="Roboto" panose="02000000000000000000" pitchFamily="2" charset="0"/>
                            </a:rPr>
                            <a:t>0.0021)</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2657956899"/>
                  </p:ext>
                </p:extLst>
              </p:nvPr>
            </p:nvGraphicFramePr>
            <p:xfrm>
              <a:off x="22233475" y="15617974"/>
              <a:ext cx="6858000" cy="4023360"/>
            </p:xfrm>
            <a:graphic>
              <a:graphicData uri="http://schemas.openxmlformats.org/drawingml/2006/table">
                <a:tbl>
                  <a:tblPr firstRow="1" bandRow="1">
                    <a:tableStyleId>{5C22544A-7EE6-4342-B048-85BDC9FD1C3A}</a:tableStyleId>
                  </a:tblPr>
                  <a:tblGrid>
                    <a:gridCol w="1830161">
                      <a:extLst>
                        <a:ext uri="{9D8B030D-6E8A-4147-A177-3AD203B41FA5}">
                          <a16:colId xmlns:a16="http://schemas.microsoft.com/office/drawing/2014/main" val="3616650262"/>
                        </a:ext>
                      </a:extLst>
                    </a:gridCol>
                    <a:gridCol w="2311400">
                      <a:extLst>
                        <a:ext uri="{9D8B030D-6E8A-4147-A177-3AD203B41FA5}">
                          <a16:colId xmlns:a16="http://schemas.microsoft.com/office/drawing/2014/main" val="3605630075"/>
                        </a:ext>
                      </a:extLst>
                    </a:gridCol>
                    <a:gridCol w="2716439">
                      <a:extLst>
                        <a:ext uri="{9D8B030D-6E8A-4147-A177-3AD203B41FA5}">
                          <a16:colId xmlns:a16="http://schemas.microsoft.com/office/drawing/2014/main" val="1138396891"/>
                        </a:ext>
                      </a:extLst>
                    </a:gridCol>
                  </a:tblGrid>
                  <a:tr h="370840">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Parameter</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95% CI</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8.0183</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(7.9653, </a:t>
                          </a:r>
                        </a:p>
                        <a:p>
                          <a:pPr algn="ctr"/>
                          <a:r>
                            <a:rPr lang="en-US" sz="2600" dirty="0">
                              <a:latin typeface="Roboto" panose="02000000000000000000" pitchFamily="2" charset="0"/>
                              <a:ea typeface="Roboto" panose="02000000000000000000" pitchFamily="2" charset="0"/>
                              <a:cs typeface="Roboto" panose="02000000000000000000" pitchFamily="2" charset="0"/>
                            </a:rPr>
                            <a:t>8.0712)</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0.0006</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(-0.0003, </a:t>
                          </a:r>
                        </a:p>
                        <a:p>
                          <a:pPr algn="ctr"/>
                          <a:r>
                            <a:rPr lang="en-US" sz="2600" dirty="0">
                              <a:latin typeface="Roboto" panose="02000000000000000000" pitchFamily="2" charset="0"/>
                              <a:ea typeface="Roboto" panose="02000000000000000000" pitchFamily="2" charset="0"/>
                              <a:cs typeface="Roboto" panose="02000000000000000000" pitchFamily="2" charset="0"/>
                            </a:rPr>
                            <a:t>0.0015)</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-0.0902</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(-0.1558, </a:t>
                          </a:r>
                        </a:p>
                        <a:p>
                          <a:pPr algn="ctr"/>
                          <a:r>
                            <a:rPr lang="en-US" sz="2600" dirty="0">
                              <a:latin typeface="Roboto" panose="02000000000000000000" pitchFamily="2" charset="0"/>
                              <a:ea typeface="Roboto" panose="02000000000000000000" pitchFamily="2" charset="0"/>
                              <a:cs typeface="Roboto" panose="02000000000000000000" pitchFamily="2" charset="0"/>
                            </a:rPr>
                            <a:t>-0.0246)</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6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-0.0014</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(-0.0024, </a:t>
                          </a:r>
                        </a:p>
                        <a:p>
                          <a:pPr algn="ctr"/>
                          <a:r>
                            <a:rPr lang="en-US" sz="2600" dirty="0">
                              <a:latin typeface="Roboto" panose="02000000000000000000" pitchFamily="2" charset="0"/>
                              <a:ea typeface="Roboto" panose="02000000000000000000" pitchFamily="2" charset="0"/>
                              <a:cs typeface="Roboto" panose="02000000000000000000" pitchFamily="2" charset="0"/>
                            </a:rPr>
                            <a:t>-0.0004)</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2657956899"/>
                  </p:ext>
                </p:extLst>
              </p:nvPr>
            </p:nvGraphicFramePr>
            <p:xfrm>
              <a:off x="22233475" y="15617974"/>
              <a:ext cx="6858000" cy="4023360"/>
            </p:xfrm>
            <a:graphic>
              <a:graphicData uri="http://schemas.openxmlformats.org/drawingml/2006/table">
                <a:tbl>
                  <a:tblPr firstRow="1" bandRow="1">
                    <a:tableStyleId>{5C22544A-7EE6-4342-B048-85BDC9FD1C3A}</a:tableStyleId>
                  </a:tblPr>
                  <a:tblGrid>
                    <a:gridCol w="1830161">
                      <a:extLst>
                        <a:ext uri="{9D8B030D-6E8A-4147-A177-3AD203B41FA5}">
                          <a16:colId xmlns:a16="http://schemas.microsoft.com/office/drawing/2014/main" val="3616650262"/>
                        </a:ext>
                      </a:extLst>
                    </a:gridCol>
                    <a:gridCol w="2311400">
                      <a:extLst>
                        <a:ext uri="{9D8B030D-6E8A-4147-A177-3AD203B41FA5}">
                          <a16:colId xmlns:a16="http://schemas.microsoft.com/office/drawing/2014/main" val="3605630075"/>
                        </a:ext>
                      </a:extLst>
                    </a:gridCol>
                    <a:gridCol w="2716439">
                      <a:extLst>
                        <a:ext uri="{9D8B030D-6E8A-4147-A177-3AD203B41FA5}">
                          <a16:colId xmlns:a16="http://schemas.microsoft.com/office/drawing/2014/main" val="1138396891"/>
                        </a:ext>
                      </a:extLst>
                    </a:gridCol>
                  </a:tblGrid>
                  <a:tr h="487680">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Parameter</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95% CI</a:t>
                          </a:r>
                        </a:p>
                      </a:txBody>
                      <a:tcPr>
                        <a:solidFill>
                          <a:srgbClr val="573164"/>
                        </a:solidFill>
                      </a:tcPr>
                    </a:tc>
                    <a:extLst>
                      <a:ext uri="{0D108BD9-81ED-4DB2-BD59-A6C34878D82A}">
                        <a16:rowId xmlns:a16="http://schemas.microsoft.com/office/drawing/2014/main" val="2924167112"/>
                      </a:ext>
                    </a:extLst>
                  </a:tr>
                  <a:tr h="883920">
                    <a:tc>
                      <a:txBody>
                        <a:bodyPr/>
                        <a:lstStyle/>
                        <a:p>
                          <a:endParaRPr lang="en-US"/>
                        </a:p>
                      </a:txBody>
                      <a:tcPr>
                        <a:blipFill>
                          <a:blip r:embed="rId15"/>
                          <a:stretch>
                            <a:fillRect t="-62319" r="-277083" b="-321739"/>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8.0183</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(7.9653, </a:t>
                          </a:r>
                        </a:p>
                        <a:p>
                          <a:pPr algn="ctr"/>
                          <a:r>
                            <a:rPr lang="en-US" sz="2600" dirty="0">
                              <a:latin typeface="Roboto" panose="02000000000000000000" pitchFamily="2" charset="0"/>
                              <a:ea typeface="Roboto" panose="02000000000000000000" pitchFamily="2" charset="0"/>
                              <a:cs typeface="Roboto" panose="02000000000000000000" pitchFamily="2" charset="0"/>
                            </a:rPr>
                            <a:t>8.0712)</a:t>
                          </a:r>
                        </a:p>
                      </a:txBody>
                      <a:tcPr>
                        <a:solidFill>
                          <a:srgbClr val="E1AAF3"/>
                        </a:solidFill>
                      </a:tcPr>
                    </a:tc>
                    <a:extLst>
                      <a:ext uri="{0D108BD9-81ED-4DB2-BD59-A6C34878D82A}">
                        <a16:rowId xmlns:a16="http://schemas.microsoft.com/office/drawing/2014/main" val="3318367615"/>
                      </a:ext>
                    </a:extLst>
                  </a:tr>
                  <a:tr h="883920">
                    <a:tc>
                      <a:txBody>
                        <a:bodyPr/>
                        <a:lstStyle/>
                        <a:p>
                          <a:endParaRPr lang="en-US"/>
                        </a:p>
                      </a:txBody>
                      <a:tcPr>
                        <a:blipFill>
                          <a:blip r:embed="rId15"/>
                          <a:stretch>
                            <a:fillRect t="-160000" r="-277083" b="-217143"/>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0.0006</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(-0.0003, </a:t>
                          </a:r>
                        </a:p>
                        <a:p>
                          <a:pPr algn="ctr"/>
                          <a:r>
                            <a:rPr lang="en-US" sz="2600" dirty="0">
                              <a:latin typeface="Roboto" panose="02000000000000000000" pitchFamily="2" charset="0"/>
                              <a:ea typeface="Roboto" panose="02000000000000000000" pitchFamily="2" charset="0"/>
                              <a:cs typeface="Roboto" panose="02000000000000000000" pitchFamily="2" charset="0"/>
                            </a:rPr>
                            <a:t>0.0015)</a:t>
                          </a:r>
                        </a:p>
                      </a:txBody>
                      <a:tcPr>
                        <a:solidFill>
                          <a:srgbClr val="E1AAF3"/>
                        </a:solidFill>
                      </a:tcPr>
                    </a:tc>
                    <a:extLst>
                      <a:ext uri="{0D108BD9-81ED-4DB2-BD59-A6C34878D82A}">
                        <a16:rowId xmlns:a16="http://schemas.microsoft.com/office/drawing/2014/main" val="360183572"/>
                      </a:ext>
                    </a:extLst>
                  </a:tr>
                  <a:tr h="883920">
                    <a:tc>
                      <a:txBody>
                        <a:bodyPr/>
                        <a:lstStyle/>
                        <a:p>
                          <a:endParaRPr lang="en-US"/>
                        </a:p>
                      </a:txBody>
                      <a:tcPr>
                        <a:blipFill>
                          <a:blip r:embed="rId15"/>
                          <a:stretch>
                            <a:fillRect t="-260000" r="-277083" b="-117143"/>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-0.0902</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(-0.1558, </a:t>
                          </a:r>
                        </a:p>
                        <a:p>
                          <a:pPr algn="ctr"/>
                          <a:r>
                            <a:rPr lang="en-US" sz="2600" dirty="0">
                              <a:latin typeface="Roboto" panose="02000000000000000000" pitchFamily="2" charset="0"/>
                              <a:ea typeface="Roboto" panose="02000000000000000000" pitchFamily="2" charset="0"/>
                              <a:cs typeface="Roboto" panose="02000000000000000000" pitchFamily="2" charset="0"/>
                            </a:rPr>
                            <a:t>-0.0246)</a:t>
                          </a:r>
                        </a:p>
                      </a:txBody>
                      <a:tcPr>
                        <a:solidFill>
                          <a:srgbClr val="E1AAF3"/>
                        </a:solidFill>
                      </a:tcPr>
                    </a:tc>
                    <a:extLst>
                      <a:ext uri="{0D108BD9-81ED-4DB2-BD59-A6C34878D82A}">
                        <a16:rowId xmlns:a16="http://schemas.microsoft.com/office/drawing/2014/main" val="881442553"/>
                      </a:ext>
                    </a:extLst>
                  </a:tr>
                  <a:tr h="883920">
                    <a:tc>
                      <a:txBody>
                        <a:bodyPr/>
                        <a:lstStyle/>
                        <a:p>
                          <a:endParaRPr lang="en-US"/>
                        </a:p>
                      </a:txBody>
                      <a:tcPr>
                        <a:blipFill>
                          <a:blip r:embed="rId15"/>
                          <a:stretch>
                            <a:fillRect t="-360000" r="-277083" b="-17143"/>
                          </a:stretch>
                        </a:blip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-0.0014</a:t>
                          </a:r>
                        </a:p>
                      </a:txBody>
                      <a:tcPr>
                        <a:solidFill>
                          <a:srgbClr val="E1AAF3"/>
                        </a:solidFill>
                      </a:tcPr>
                    </a:tc>
                    <a:tc>
                      <a:txBody>
                        <a:bodyPr/>
                        <a:lstStyle/>
                        <a:p>
                          <a:pPr algn="ctr"/>
                          <a:r>
                            <a:rPr lang="en-US" sz="2600" dirty="0">
                              <a:latin typeface="Roboto" panose="02000000000000000000" pitchFamily="2" charset="0"/>
                              <a:ea typeface="Roboto" panose="02000000000000000000" pitchFamily="2" charset="0"/>
                              <a:cs typeface="Roboto" panose="02000000000000000000" pitchFamily="2" charset="0"/>
                            </a:rPr>
                            <a:t>(-0.0024, </a:t>
                          </a:r>
                        </a:p>
                        <a:p>
                          <a:pPr algn="ctr"/>
                          <a:r>
                            <a:rPr lang="en-US" sz="2600" dirty="0">
                              <a:latin typeface="Roboto" panose="02000000000000000000" pitchFamily="2" charset="0"/>
                              <a:ea typeface="Roboto" panose="02000000000000000000" pitchFamily="2" charset="0"/>
                              <a:cs typeface="Roboto" panose="02000000000000000000" pitchFamily="2" charset="0"/>
                            </a:rPr>
                            <a:t>-0.0004)</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US" sz="2600" dirty="0">
                    <a:latin typeface="Roboto"/>
                    <a:ea typeface="Roboto"/>
                    <a:cs typeface="Roboto"/>
                    <a:sym typeface="Roboto"/>
                  </a:rPr>
                  <a:t>The ITS models quantify the altered trajectories of the episode ratings after versus before the first kiss. Two interpretations arise from these results: (1) did the episode ratings change immediately following the first kiss and (2) if they did, did they return to pre-kiss levels?</a:t>
                </a:r>
              </a:p>
              <a:p>
                <a:r>
                  <a:rPr lang="en-US" sz="2600" dirty="0">
                    <a:latin typeface="Roboto"/>
                    <a:ea typeface="Roboto"/>
                    <a:cs typeface="Roboto"/>
                    <a:sym typeface="Roboto"/>
                  </a:rPr>
                  <a:t>To address the first question, we look at the estimates of  </a:t>
                </a:r>
                <a14:m>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600" dirty="0">
                    <a:latin typeface="Roboto" panose="02000000000000000000" pitchFamily="2" charset="0"/>
                    <a:ea typeface="Roboto" panose="02000000000000000000" pitchFamily="2" charset="0"/>
                    <a:cs typeface="Roboto" panose="02000000000000000000" pitchFamily="2" charset="0"/>
                  </a:rPr>
                  <a:t>, the parameter for the indicator term. For both the </a:t>
                </a:r>
                <a:r>
                  <a:rPr lang="en-US" sz="2600" i="1" dirty="0">
                    <a:latin typeface="Roboto" panose="02000000000000000000" pitchFamily="2" charset="0"/>
                    <a:ea typeface="Roboto" panose="02000000000000000000" pitchFamily="2" charset="0"/>
                    <a:cs typeface="Roboto" panose="02000000000000000000" pitchFamily="2" charset="0"/>
                  </a:rPr>
                  <a:t>New Girl </a:t>
                </a:r>
                <a:r>
                  <a:rPr lang="en-US" sz="2600" dirty="0">
                    <a:latin typeface="Roboto" panose="02000000000000000000" pitchFamily="2" charset="0"/>
                    <a:ea typeface="Roboto" panose="02000000000000000000" pitchFamily="2" charset="0"/>
                    <a:cs typeface="Roboto" panose="02000000000000000000" pitchFamily="2" charset="0"/>
                  </a:rPr>
                  <a:t>and the overall model, we observe a negative estimate, implying an immediate drop in the ratings level immediately following the kiss. However, in the case of </a:t>
                </a:r>
                <a:r>
                  <a:rPr lang="en-US" sz="2600" i="1" dirty="0">
                    <a:latin typeface="Roboto" panose="02000000000000000000" pitchFamily="2" charset="0"/>
                    <a:ea typeface="Roboto" panose="02000000000000000000" pitchFamily="2" charset="0"/>
                    <a:cs typeface="Roboto" panose="02000000000000000000" pitchFamily="2" charset="0"/>
                  </a:rPr>
                  <a:t>New Girl</a:t>
                </a:r>
                <a:r>
                  <a:rPr lang="en-US" sz="2600" dirty="0">
                    <a:latin typeface="Roboto" panose="02000000000000000000" pitchFamily="2" charset="0"/>
                    <a:ea typeface="Roboto" panose="02000000000000000000" pitchFamily="2" charset="0"/>
                    <a:cs typeface="Roboto" panose="02000000000000000000" pitchFamily="2" charset="0"/>
                  </a:rPr>
                  <a:t>, the 95% confidence interval does include zero. </a:t>
                </a:r>
              </a:p>
              <a:p>
                <a:r>
                  <a:rPr lang="en-US" sz="26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in the show after the couple kisses on screen, as the uncertainty tends to disappear in this stage of the plot.</a:t>
                </a: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endParaRPr lang="en-US" sz="2600" dirty="0">
                  <a:latin typeface="Roboto"/>
                  <a:ea typeface="Roboto"/>
                  <a:cs typeface="Roboto"/>
                  <a:sym typeface="Roboto"/>
                </a:endParaRPr>
              </a:p>
              <a:p>
                <a:pPr marL="0" lvl="0" indent="0" algn="l" rtl="0">
                  <a:spcBef>
                    <a:spcPts val="0"/>
                  </a:spcBef>
                  <a:spcAft>
                    <a:spcPts val="0"/>
                  </a:spcAft>
                  <a:buNone/>
                </a:pPr>
                <a:r>
                  <a:rPr lang="en-US" sz="2600" dirty="0">
                    <a:latin typeface="Roboto"/>
                    <a:ea typeface="Roboto"/>
                    <a:cs typeface="Roboto"/>
                    <a:sym typeface="Roboto"/>
                  </a:rPr>
                  <a:t> </a:t>
                </a:r>
                <a:endParaRPr sz="2600" dirty="0">
                  <a:latin typeface="Roboto"/>
                  <a:ea typeface="Roboto"/>
                  <a:cs typeface="Roboto"/>
                  <a:sym typeface="Roboto"/>
                </a:endParaRPr>
              </a:p>
            </p:txBody>
          </p:sp>
        </mc:Choice>
        <mc:Fallback>
          <p:sp>
            <p:nvSpPr>
              <p:cNvPr id="12" name="Google Shape;155;p14">
                <a:extLst>
                  <a:ext uri="{FF2B5EF4-FFF2-40B4-BE49-F238E27FC236}">
                    <a16:creationId xmlns:a16="http://schemas.microsoft.com/office/drawing/2014/main" id="{78A48F77-CB89-F6D2-D059-2B471D183477}"/>
                  </a:ext>
                </a:extLst>
              </p:cNvPr>
              <p:cNvSpPr txBox="1">
                <a:spLocks noRot="1" noChangeAspect="1" noMove="1" noResize="1" noEditPoints="1" noAdjustHandles="1" noChangeArrowheads="1" noChangeShapeType="1" noTextEdit="1"/>
              </p:cNvSpPr>
              <p:nvPr/>
            </p:nvSpPr>
            <p:spPr>
              <a:xfrm>
                <a:off x="11494075" y="22945900"/>
                <a:ext cx="9418200" cy="6232500"/>
              </a:xfrm>
              <a:prstGeom prst="rect">
                <a:avLst/>
              </a:prstGeom>
              <a:blipFill>
                <a:blip r:embed="rId16"/>
                <a:stretch>
                  <a:fillRect l="-270" r="-80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dirty="0">
                    <a:latin typeface="Roboto"/>
                    <a:ea typeface="Roboto"/>
                    <a:cs typeface="Roboto"/>
                    <a:sym typeface="Roboto"/>
                  </a:rPr>
                  <a:t>To address the second question, we look at the estimates </a:t>
                </a:r>
                <a:r>
                  <a:rPr lang="en-US" sz="2600" dirty="0">
                    <a:latin typeface="Roboto"/>
                    <a:ea typeface="Roboto"/>
                    <a:cs typeface="Roboto"/>
                    <a:sym typeface="Roboto"/>
                  </a:rPr>
                  <a:t>of  </a:t>
                </a:r>
                <a14:m>
                  <m:oMath xmlns:m="http://schemas.openxmlformats.org/officeDocument/2006/math">
                    <m:acc>
                      <m:accPr>
                        <m:chr m:val="̂"/>
                        <m:ctrlPr>
                          <a:rPr lang="en-US" sz="26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600" i="1" smtClean="0">
                                <a:latin typeface="Cambria Math" panose="02040503050406030204" pitchFamily="18" charset="0"/>
                                <a:ea typeface="Roboto" panose="02000000000000000000" pitchFamily="2" charset="0"/>
                                <a:cs typeface="Roboto" panose="02000000000000000000" pitchFamily="2" charset="0"/>
                              </a:rPr>
                            </m:ctrlPr>
                          </m:sSubPr>
                          <m:e>
                            <m:r>
                              <a:rPr lang="en-US" sz="26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600" b="0" i="1" smtClean="0">
                                <a:latin typeface="Cambria Math" panose="02040503050406030204" pitchFamily="18" charset="0"/>
                                <a:ea typeface="Cambria Math" panose="02040503050406030204" pitchFamily="18" charset="0"/>
                                <a:cs typeface="Roboto" panose="02000000000000000000" pitchFamily="2" charset="0"/>
                              </a:rPr>
                              <m:t>3</m:t>
                            </m:r>
                          </m:sub>
                        </m:sSub>
                        <m:r>
                          <a:rPr lang="en-US" sz="2600" b="0" i="1" smtClean="0">
                            <a:latin typeface="Cambria Math" panose="02040503050406030204" pitchFamily="18" charset="0"/>
                            <a:ea typeface="Cambria Math" panose="02040503050406030204" pitchFamily="18" charset="0"/>
                            <a:cs typeface="Roboto" panose="02000000000000000000" pitchFamily="2" charset="0"/>
                          </a:rPr>
                          <m:t> </m:t>
                        </m:r>
                      </m:e>
                    </m:acc>
                  </m:oMath>
                </a14:m>
                <a:r>
                  <a:rPr lang="en-US" sz="2600" dirty="0">
                    <a:latin typeface="Roboto"/>
                    <a:ea typeface="Roboto"/>
                    <a:cs typeface="Roboto"/>
                    <a:sym typeface="Roboto"/>
                  </a:rPr>
                  <a:t>. This parameter assesses the interaction effect between the episode-on-episode rate of change for the ratings and the indicator for the post-kiss period. Again, both models observe a negative estimate with a similar issue in the confidence interval for </a:t>
                </a:r>
                <a:r>
                  <a:rPr lang="en-US" sz="2600" i="1" dirty="0">
                    <a:latin typeface="Roboto"/>
                    <a:ea typeface="Roboto"/>
                    <a:cs typeface="Roboto"/>
                    <a:sym typeface="Roboto"/>
                  </a:rPr>
                  <a:t>New Girl</a:t>
                </a:r>
                <a:r>
                  <a:rPr lang="en-US" sz="2600" dirty="0">
                    <a:latin typeface="Roboto"/>
                    <a:ea typeface="Roboto"/>
                    <a:cs typeface="Roboto"/>
                    <a:sym typeface="Roboto"/>
                  </a:rPr>
                  <a:t>. This negative trend indicates that on average, the ratings do not return to their pre-kiss levels.</a:t>
                </a:r>
              </a:p>
              <a:p>
                <a:pPr marL="0" lvl="0" indent="0" algn="l" rtl="0">
                  <a:spcBef>
                    <a:spcPts val="0"/>
                  </a:spcBef>
                  <a:spcAft>
                    <a:spcPts val="0"/>
                  </a:spcAft>
                  <a:buNone/>
                </a:pPr>
                <a:r>
                  <a:rPr lang="en-US" sz="2600" dirty="0">
                    <a:latin typeface="Roboto"/>
                    <a:ea typeface="Roboto"/>
                    <a:cs typeface="Roboto"/>
                    <a:sym typeface="Roboto"/>
                  </a:rPr>
                  <a:t>The lack of significant estimates at the 95% level for the </a:t>
                </a:r>
                <a:r>
                  <a:rPr lang="en-US" sz="2600" i="1" dirty="0">
                    <a:latin typeface="Roboto"/>
                    <a:ea typeface="Roboto"/>
                    <a:cs typeface="Roboto"/>
                    <a:sym typeface="Roboto"/>
                  </a:rPr>
                  <a:t>New Girl </a:t>
                </a:r>
                <a:r>
                  <a:rPr lang="en-US" sz="2600" dirty="0">
                    <a:latin typeface="Roboto"/>
                    <a:ea typeface="Roboto"/>
                    <a:cs typeface="Roboto"/>
                    <a:sym typeface="Roboto"/>
                  </a:rPr>
                  <a:t>model may indicate that the trend of a sharp drop in ratings is more clearly observed at the overall level. However, the confidence intervals are merely nominal due to autocorrelation in the episode ratings. One future direction for the analysis could be to adjust the standard error estimates, potentially via bootstrapping, to fix the coverage of the intervals.</a:t>
                </a:r>
                <a:endParaRPr sz="2600" dirty="0">
                  <a:latin typeface="Roboto"/>
                  <a:ea typeface="Roboto"/>
                  <a:cs typeface="Roboto"/>
                  <a:sym typeface="Roboto"/>
                </a:endParaRPr>
              </a:p>
            </p:txBody>
          </p:sp>
        </mc:Choice>
        <mc:Fallback>
          <p:sp>
            <p:nvSpPr>
              <p:cNvPr id="13" name="Google Shape;156;p14">
                <a:extLst>
                  <a:ext uri="{FF2B5EF4-FFF2-40B4-BE49-F238E27FC236}">
                    <a16:creationId xmlns:a16="http://schemas.microsoft.com/office/drawing/2014/main" id="{E00687C1-BE01-60E7-8391-D2ACAC26AFA3}"/>
                  </a:ext>
                </a:extLst>
              </p:cNvPr>
              <p:cNvSpPr txBox="1">
                <a:spLocks noRot="1" noChangeAspect="1" noMove="1" noResize="1" noEditPoints="1" noAdjustHandles="1" noChangeArrowheads="1" noChangeShapeType="1" noTextEdit="1"/>
              </p:cNvSpPr>
              <p:nvPr/>
            </p:nvSpPr>
            <p:spPr>
              <a:xfrm>
                <a:off x="21890900" y="22945900"/>
                <a:ext cx="9418200" cy="6232500"/>
              </a:xfrm>
              <a:prstGeom prst="rect">
                <a:avLst/>
              </a:prstGeom>
              <a:blipFill>
                <a:blip r:embed="rId17"/>
                <a:stretch>
                  <a:fillRect l="-135" r="-942" b="-3252"/>
                </a:stretch>
              </a:blipFill>
              <a:ln>
                <a:noFill/>
              </a:ln>
            </p:spPr>
            <p:txBody>
              <a:bodyPr/>
              <a:lstStyle/>
              <a:p>
                <a:r>
                  <a:rPr lang="en-US">
                    <a:noFill/>
                  </a:rPr>
                  <a:t> </a:t>
                </a:r>
              </a:p>
            </p:txBody>
          </p:sp>
        </mc:Fallback>
      </mc:AlternateContent>
      <p:sp>
        <p:nvSpPr>
          <p:cNvPr id="14" name="Google Shape;84;p13">
            <a:extLst>
              <a:ext uri="{FF2B5EF4-FFF2-40B4-BE49-F238E27FC236}">
                <a16:creationId xmlns:a16="http://schemas.microsoft.com/office/drawing/2014/main" id="{02FF3AA9-BE2C-67FC-593B-5AFEBF98A498}"/>
              </a:ext>
            </a:extLst>
          </p:cNvPr>
          <p:cNvSpPr txBox="1"/>
          <p:nvPr/>
        </p:nvSpPr>
        <p:spPr>
          <a:xfrm>
            <a:off x="22121101" y="7501384"/>
            <a:ext cx="10386337"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dirty="0">
                <a:latin typeface="Roboto"/>
                <a:ea typeface="Roboto"/>
                <a:cs typeface="Roboto"/>
                <a:sym typeface="Roboto"/>
              </a:rPr>
              <a:t>Table 1: Parameter Estimates – New Girl</a:t>
            </a: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22121100" y="14764525"/>
            <a:ext cx="10386337"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dirty="0">
                <a:latin typeface="Roboto"/>
                <a:ea typeface="Roboto"/>
                <a:cs typeface="Roboto"/>
                <a:sym typeface="Roboto"/>
              </a:rPr>
              <a:t>Table 2: Parameter Estimates – Overall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133"/>
        <p:cNvGrpSpPr/>
        <p:nvPr/>
      </p:nvGrpSpPr>
      <p:grpSpPr>
        <a:xfrm>
          <a:off x="0" y="0"/>
          <a:ext cx="0" cy="0"/>
          <a:chOff x="0" y="0"/>
          <a:chExt cx="0" cy="0"/>
        </a:xfrm>
      </p:grpSpPr>
      <p:sp>
        <p:nvSpPr>
          <p:cNvPr id="134" name="Google Shape;134;p14"/>
          <p:cNvSpPr/>
          <p:nvPr/>
        </p:nvSpPr>
        <p:spPr>
          <a:xfrm>
            <a:off x="32245550" y="7461125"/>
            <a:ext cx="9460500" cy="9193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4"/>
          <p:cNvSpPr/>
          <p:nvPr/>
        </p:nvSpPr>
        <p:spPr>
          <a:xfrm>
            <a:off x="32287725" y="22945900"/>
            <a:ext cx="9418200" cy="6232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4"/>
          <p:cNvSpPr/>
          <p:nvPr/>
        </p:nvSpPr>
        <p:spPr>
          <a:xfrm>
            <a:off x="11494000" y="13179450"/>
            <a:ext cx="9418200" cy="7999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4"/>
          <p:cNvSpPr txBox="1"/>
          <p:nvPr/>
        </p:nvSpPr>
        <p:spPr>
          <a:xfrm>
            <a:off x="6052475" y="1097275"/>
            <a:ext cx="26193000" cy="4556100"/>
          </a:xfrm>
          <a:prstGeom prst="rect">
            <a:avLst/>
          </a:prstGeom>
          <a:noFill/>
          <a:ln>
            <a:noFill/>
          </a:ln>
        </p:spPr>
        <p:txBody>
          <a:bodyPr spcFirstLastPara="1" wrap="square" lIns="182875" tIns="274300" rIns="91425" bIns="274300" anchor="ctr" anchorCtr="0">
            <a:noAutofit/>
          </a:bodyPr>
          <a:lstStyle/>
          <a:p>
            <a:pPr marL="0" marR="0" lvl="0" indent="0" algn="l" rtl="0">
              <a:lnSpc>
                <a:spcPct val="100000"/>
              </a:lnSpc>
              <a:spcBef>
                <a:spcPts val="0"/>
              </a:spcBef>
              <a:spcAft>
                <a:spcPts val="0"/>
              </a:spcAft>
              <a:buClr>
                <a:srgbClr val="000000"/>
              </a:buClr>
              <a:buSzPts val="8500"/>
              <a:buFont typeface="Arial"/>
              <a:buNone/>
            </a:pPr>
            <a:r>
              <a:rPr lang="en" sz="9500" b="1">
                <a:solidFill>
                  <a:srgbClr val="26437D"/>
                </a:solidFill>
                <a:latin typeface="Roboto Condensed"/>
                <a:ea typeface="Roboto Condensed"/>
                <a:cs typeface="Roboto Condensed"/>
                <a:sym typeface="Roboto Condensed"/>
              </a:rPr>
              <a:t>HEADING HERE</a:t>
            </a:r>
            <a:endParaRPr sz="9500" b="1">
              <a:solidFill>
                <a:srgbClr val="26437D"/>
              </a:solidFill>
              <a:latin typeface="Roboto Condensed"/>
              <a:ea typeface="Roboto Condensed"/>
              <a:cs typeface="Roboto Condensed"/>
              <a:sym typeface="Roboto Condensed"/>
            </a:endParaRPr>
          </a:p>
        </p:txBody>
      </p:sp>
      <p:sp>
        <p:nvSpPr>
          <p:cNvPr id="138" name="Google Shape;138;p14"/>
          <p:cNvSpPr txBox="1"/>
          <p:nvPr/>
        </p:nvSpPr>
        <p:spPr>
          <a:xfrm>
            <a:off x="32245400" y="229457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References/acknowledgements s+ optional QR code</a:t>
            </a:r>
            <a:endParaRPr/>
          </a:p>
        </p:txBody>
      </p:sp>
      <p:sp>
        <p:nvSpPr>
          <p:cNvPr id="139" name="Google Shape;139;p14"/>
          <p:cNvSpPr/>
          <p:nvPr/>
        </p:nvSpPr>
        <p:spPr>
          <a:xfrm>
            <a:off x="1801400" y="1874125"/>
            <a:ext cx="3000000" cy="3000000"/>
          </a:xfrm>
          <a:prstGeom prst="rect">
            <a:avLst/>
          </a:prstGeom>
          <a:solidFill>
            <a:srgbClr val="D4E8F6"/>
          </a:solidFill>
          <a:ln w="114300" cap="flat" cmpd="sng">
            <a:solidFill>
              <a:srgbClr val="26437D"/>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rgbClr val="26437D"/>
                </a:solidFill>
                <a:latin typeface="Roboto"/>
                <a:ea typeface="Roboto"/>
                <a:cs typeface="Roboto"/>
                <a:sym typeface="Roboto"/>
              </a:rPr>
              <a:t>Logo goes here</a:t>
            </a:r>
            <a:endParaRPr sz="5400" b="1">
              <a:solidFill>
                <a:srgbClr val="26437D"/>
              </a:solidFill>
              <a:latin typeface="Roboto"/>
              <a:ea typeface="Roboto"/>
              <a:cs typeface="Roboto"/>
              <a:sym typeface="Roboto"/>
            </a:endParaRPr>
          </a:p>
        </p:txBody>
      </p:sp>
      <p:sp>
        <p:nvSpPr>
          <p:cNvPr id="140" name="Google Shape;140;p14"/>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INTRODUCTION</a:t>
            </a:r>
            <a:endParaRPr sz="7000">
              <a:solidFill>
                <a:srgbClr val="EEF8FF"/>
              </a:solidFill>
              <a:latin typeface="Roboto Condensed"/>
              <a:ea typeface="Roboto Condensed"/>
              <a:cs typeface="Roboto Condensed"/>
              <a:sym typeface="Roboto Condensed"/>
            </a:endParaRPr>
          </a:p>
        </p:txBody>
      </p:sp>
      <p:sp>
        <p:nvSpPr>
          <p:cNvPr id="141" name="Google Shape;141;p14"/>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142" name="Google Shape;142;p14"/>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143" name="Google Shape;143;p14"/>
          <p:cNvSpPr/>
          <p:nvPr/>
        </p:nvSpPr>
        <p:spPr>
          <a:xfrm>
            <a:off x="21869775" y="7596450"/>
            <a:ext cx="9418200" cy="13582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14"/>
          <p:cNvSpPr/>
          <p:nvPr/>
        </p:nvSpPr>
        <p:spPr>
          <a:xfrm>
            <a:off x="32287730" y="2151910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145" name="Google Shape;145;p14"/>
          <p:cNvSpPr/>
          <p:nvPr/>
        </p:nvSpPr>
        <p:spPr>
          <a:xfrm>
            <a:off x="11494000" y="21519100"/>
            <a:ext cx="19794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146" name="Google Shape;146;p14"/>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4"/>
          <p:cNvSpPr txBox="1"/>
          <p:nvPr/>
        </p:nvSpPr>
        <p:spPr>
          <a:xfrm>
            <a:off x="1097275" y="7184850"/>
            <a:ext cx="9418200" cy="8550900"/>
          </a:xfrm>
          <a:prstGeom prst="rect">
            <a:avLst/>
          </a:prstGeom>
          <a:noFill/>
          <a:ln>
            <a:noFill/>
          </a:ln>
        </p:spPr>
        <p:txBody>
          <a:bodyPr spcFirstLastPara="1" wrap="square" lIns="182875" tIns="274300" rIns="182875" bIns="91425" anchor="t" anchorCtr="0">
            <a:noAutofit/>
          </a:bodyPr>
          <a:lstStyle/>
          <a:p>
            <a:pPr marL="0" lvl="0" indent="0" algn="l" rtl="0">
              <a:spcBef>
                <a:spcPts val="0"/>
              </a:spcBef>
              <a:spcAft>
                <a:spcPts val="0"/>
              </a:spcAft>
              <a:buNone/>
            </a:pPr>
            <a:r>
              <a:rPr lang="en" sz="2600">
                <a:latin typeface="Roboto"/>
                <a:ea typeface="Roboto"/>
                <a:cs typeface="Roboto"/>
                <a:sym typeface="Roboto"/>
              </a:rPr>
              <a:t>Introduction text</a:t>
            </a:r>
            <a:endParaRPr sz="2600">
              <a:latin typeface="Roboto"/>
              <a:ea typeface="Roboto"/>
              <a:cs typeface="Roboto"/>
              <a:sym typeface="Roboto"/>
            </a:endParaRPr>
          </a:p>
        </p:txBody>
      </p:sp>
      <p:sp>
        <p:nvSpPr>
          <p:cNvPr id="149" name="Google Shape;149;p14"/>
          <p:cNvSpPr txBox="1"/>
          <p:nvPr/>
        </p:nvSpPr>
        <p:spPr>
          <a:xfrm>
            <a:off x="11494000" y="7184850"/>
            <a:ext cx="9418200" cy="59946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Results text</a:t>
            </a:r>
            <a:endParaRPr sz="2600">
              <a:latin typeface="Roboto"/>
              <a:ea typeface="Roboto"/>
              <a:cs typeface="Roboto"/>
              <a:sym typeface="Roboto"/>
            </a:endParaRPr>
          </a:p>
        </p:txBody>
      </p:sp>
      <p:sp>
        <p:nvSpPr>
          <p:cNvPr id="150" name="Google Shape;150;p14"/>
          <p:cNvSpPr txBox="1"/>
          <p:nvPr/>
        </p:nvSpPr>
        <p:spPr>
          <a:xfrm>
            <a:off x="32283050" y="16679400"/>
            <a:ext cx="9460500" cy="44991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Results text</a:t>
            </a:r>
            <a:endParaRPr sz="2600"/>
          </a:p>
        </p:txBody>
      </p:sp>
      <p:sp>
        <p:nvSpPr>
          <p:cNvPr id="151" name="Google Shape;151;p14"/>
          <p:cNvSpPr txBox="1"/>
          <p:nvPr/>
        </p:nvSpPr>
        <p:spPr>
          <a:xfrm>
            <a:off x="11494012" y="18841250"/>
            <a:ext cx="94182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1: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2" name="Google Shape;152;p14"/>
          <p:cNvSpPr txBox="1"/>
          <p:nvPr/>
        </p:nvSpPr>
        <p:spPr>
          <a:xfrm>
            <a:off x="32245550" y="11532400"/>
            <a:ext cx="94605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3: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3" name="Google Shape;153;p14"/>
          <p:cNvSpPr txBox="1"/>
          <p:nvPr/>
        </p:nvSpPr>
        <p:spPr>
          <a:xfrm>
            <a:off x="21910225" y="16622400"/>
            <a:ext cx="9418200" cy="45561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2: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4" name="Google Shape;154;p14"/>
          <p:cNvSpPr txBox="1"/>
          <p:nvPr/>
        </p:nvSpPr>
        <p:spPr>
          <a:xfrm>
            <a:off x="32266700" y="1097280"/>
            <a:ext cx="9335400" cy="4553700"/>
          </a:xfrm>
          <a:prstGeom prst="rect">
            <a:avLst/>
          </a:prstGeom>
          <a:noFill/>
          <a:ln>
            <a:noFill/>
          </a:ln>
        </p:spPr>
        <p:txBody>
          <a:bodyPr spcFirstLastPara="1" wrap="square" lIns="91425" tIns="0" rIns="91425" bIns="91425" anchor="ctr" anchorCtr="0">
            <a:noAutofit/>
          </a:bodyPr>
          <a:lstStyle/>
          <a:p>
            <a:pPr marL="0" lvl="0" indent="0" algn="l" rtl="0">
              <a:spcBef>
                <a:spcPts val="0"/>
              </a:spcBef>
              <a:spcAft>
                <a:spcPts val="0"/>
              </a:spcAft>
              <a:buNone/>
            </a:pPr>
            <a:endParaRPr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Poster Presenter</a:t>
            </a:r>
            <a:r>
              <a:rPr lang="en" sz="3500" b="1" baseline="-25000">
                <a:solidFill>
                  <a:srgbClr val="26437D"/>
                </a:solidFill>
                <a:latin typeface="Roboto"/>
                <a:ea typeface="Roboto"/>
                <a:cs typeface="Roboto"/>
                <a:sym typeface="Roboto"/>
              </a:rPr>
              <a:t>1</a:t>
            </a:r>
            <a:r>
              <a:rPr lang="en" sz="3500" b="1">
                <a:solidFill>
                  <a:srgbClr val="26437D"/>
                </a:solidFill>
                <a:latin typeface="Roboto"/>
                <a:ea typeface="Roboto"/>
                <a:cs typeface="Roboto"/>
                <a:sym typeface="Roboto"/>
              </a:rPr>
              <a:t>, Author Two</a:t>
            </a:r>
            <a:r>
              <a:rPr lang="en" sz="3500" b="1" baseline="-25000">
                <a:solidFill>
                  <a:srgbClr val="26437D"/>
                </a:solidFill>
                <a:latin typeface="Roboto"/>
                <a:ea typeface="Roboto"/>
                <a:cs typeface="Roboto"/>
                <a:sym typeface="Roboto"/>
              </a:rPr>
              <a:t>1</a:t>
            </a:r>
            <a:r>
              <a:rPr lang="en" sz="3500" b="1">
                <a:solidFill>
                  <a:srgbClr val="26437D"/>
                </a:solidFill>
                <a:latin typeface="Roboto"/>
                <a:ea typeface="Roboto"/>
                <a:cs typeface="Roboto"/>
                <a:sym typeface="Roboto"/>
              </a:rPr>
              <a:t>, Author Three</a:t>
            </a:r>
            <a:r>
              <a:rPr lang="en" sz="3500" b="1" baseline="-25000">
                <a:solidFill>
                  <a:srgbClr val="26437D"/>
                </a:solidFill>
                <a:latin typeface="Roboto"/>
                <a:ea typeface="Roboto"/>
                <a:cs typeface="Roboto"/>
                <a:sym typeface="Roboto"/>
              </a:rPr>
              <a:t>2</a:t>
            </a:r>
            <a:r>
              <a:rPr lang="en" sz="3500" b="1">
                <a:solidFill>
                  <a:srgbClr val="26437D"/>
                </a:solidFill>
                <a:latin typeface="Roboto"/>
                <a:ea typeface="Roboto"/>
                <a:cs typeface="Roboto"/>
                <a:sym typeface="Roboto"/>
              </a:rPr>
              <a:t>, Author Four</a:t>
            </a:r>
            <a:r>
              <a:rPr lang="en" sz="3500" b="1" baseline="-25000">
                <a:solidFill>
                  <a:srgbClr val="26437D"/>
                </a:solidFill>
                <a:latin typeface="Roboto"/>
                <a:ea typeface="Roboto"/>
                <a:cs typeface="Roboto"/>
                <a:sym typeface="Roboto"/>
              </a:rPr>
              <a:t>3</a:t>
            </a:r>
            <a:endParaRPr sz="3500" b="1" baseline="-25000">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1. Institution One, Location, Country, </a:t>
            </a:r>
            <a:endParaRPr sz="3500"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2. Institution Two, Location, Country, </a:t>
            </a:r>
            <a:endParaRPr sz="3500"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3. Institution Three, Location, Country</a:t>
            </a:r>
            <a:endParaRPr sz="3500" b="1">
              <a:solidFill>
                <a:srgbClr val="26437D"/>
              </a:solidFill>
              <a:latin typeface="Roboto"/>
              <a:ea typeface="Roboto"/>
              <a:cs typeface="Roboto"/>
              <a:sym typeface="Roboto"/>
            </a:endParaRPr>
          </a:p>
        </p:txBody>
      </p:sp>
      <p:sp>
        <p:nvSpPr>
          <p:cNvPr id="155" name="Google Shape;155;p14"/>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Discussion/Conclusion text</a:t>
            </a:r>
            <a:endParaRPr sz="2600">
              <a:latin typeface="Roboto"/>
              <a:ea typeface="Roboto"/>
              <a:cs typeface="Roboto"/>
              <a:sym typeface="Roboto"/>
            </a:endParaRPr>
          </a:p>
        </p:txBody>
      </p:sp>
      <p:sp>
        <p:nvSpPr>
          <p:cNvPr id="156" name="Google Shape;156;p14"/>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dirty="0">
                <a:latin typeface="Roboto"/>
                <a:ea typeface="Roboto"/>
                <a:cs typeface="Roboto"/>
                <a:sym typeface="Roboto"/>
              </a:rPr>
              <a:t>Discussion/Conclusion text</a:t>
            </a:r>
            <a:endParaRPr sz="26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160"/>
        <p:cNvGrpSpPr/>
        <p:nvPr/>
      </p:nvGrpSpPr>
      <p:grpSpPr>
        <a:xfrm>
          <a:off x="0" y="0"/>
          <a:ext cx="0" cy="0"/>
          <a:chOff x="0" y="0"/>
          <a:chExt cx="0" cy="0"/>
        </a:xfrm>
      </p:grpSpPr>
      <p:sp>
        <p:nvSpPr>
          <p:cNvPr id="161" name="Google Shape;161;p15"/>
          <p:cNvSpPr/>
          <p:nvPr/>
        </p:nvSpPr>
        <p:spPr>
          <a:xfrm>
            <a:off x="1097434" y="10339228"/>
            <a:ext cx="9418200" cy="29961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15"/>
          <p:cNvSpPr/>
          <p:nvPr/>
        </p:nvSpPr>
        <p:spPr>
          <a:xfrm>
            <a:off x="32292378" y="11398079"/>
            <a:ext cx="9418200" cy="567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15"/>
          <p:cNvSpPr txBox="1"/>
          <p:nvPr/>
        </p:nvSpPr>
        <p:spPr>
          <a:xfrm>
            <a:off x="1551249" y="1081346"/>
            <a:ext cx="33400800" cy="2770500"/>
          </a:xfrm>
          <a:prstGeom prst="rect">
            <a:avLst/>
          </a:prstGeom>
          <a:noFill/>
          <a:ln>
            <a:noFill/>
          </a:ln>
        </p:spPr>
        <p:txBody>
          <a:bodyPr spcFirstLastPara="1" wrap="square" lIns="182875" tIns="274300" rIns="91425" bIns="274300" anchor="t" anchorCtr="0">
            <a:spAutoFit/>
          </a:bodyPr>
          <a:lstStyle/>
          <a:p>
            <a:pPr marL="0" marR="0" lvl="0" indent="0" algn="l" rtl="0">
              <a:lnSpc>
                <a:spcPct val="100000"/>
              </a:lnSpc>
              <a:spcBef>
                <a:spcPts val="0"/>
              </a:spcBef>
              <a:spcAft>
                <a:spcPts val="0"/>
              </a:spcAft>
              <a:buClr>
                <a:srgbClr val="000000"/>
              </a:buClr>
              <a:buSzPts val="8500"/>
              <a:buFont typeface="Arial"/>
              <a:buNone/>
            </a:pPr>
            <a:r>
              <a:rPr lang="en" sz="9500" b="1">
                <a:solidFill>
                  <a:srgbClr val="26437D"/>
                </a:solidFill>
                <a:latin typeface="Roboto Condensed"/>
                <a:ea typeface="Roboto Condensed"/>
                <a:cs typeface="Roboto Condensed"/>
                <a:sym typeface="Roboto Condensed"/>
              </a:rPr>
              <a:t>HEADING FONT</a:t>
            </a:r>
            <a:endParaRPr sz="9500" b="1" i="0" u="none" strike="noStrike" cap="none">
              <a:solidFill>
                <a:srgbClr val="26437D"/>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8500"/>
              <a:buFont typeface="Arial"/>
              <a:buNone/>
            </a:pPr>
            <a:endParaRPr sz="1400" b="0" i="0" u="none" strike="noStrike" cap="none">
              <a:solidFill>
                <a:srgbClr val="26437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3500" b="1">
                <a:solidFill>
                  <a:srgbClr val="26437D"/>
                </a:solidFill>
                <a:latin typeface="Roboto"/>
                <a:ea typeface="Roboto"/>
                <a:cs typeface="Roboto"/>
                <a:sym typeface="Roboto"/>
              </a:rPr>
              <a:t>Subheading font</a:t>
            </a:r>
            <a:endParaRPr sz="9200" b="1" i="0" u="none" strike="noStrike" cap="none">
              <a:solidFill>
                <a:srgbClr val="26437D"/>
              </a:solidFill>
              <a:latin typeface="Roboto"/>
              <a:ea typeface="Roboto"/>
              <a:cs typeface="Roboto"/>
              <a:sym typeface="Roboto"/>
            </a:endParaRPr>
          </a:p>
        </p:txBody>
      </p:sp>
      <p:sp>
        <p:nvSpPr>
          <p:cNvPr id="164" name="Google Shape;164;p15"/>
          <p:cNvSpPr/>
          <p:nvPr/>
        </p:nvSpPr>
        <p:spPr>
          <a:xfrm>
            <a:off x="1097276" y="4684800"/>
            <a:ext cx="94182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65" name="Google Shape;165;p15"/>
          <p:cNvSpPr/>
          <p:nvPr/>
        </p:nvSpPr>
        <p:spPr>
          <a:xfrm>
            <a:off x="11498831" y="4684800"/>
            <a:ext cx="198102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66" name="Google Shape;166;p15"/>
          <p:cNvSpPr/>
          <p:nvPr/>
        </p:nvSpPr>
        <p:spPr>
          <a:xfrm>
            <a:off x="1097453" y="13733425"/>
            <a:ext cx="302025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67" name="Google Shape;167;p15"/>
          <p:cNvSpPr/>
          <p:nvPr/>
        </p:nvSpPr>
        <p:spPr>
          <a:xfrm>
            <a:off x="11494000" y="10339226"/>
            <a:ext cx="19810200" cy="2996100"/>
          </a:xfrm>
          <a:prstGeom prst="rect">
            <a:avLst/>
          </a:prstGeom>
          <a:solidFill>
            <a:srgbClr val="EEF8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15"/>
          <p:cNvSpPr txBox="1"/>
          <p:nvPr/>
        </p:nvSpPr>
        <p:spPr>
          <a:xfrm>
            <a:off x="1097434" y="10339229"/>
            <a:ext cx="94182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One panel width text box + optional background colour</a:t>
            </a:r>
            <a:endParaRPr sz="2600">
              <a:latin typeface="Roboto"/>
              <a:ea typeface="Roboto"/>
              <a:cs typeface="Roboto"/>
              <a:sym typeface="Roboto"/>
            </a:endParaRPr>
          </a:p>
        </p:txBody>
      </p:sp>
      <p:sp>
        <p:nvSpPr>
          <p:cNvPr id="169" name="Google Shape;169;p15"/>
          <p:cNvSpPr txBox="1"/>
          <p:nvPr/>
        </p:nvSpPr>
        <p:spPr>
          <a:xfrm>
            <a:off x="11494000" y="10339226"/>
            <a:ext cx="93588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Two</a:t>
            </a:r>
            <a:r>
              <a:rPr lang="en" sz="2600">
                <a:solidFill>
                  <a:schemeClr val="dk1"/>
                </a:solidFill>
                <a:latin typeface="Roboto"/>
                <a:ea typeface="Roboto"/>
                <a:cs typeface="Roboto"/>
                <a:sym typeface="Roboto"/>
              </a:rPr>
              <a:t> panel width text box + optional background colour</a:t>
            </a:r>
            <a:endParaRPr sz="2600">
              <a:latin typeface="Roboto"/>
              <a:ea typeface="Roboto"/>
              <a:cs typeface="Roboto"/>
              <a:sym typeface="Roboto"/>
            </a:endParaRPr>
          </a:p>
        </p:txBody>
      </p:sp>
      <p:sp>
        <p:nvSpPr>
          <p:cNvPr id="170" name="Google Shape;170;p15"/>
          <p:cNvSpPr txBox="1"/>
          <p:nvPr/>
        </p:nvSpPr>
        <p:spPr>
          <a:xfrm>
            <a:off x="32292491" y="11398075"/>
            <a:ext cx="94182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a:latin typeface="Roboto"/>
                <a:ea typeface="Roboto"/>
                <a:cs typeface="Roboto"/>
                <a:sym typeface="Roboto"/>
              </a:rPr>
              <a:t>Figure Box: Title of figure</a:t>
            </a:r>
            <a:endParaRPr sz="2600" b="1">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Caption</a:t>
            </a:r>
            <a:endParaRPr sz="2600">
              <a:latin typeface="Roboto"/>
              <a:ea typeface="Roboto"/>
              <a:cs typeface="Roboto"/>
              <a:sym typeface="Roboto"/>
            </a:endParaRPr>
          </a:p>
        </p:txBody>
      </p:sp>
      <p:sp>
        <p:nvSpPr>
          <p:cNvPr id="171" name="Google Shape;171;p15"/>
          <p:cNvSpPr txBox="1"/>
          <p:nvPr/>
        </p:nvSpPr>
        <p:spPr>
          <a:xfrm>
            <a:off x="21941206" y="10339226"/>
            <a:ext cx="93588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Two panel width text box + optional background colour</a:t>
            </a:r>
            <a:endParaRPr sz="2600">
              <a:latin typeface="Roboto"/>
              <a:ea typeface="Roboto"/>
              <a:cs typeface="Roboto"/>
              <a:sym typeface="Roboto"/>
            </a:endParaRPr>
          </a:p>
        </p:txBody>
      </p:sp>
      <p:sp>
        <p:nvSpPr>
          <p:cNvPr id="172" name="Google Shape;172;p15"/>
          <p:cNvSpPr/>
          <p:nvPr/>
        </p:nvSpPr>
        <p:spPr>
          <a:xfrm>
            <a:off x="1097276" y="5846107"/>
            <a:ext cx="94182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3" name="Google Shape;173;p15"/>
          <p:cNvSpPr/>
          <p:nvPr/>
        </p:nvSpPr>
        <p:spPr>
          <a:xfrm>
            <a:off x="1097276" y="7007415"/>
            <a:ext cx="94182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4" name="Google Shape;174;p15"/>
          <p:cNvSpPr/>
          <p:nvPr/>
        </p:nvSpPr>
        <p:spPr>
          <a:xfrm>
            <a:off x="1097425" y="19378050"/>
            <a:ext cx="30202500" cy="29961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15"/>
          <p:cNvSpPr/>
          <p:nvPr/>
        </p:nvSpPr>
        <p:spPr>
          <a:xfrm>
            <a:off x="1097276" y="8168722"/>
            <a:ext cx="94182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6" name="Google Shape;176;p15"/>
          <p:cNvSpPr/>
          <p:nvPr/>
        </p:nvSpPr>
        <p:spPr>
          <a:xfrm>
            <a:off x="1097276" y="9330029"/>
            <a:ext cx="94182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7" name="Google Shape;177;p15"/>
          <p:cNvSpPr/>
          <p:nvPr/>
        </p:nvSpPr>
        <p:spPr>
          <a:xfrm>
            <a:off x="11494010" y="5846107"/>
            <a:ext cx="198102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78" name="Google Shape;178;p15"/>
          <p:cNvSpPr/>
          <p:nvPr/>
        </p:nvSpPr>
        <p:spPr>
          <a:xfrm>
            <a:off x="11498831" y="7007414"/>
            <a:ext cx="198102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79" name="Google Shape;179;p15"/>
          <p:cNvSpPr/>
          <p:nvPr/>
        </p:nvSpPr>
        <p:spPr>
          <a:xfrm>
            <a:off x="11498831" y="8168721"/>
            <a:ext cx="198102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80" name="Google Shape;180;p15"/>
          <p:cNvSpPr/>
          <p:nvPr/>
        </p:nvSpPr>
        <p:spPr>
          <a:xfrm>
            <a:off x="11494010" y="9330028"/>
            <a:ext cx="198102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81" name="Google Shape;181;p15"/>
          <p:cNvSpPr/>
          <p:nvPr/>
        </p:nvSpPr>
        <p:spPr>
          <a:xfrm>
            <a:off x="1097453" y="14899622"/>
            <a:ext cx="302025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2" name="Google Shape;182;p15"/>
          <p:cNvSpPr/>
          <p:nvPr/>
        </p:nvSpPr>
        <p:spPr>
          <a:xfrm>
            <a:off x="1097453" y="16065828"/>
            <a:ext cx="302025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3" name="Google Shape;183;p15"/>
          <p:cNvSpPr/>
          <p:nvPr/>
        </p:nvSpPr>
        <p:spPr>
          <a:xfrm>
            <a:off x="1097453" y="17217340"/>
            <a:ext cx="302025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4" name="Google Shape;184;p15"/>
          <p:cNvSpPr/>
          <p:nvPr/>
        </p:nvSpPr>
        <p:spPr>
          <a:xfrm>
            <a:off x="1097453" y="18368851"/>
            <a:ext cx="302025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5" name="Google Shape;185;p15"/>
          <p:cNvSpPr txBox="1"/>
          <p:nvPr/>
        </p:nvSpPr>
        <p:spPr>
          <a:xfrm>
            <a:off x="1097425"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Three </a:t>
            </a:r>
            <a:r>
              <a:rPr lang="en" sz="2600">
                <a:solidFill>
                  <a:schemeClr val="dk1"/>
                </a:solidFill>
                <a:latin typeface="Roboto"/>
                <a:ea typeface="Roboto"/>
                <a:cs typeface="Roboto"/>
                <a:sym typeface="Roboto"/>
              </a:rPr>
              <a:t>panel width text box + optional background colour</a:t>
            </a:r>
            <a:endParaRPr sz="2600">
              <a:latin typeface="Roboto"/>
              <a:ea typeface="Roboto"/>
              <a:cs typeface="Roboto"/>
              <a:sym typeface="Roboto"/>
            </a:endParaRPr>
          </a:p>
        </p:txBody>
      </p:sp>
      <p:sp>
        <p:nvSpPr>
          <p:cNvPr id="186" name="Google Shape;186;p15"/>
          <p:cNvSpPr txBox="1"/>
          <p:nvPr/>
        </p:nvSpPr>
        <p:spPr>
          <a:xfrm>
            <a:off x="11527218"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Three panel width text box + optional background colour</a:t>
            </a:r>
            <a:endParaRPr sz="2600">
              <a:latin typeface="Roboto"/>
              <a:ea typeface="Roboto"/>
              <a:cs typeface="Roboto"/>
              <a:sym typeface="Roboto"/>
            </a:endParaRPr>
          </a:p>
        </p:txBody>
      </p:sp>
      <p:sp>
        <p:nvSpPr>
          <p:cNvPr id="187" name="Google Shape;187;p15"/>
          <p:cNvSpPr txBox="1"/>
          <p:nvPr/>
        </p:nvSpPr>
        <p:spPr>
          <a:xfrm>
            <a:off x="21957011"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Three panel width text box + optional background colour</a:t>
            </a:r>
            <a:endParaRPr sz="2600">
              <a:latin typeface="Roboto"/>
              <a:ea typeface="Roboto"/>
              <a:cs typeface="Roboto"/>
              <a:sym typeface="Roboto"/>
            </a:endParaRPr>
          </a:p>
        </p:txBody>
      </p:sp>
      <p:sp>
        <p:nvSpPr>
          <p:cNvPr id="188" name="Google Shape;188;p15"/>
          <p:cNvSpPr/>
          <p:nvPr/>
        </p:nvSpPr>
        <p:spPr>
          <a:xfrm>
            <a:off x="32302172" y="5846100"/>
            <a:ext cx="1878900" cy="1878900"/>
          </a:xfrm>
          <a:prstGeom prst="rect">
            <a:avLst/>
          </a:prstGeom>
          <a:solidFill>
            <a:srgbClr val="00528E"/>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15"/>
          <p:cNvSpPr/>
          <p:nvPr/>
        </p:nvSpPr>
        <p:spPr>
          <a:xfrm>
            <a:off x="34181186" y="5846100"/>
            <a:ext cx="1878900" cy="1878900"/>
          </a:xfrm>
          <a:prstGeom prst="rect">
            <a:avLst/>
          </a:prstGeom>
          <a:solidFill>
            <a:srgbClr val="26437D"/>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15"/>
          <p:cNvSpPr/>
          <p:nvPr/>
        </p:nvSpPr>
        <p:spPr>
          <a:xfrm>
            <a:off x="36060231" y="5846100"/>
            <a:ext cx="1878900" cy="1878900"/>
          </a:xfrm>
          <a:prstGeom prst="rect">
            <a:avLst/>
          </a:prstGeom>
          <a:solidFill>
            <a:srgbClr val="573164"/>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15"/>
          <p:cNvSpPr/>
          <p:nvPr/>
        </p:nvSpPr>
        <p:spPr>
          <a:xfrm>
            <a:off x="37950793" y="5846100"/>
            <a:ext cx="1878900" cy="1878900"/>
          </a:xfrm>
          <a:prstGeom prst="rect">
            <a:avLst/>
          </a:prstGeom>
          <a:solidFill>
            <a:srgbClr val="C91E6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15"/>
          <p:cNvSpPr/>
          <p:nvPr/>
        </p:nvSpPr>
        <p:spPr>
          <a:xfrm>
            <a:off x="39841373" y="5846100"/>
            <a:ext cx="1878900" cy="1878900"/>
          </a:xfrm>
          <a:prstGeom prst="rect">
            <a:avLst/>
          </a:prstGeom>
          <a:solidFill>
            <a:srgbClr val="DD314B"/>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15"/>
          <p:cNvSpPr/>
          <p:nvPr/>
        </p:nvSpPr>
        <p:spPr>
          <a:xfrm>
            <a:off x="37962338" y="7716404"/>
            <a:ext cx="1878900" cy="1878900"/>
          </a:xfrm>
          <a:prstGeom prst="rect">
            <a:avLst/>
          </a:prstGeom>
          <a:solidFill>
            <a:srgbClr val="000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15"/>
          <p:cNvSpPr/>
          <p:nvPr/>
        </p:nvSpPr>
        <p:spPr>
          <a:xfrm>
            <a:off x="36071764" y="7716404"/>
            <a:ext cx="1878900" cy="1878900"/>
          </a:xfrm>
          <a:prstGeom prst="rect">
            <a:avLst/>
          </a:prstGeom>
          <a:solidFill>
            <a:srgbClr val="EEF8F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15"/>
          <p:cNvSpPr/>
          <p:nvPr/>
        </p:nvSpPr>
        <p:spPr>
          <a:xfrm>
            <a:off x="32302172" y="7716404"/>
            <a:ext cx="1878900" cy="1878900"/>
          </a:xfrm>
          <a:prstGeom prst="rect">
            <a:avLst/>
          </a:prstGeom>
          <a:solidFill>
            <a:srgbClr val="D4E8F6"/>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15"/>
          <p:cNvSpPr/>
          <p:nvPr/>
        </p:nvSpPr>
        <p:spPr>
          <a:xfrm>
            <a:off x="34181190" y="7716404"/>
            <a:ext cx="1878900" cy="1878900"/>
          </a:xfrm>
          <a:prstGeom prst="rect">
            <a:avLst/>
          </a:prstGeom>
          <a:solidFill>
            <a:srgbClr val="FBE6F2"/>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15"/>
          <p:cNvSpPr txBox="1"/>
          <p:nvPr/>
        </p:nvSpPr>
        <p:spPr>
          <a:xfrm>
            <a:off x="32302175" y="4684800"/>
            <a:ext cx="77313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26437D"/>
                </a:solidFill>
                <a:latin typeface="Roboto"/>
                <a:ea typeface="Roboto"/>
                <a:cs typeface="Roboto"/>
                <a:sym typeface="Roboto"/>
              </a:rPr>
              <a:t>Colour palette </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4317</TotalTime>
  <Words>1252</Words>
  <Application>Microsoft Macintosh PowerPoint</Application>
  <PresentationFormat>Custom</PresentationFormat>
  <Paragraphs>145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Roboto Condensed</vt:lpstr>
      <vt:lpstr>Arial</vt:lpstr>
      <vt:lpstr>Roboto</vt:lpstr>
      <vt:lpstr>Cambria Math</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Ashley E. Mullan</cp:lastModifiedBy>
  <cp:revision>11</cp:revision>
  <dcterms:modified xsi:type="dcterms:W3CDTF">2023-10-13T14:37:28Z</dcterms:modified>
</cp:coreProperties>
</file>