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282" r:id="rId7"/>
    <p:sldId id="326" r:id="rId8"/>
    <p:sldId id="324" r:id="rId9"/>
    <p:sldId id="323" r:id="rId10"/>
    <p:sldId id="315" r:id="rId11"/>
    <p:sldId id="314" r:id="rId12"/>
    <p:sldId id="317" r:id="rId13"/>
    <p:sldId id="318" r:id="rId14"/>
    <p:sldId id="321" r:id="rId15"/>
    <p:sldId id="325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5388" autoAdjust="0"/>
  </p:normalViewPr>
  <p:slideViewPr>
    <p:cSldViewPr snapToGrid="0" snapToObjects="1">
      <p:cViewPr>
        <p:scale>
          <a:sx n="71" d="100"/>
          <a:sy n="71" d="100"/>
        </p:scale>
        <p:origin x="1046" y="21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D9C93-FC76-4400-A96D-9E9E1FFA2E15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5C4706D-38C3-456C-B812-2F01D2DAADA8}">
      <dgm:prSet/>
      <dgm:spPr/>
      <dgm:t>
        <a:bodyPr/>
        <a:lstStyle/>
        <a:p>
          <a:r>
            <a:rPr lang="en-US" b="0" i="0" dirty="0"/>
            <a:t>Computers play a vital role in modeling because it gives you a third eye to see things from a different perspective. The modeling program can help come with logical questions that could  occur in real life which helps us test it, to prepare for a real-life situation.</a:t>
          </a:r>
          <a:endParaRPr lang="en-US" dirty="0"/>
        </a:p>
      </dgm:t>
    </dgm:pt>
    <dgm:pt modelId="{13859693-75CC-49A8-8283-17044F4A04FE}" type="parTrans" cxnId="{14B05034-738F-42D9-9596-EA0700303E9F}">
      <dgm:prSet/>
      <dgm:spPr/>
      <dgm:t>
        <a:bodyPr/>
        <a:lstStyle/>
        <a:p>
          <a:endParaRPr lang="en-US"/>
        </a:p>
      </dgm:t>
    </dgm:pt>
    <dgm:pt modelId="{95EE546D-1837-4A17-99D4-18ACE310AD87}" type="sibTrans" cxnId="{14B05034-738F-42D9-9596-EA0700303E9F}">
      <dgm:prSet/>
      <dgm:spPr/>
      <dgm:t>
        <a:bodyPr/>
        <a:lstStyle/>
        <a:p>
          <a:endParaRPr lang="en-US"/>
        </a:p>
      </dgm:t>
    </dgm:pt>
    <dgm:pt modelId="{53A07CFB-CF8E-4E5D-9113-7CF538CAD35E}">
      <dgm:prSet/>
      <dgm:spPr/>
      <dgm:t>
        <a:bodyPr/>
        <a:lstStyle/>
        <a:p>
          <a:r>
            <a:rPr lang="en-US" b="0" i="0"/>
            <a:t>Imagery is just as equally important because it helps show the structure and lifecycle of viruses. </a:t>
          </a:r>
          <a:endParaRPr lang="en-US"/>
        </a:p>
      </dgm:t>
    </dgm:pt>
    <dgm:pt modelId="{4D300710-73C8-41CA-82DD-D05F108FF695}" type="parTrans" cxnId="{BB746DE9-713F-4C8F-92CD-B8B639688F73}">
      <dgm:prSet/>
      <dgm:spPr/>
      <dgm:t>
        <a:bodyPr/>
        <a:lstStyle/>
        <a:p>
          <a:endParaRPr lang="en-US"/>
        </a:p>
      </dgm:t>
    </dgm:pt>
    <dgm:pt modelId="{FDBC64E6-75C9-48BA-A5D8-49854CC4A62F}" type="sibTrans" cxnId="{BB746DE9-713F-4C8F-92CD-B8B639688F73}">
      <dgm:prSet/>
      <dgm:spPr/>
      <dgm:t>
        <a:bodyPr/>
        <a:lstStyle/>
        <a:p>
          <a:endParaRPr lang="en-US"/>
        </a:p>
      </dgm:t>
    </dgm:pt>
    <dgm:pt modelId="{854CE8A9-D3FA-41DF-90BB-B98912967D37}" type="pres">
      <dgm:prSet presAssocID="{AAED9C93-FC76-4400-A96D-9E9E1FFA2E15}" presName="linear" presStyleCnt="0">
        <dgm:presLayoutVars>
          <dgm:animLvl val="lvl"/>
          <dgm:resizeHandles val="exact"/>
        </dgm:presLayoutVars>
      </dgm:prSet>
      <dgm:spPr/>
    </dgm:pt>
    <dgm:pt modelId="{88BC6626-ABB3-4D02-A49F-8FC3C5335EDF}" type="pres">
      <dgm:prSet presAssocID="{55C4706D-38C3-456C-B812-2F01D2DAADA8}" presName="parentText" presStyleLbl="node1" presStyleIdx="0" presStyleCnt="2" custLinFactY="-1493" custLinFactNeighborX="45918" custLinFactNeighborY="-100000">
        <dgm:presLayoutVars>
          <dgm:chMax val="0"/>
          <dgm:bulletEnabled val="1"/>
        </dgm:presLayoutVars>
      </dgm:prSet>
      <dgm:spPr/>
    </dgm:pt>
    <dgm:pt modelId="{952B05F1-BE9E-4723-A20D-F46C63CEB62E}" type="pres">
      <dgm:prSet presAssocID="{95EE546D-1837-4A17-99D4-18ACE310AD87}" presName="spacer" presStyleCnt="0"/>
      <dgm:spPr/>
    </dgm:pt>
    <dgm:pt modelId="{DD8A1D29-C503-4DA3-8FAE-B880EB61337E}" type="pres">
      <dgm:prSet presAssocID="{53A07CFB-CF8E-4E5D-9113-7CF538CAD35E}" presName="parentText" presStyleLbl="node1" presStyleIdx="1" presStyleCnt="2" custLinFactY="51493" custLinFactNeighborX="39217" custLinFactNeighborY="100000">
        <dgm:presLayoutVars>
          <dgm:chMax val="0"/>
          <dgm:bulletEnabled val="1"/>
        </dgm:presLayoutVars>
      </dgm:prSet>
      <dgm:spPr/>
    </dgm:pt>
  </dgm:ptLst>
  <dgm:cxnLst>
    <dgm:cxn modelId="{F5FD5B1F-B536-4FD4-AA7D-C2C94F9BACAE}" type="presOf" srcId="{AAED9C93-FC76-4400-A96D-9E9E1FFA2E15}" destId="{854CE8A9-D3FA-41DF-90BB-B98912967D37}" srcOrd="0" destOrd="0" presId="urn:microsoft.com/office/officeart/2005/8/layout/vList2"/>
    <dgm:cxn modelId="{14B05034-738F-42D9-9596-EA0700303E9F}" srcId="{AAED9C93-FC76-4400-A96D-9E9E1FFA2E15}" destId="{55C4706D-38C3-456C-B812-2F01D2DAADA8}" srcOrd="0" destOrd="0" parTransId="{13859693-75CC-49A8-8283-17044F4A04FE}" sibTransId="{95EE546D-1837-4A17-99D4-18ACE310AD87}"/>
    <dgm:cxn modelId="{222C478E-72A1-476F-A86B-7A39E4E659F4}" type="presOf" srcId="{55C4706D-38C3-456C-B812-2F01D2DAADA8}" destId="{88BC6626-ABB3-4D02-A49F-8FC3C5335EDF}" srcOrd="0" destOrd="0" presId="urn:microsoft.com/office/officeart/2005/8/layout/vList2"/>
    <dgm:cxn modelId="{BB746DE9-713F-4C8F-92CD-B8B639688F73}" srcId="{AAED9C93-FC76-4400-A96D-9E9E1FFA2E15}" destId="{53A07CFB-CF8E-4E5D-9113-7CF538CAD35E}" srcOrd="1" destOrd="0" parTransId="{4D300710-73C8-41CA-82DD-D05F108FF695}" sibTransId="{FDBC64E6-75C9-48BA-A5D8-49854CC4A62F}"/>
    <dgm:cxn modelId="{11ABDDF5-F2F6-4EB6-9D38-E5D16BD9A0B3}" type="presOf" srcId="{53A07CFB-CF8E-4E5D-9113-7CF538CAD35E}" destId="{DD8A1D29-C503-4DA3-8FAE-B880EB61337E}" srcOrd="0" destOrd="0" presId="urn:microsoft.com/office/officeart/2005/8/layout/vList2"/>
    <dgm:cxn modelId="{6CD3B32B-6BA0-4DD2-97BC-F813363C1991}" type="presParOf" srcId="{854CE8A9-D3FA-41DF-90BB-B98912967D37}" destId="{88BC6626-ABB3-4D02-A49F-8FC3C5335EDF}" srcOrd="0" destOrd="0" presId="urn:microsoft.com/office/officeart/2005/8/layout/vList2"/>
    <dgm:cxn modelId="{A8C2B0D6-24E7-4D03-B348-F38962ADB6A4}" type="presParOf" srcId="{854CE8A9-D3FA-41DF-90BB-B98912967D37}" destId="{952B05F1-BE9E-4723-A20D-F46C63CEB62E}" srcOrd="1" destOrd="0" presId="urn:microsoft.com/office/officeart/2005/8/layout/vList2"/>
    <dgm:cxn modelId="{A4A2F7EA-D574-4277-8EFF-086C05D97E41}" type="presParOf" srcId="{854CE8A9-D3FA-41DF-90BB-B98912967D37}" destId="{DD8A1D29-C503-4DA3-8FAE-B880EB6133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C6626-ABB3-4D02-A49F-8FC3C5335EDF}">
      <dsp:nvSpPr>
        <dsp:cNvPr id="0" name=""/>
        <dsp:cNvSpPr/>
      </dsp:nvSpPr>
      <dsp:spPr>
        <a:xfrm>
          <a:off x="0" y="0"/>
          <a:ext cx="8563897" cy="17199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Computers play a vital role in modeling because it gives you a third eye to see things from a different perspective. The modeling program can help come with logical questions that could  occur in real life which helps us test it, to prepare for a real-life situation.</a:t>
          </a:r>
          <a:endParaRPr lang="en-US" sz="2100" kern="1200" dirty="0"/>
        </a:p>
      </dsp:txBody>
      <dsp:txXfrm>
        <a:off x="83959" y="83959"/>
        <a:ext cx="8395979" cy="1551982"/>
      </dsp:txXfrm>
    </dsp:sp>
    <dsp:sp modelId="{DD8A1D29-C503-4DA3-8FAE-B880EB61337E}">
      <dsp:nvSpPr>
        <dsp:cNvPr id="0" name=""/>
        <dsp:cNvSpPr/>
      </dsp:nvSpPr>
      <dsp:spPr>
        <a:xfrm>
          <a:off x="0" y="1937395"/>
          <a:ext cx="8563897" cy="1719900"/>
        </a:xfrm>
        <a:prstGeom prst="roundRect">
          <a:avLst/>
        </a:prstGeom>
        <a:solidFill>
          <a:schemeClr val="accent6">
            <a:shade val="80000"/>
            <a:hueOff val="236598"/>
            <a:satOff val="-45031"/>
            <a:lumOff val="35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Imagery is just as equally important because it helps show the structure and lifecycle of viruses. </a:t>
          </a:r>
          <a:endParaRPr lang="en-US" sz="2100" kern="1200"/>
        </a:p>
      </dsp:txBody>
      <dsp:txXfrm>
        <a:off x="83959" y="2021354"/>
        <a:ext cx="8395979" cy="1551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F95C-81F3-1E57-038C-168335730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02192-E9F4-54CF-42EF-B798F774B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80FB3-D65C-A6C1-8D6D-8C6D829E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7CC78-4B23-B55F-1CB7-FFE8EBC2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94C31-FB55-89D2-8393-A97284D97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8656D-E321-561D-A72E-A8E1CB89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By2sjhczWi8?feature=oembed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F1C31E-7C1C-C40E-1103-987E4ABD172E}"/>
              </a:ext>
            </a:extLst>
          </p:cNvPr>
          <p:cNvSpPr txBox="1"/>
          <p:nvPr/>
        </p:nvSpPr>
        <p:spPr>
          <a:xfrm>
            <a:off x="4044875" y="4093645"/>
            <a:ext cx="433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Created by: Ashley Vital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DAA16-0DAE-45AE-0DE5-66A6882CF3EB}"/>
              </a:ext>
            </a:extLst>
          </p:cNvPr>
          <p:cNvSpPr/>
          <p:nvPr/>
        </p:nvSpPr>
        <p:spPr>
          <a:xfrm>
            <a:off x="3355297" y="561947"/>
            <a:ext cx="548140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i="0" u="none" strike="noStrike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ira Sans" panose="020F0502020204030204" pitchFamily="34" charset="0"/>
              </a:rPr>
              <a:t>Technology in </a:t>
            </a:r>
            <a:br>
              <a:rPr lang="en-US" sz="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600" b="1" i="0" u="none" strike="noStrike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ira Sans" panose="020F0502020204030204" pitchFamily="34" charset="0"/>
              </a:rPr>
              <a:t>Biology </a:t>
            </a:r>
            <a:endParaRPr 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6" y="299134"/>
            <a:ext cx="7796464" cy="787618"/>
          </a:xfrm>
        </p:spPr>
        <p:txBody>
          <a:bodyPr anchor="b">
            <a:norm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976" y="1771472"/>
            <a:ext cx="4275780" cy="4474290"/>
          </a:xfrm>
          <a:ln w="28575">
            <a:solidFill>
              <a:schemeClr val="accent6">
                <a:lumMod val="50000"/>
              </a:schemeClr>
            </a:solidFill>
            <a:prstDash val="sysDot"/>
          </a:ln>
        </p:spPr>
        <p:txBody>
          <a:bodyPr>
            <a:noAutofit/>
          </a:bodyPr>
          <a:lstStyle/>
          <a:p>
            <a:pPr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Sans" panose="020B0503050000020004" pitchFamily="34" charset="0"/>
              </a:rPr>
              <a:t>Technology allows one to collaborate with another and produce how to continue to better help the environment. Sources such as Google Drive, Zoom, or even Microsoft Teams. </a:t>
            </a:r>
          </a:p>
          <a:p>
            <a:pPr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Sans" panose="020B0503050000020004" pitchFamily="34" charset="0"/>
              </a:rPr>
              <a:t>People can use those tools to talk to people from all around the country. They can also use platforms like Facebook, Instagram, WhatsApp and more. This is a great tool because then scientists can brainstorm with each other and basically bounce off ideas to come up with the best solution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. </a:t>
            </a:r>
          </a:p>
        </p:txBody>
      </p:sp>
      <p:pic>
        <p:nvPicPr>
          <p:cNvPr id="7172" name="Picture 4" descr="Image result for collaboration in science">
            <a:extLst>
              <a:ext uri="{FF2B5EF4-FFF2-40B4-BE49-F238E27FC236}">
                <a16:creationId xmlns:a16="http://schemas.microsoft.com/office/drawing/2014/main" id="{D8AF2384-69B2-28C5-F9C6-659C4DC6AC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" y="2607057"/>
            <a:ext cx="3850752" cy="28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20" y="554689"/>
            <a:ext cx="5441908" cy="999746"/>
          </a:xfrm>
        </p:spPr>
        <p:txBody>
          <a:bodyPr/>
          <a:lstStyle/>
          <a:p>
            <a:r>
              <a:rPr lang="en-US" dirty="0"/>
              <a:t>Works Cited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22C643-58A1-F88E-A7AD-1803821D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3920" y="2030417"/>
            <a:ext cx="9088750" cy="4370384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Brown, David. “How Computer Modelers Took on the Ebola Outbreak.” 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IEEE Spectrum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, IEEE Spectrum, 9 Feb. 2023, spectrum.ieee.org/how-computer-modelers-took-on-the-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ebola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-outbreak.  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Goldsmith, Cynthia S, and Sara E Miller. “Modern Uses of Electron Microscopy for Detection of Viruses.” 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Clinical Microbiology Reviews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, U.S. National Library of Medicine, Oct. 2009, pmc.ncbi.nlm.nih.gov/articles/PMC2772359/. 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Hathaway, Bill. “NEW CRISPR Tool Enables More Seamless Gene Editing - and Improved Disease Modeling.” 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Yale News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, 20 Mar. 2025, news.yale.edu/2025/03/20/new-crispr-tool-enables-more-seamless-gene-editing-and-improved-disease-modeling. 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“Role of Biotechnology in Pollution Control.” 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Tutorialspoint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, </a:t>
            </a:r>
            <a:r>
              <a:rPr lang="en-US" b="0" i="0" u="sng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www.tutorialspoint.com/role-of-biotechnology-in-pollution-control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. Accessed 1 Apr. 2025. 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Team,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BiologyInsights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, and Published Dec 2. “Understanding Viral Infection: Structure, Entry, and Spread.” </a:t>
            </a:r>
            <a:r>
              <a:rPr lang="en-US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BiologyInsights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F0502020204030204" pitchFamily="34" charset="0"/>
              </a:rPr>
              <a:t>, 2 Dec. 2024, biologyinsights.com/understanding-viral-infection-structure-entry-and-spread/.  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badi Extra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3038A6-AD08-072C-B814-D554951E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text on a dark background&#10;&#10;AI-generated content may be incorrect.">
            <a:extLst>
              <a:ext uri="{FF2B5EF4-FFF2-40B4-BE49-F238E27FC236}">
                <a16:creationId xmlns:a16="http://schemas.microsoft.com/office/drawing/2014/main" id="{B73C24B0-B4C4-7CD5-C704-28F57E39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289"/>
            <a:ext cx="6583680" cy="1001422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45339"/>
            <a:ext cx="4381500" cy="494123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Virus Detection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Microscopy and Imagery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Treatment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Video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Ecological Purposes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AI Purposes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Collaboration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Works Cited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95861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1906" y="1599148"/>
            <a:ext cx="7965460" cy="2025445"/>
          </a:xfrm>
          <a:ln w="28575">
            <a:solidFill>
              <a:schemeClr val="tx1"/>
            </a:solidFill>
            <a:prstDash val="sysDot"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89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Oswald" panose="00000500000000000000" pitchFamily="2" charset="0"/>
            </a:endParaRPr>
          </a:p>
          <a:p>
            <a:pPr>
              <a:buNone/>
            </a:pPr>
            <a:r>
              <a:rPr lang="en-US" sz="89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 panose="00000500000000000000" pitchFamily="2" charset="0"/>
              </a:rPr>
              <a:t>What is Biology?</a:t>
            </a:r>
            <a:endParaRPr lang="en-US" sz="8900" b="0" dirty="0">
              <a:solidFill>
                <a:schemeClr val="accent6">
                  <a:lumMod val="75000"/>
                </a:schemeClr>
              </a:solidFill>
              <a:effectLst/>
              <a:latin typeface="Oswald" panose="00000500000000000000" pitchFamily="2" charset="0"/>
            </a:endParaRPr>
          </a:p>
          <a:p>
            <a:pPr rtl="0">
              <a:buNone/>
            </a:pPr>
            <a:endParaRPr lang="en-US" sz="1800" b="0" i="0" u="none" strike="noStrik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Fira Sans" panose="020B0503050000020004" pitchFamily="34" charset="0"/>
            </a:endParaRPr>
          </a:p>
          <a:p>
            <a:pPr rtl="0">
              <a:buNone/>
            </a:pPr>
            <a:r>
              <a:rPr lang="en-US" sz="80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Sans" panose="020B0503050000020004" pitchFamily="34" charset="0"/>
              </a:rPr>
              <a:t>Biology is defined as the study of living organisms, their origins, anatomy, morphology, physiology, behavior, and distribution.</a:t>
            </a:r>
            <a:endParaRPr lang="en-US" sz="8000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D49C89-95F2-4C49-915E-212B8B9C9441}"/>
              </a:ext>
            </a:extLst>
          </p:cNvPr>
          <p:cNvSpPr txBox="1">
            <a:spLocks/>
          </p:cNvSpPr>
          <p:nvPr/>
        </p:nvSpPr>
        <p:spPr>
          <a:xfrm>
            <a:off x="3381906" y="4286865"/>
            <a:ext cx="7965460" cy="164198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vert="horz" lIns="91440" tIns="0" rIns="91440" bIns="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None/>
            </a:pPr>
            <a:endParaRPr lang="en-US" sz="40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Oswald" panose="020F0502020204030204" pitchFamily="2" charset="0"/>
            </a:endParaRPr>
          </a:p>
          <a:p>
            <a:pPr rtl="0">
              <a:buNone/>
            </a:pPr>
            <a:r>
              <a:rPr lang="en-US" sz="4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 panose="020F0502020204030204" pitchFamily="2" charset="0"/>
              </a:rPr>
              <a:t>How can technology relate to it?</a:t>
            </a:r>
            <a:endParaRPr lang="en-US" sz="4000" b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sz="32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Sans" panose="020B0503050000020004" pitchFamily="34" charset="0"/>
              </a:rPr>
              <a:t>Technology helps advance the study of life by using devices and research.</a:t>
            </a:r>
            <a:endParaRPr lang="en-US" sz="3200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Biology - Free education icons">
            <a:extLst>
              <a:ext uri="{FF2B5EF4-FFF2-40B4-BE49-F238E27FC236}">
                <a16:creationId xmlns:a16="http://schemas.microsoft.com/office/drawing/2014/main" id="{55426BD3-62F4-C7F3-04DA-E8BB4D84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" y="1263707"/>
            <a:ext cx="2294663" cy="22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, monitor, screen, technology icon">
            <a:extLst>
              <a:ext uri="{FF2B5EF4-FFF2-40B4-BE49-F238E27FC236}">
                <a16:creationId xmlns:a16="http://schemas.microsoft.com/office/drawing/2014/main" id="{C44A4824-FFF7-6A0B-645C-126F0B3F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195179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409A-D4F0-298B-33AE-AB0B8929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fontAlgn="base"/>
            <a:br>
              <a:rPr lang="en-US" sz="18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Sans" panose="020B0503050000020004" pitchFamily="34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287536-C753-AA98-044E-8A78604810DC}"/>
              </a:ext>
            </a:extLst>
          </p:cNvPr>
          <p:cNvSpPr txBox="1">
            <a:spLocks/>
          </p:cNvSpPr>
          <p:nvPr/>
        </p:nvSpPr>
        <p:spPr>
          <a:xfrm>
            <a:off x="1158268" y="77088"/>
            <a:ext cx="9875463" cy="999746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Virus Detection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7E24B-91D9-0B73-FEE9-9C960B5810DA}"/>
              </a:ext>
            </a:extLst>
          </p:cNvPr>
          <p:cNvSpPr txBox="1">
            <a:spLocks/>
          </p:cNvSpPr>
          <p:nvPr/>
        </p:nvSpPr>
        <p:spPr>
          <a:xfrm>
            <a:off x="6096000" y="2015744"/>
            <a:ext cx="3717758" cy="434378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</a:pPr>
            <a:endParaRPr lang="en-US" sz="1400" dirty="0"/>
          </a:p>
          <a:p>
            <a:pPr marL="285750" indent="-28575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</a:rPr>
              <a:t>Technology can help detect viruses by using Computers. Computers can help alert scientists about potential outbreaks that can help them start to prepare themselves for what can occur. </a:t>
            </a:r>
          </a:p>
          <a:p>
            <a:pPr marL="285750" indent="-28575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effectLst/>
              </a:rPr>
              <a:t>Without computers it would take a bit longer to see the outbreak affecting humans and to seek help from them. </a:t>
            </a:r>
            <a:endParaRPr lang="en-US" sz="2900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8194" name="Picture 2" descr="Image result for technology virus biology">
            <a:extLst>
              <a:ext uri="{FF2B5EF4-FFF2-40B4-BE49-F238E27FC236}">
                <a16:creationId xmlns:a16="http://schemas.microsoft.com/office/drawing/2014/main" id="{241F7AD0-52D6-75BD-A184-4A366998588E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r="14392"/>
          <a:stretch>
            <a:fillRect/>
          </a:stretch>
        </p:blipFill>
        <p:spPr bwMode="auto">
          <a:xfrm>
            <a:off x="442913" y="2193925"/>
            <a:ext cx="4344987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89BB9-4AB8-214C-64BE-D41E8A74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3EBA-76A9-6B29-5B8F-220EFCA2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95861"/>
            <a:ext cx="7965461" cy="994164"/>
          </a:xfrm>
        </p:spPr>
        <p:txBody>
          <a:bodyPr/>
          <a:lstStyle/>
          <a:p>
            <a:r>
              <a:rPr lang="en-US" dirty="0"/>
              <a:t>Microscopy and Imagery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F6A379-98FE-DB9E-962A-0C053756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E78701-2075-B32B-AA45-59582DB2AD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606174"/>
              </p:ext>
            </p:extLst>
          </p:nvPr>
        </p:nvGraphicFramePr>
        <p:xfrm>
          <a:off x="3215148" y="1828800"/>
          <a:ext cx="8563897" cy="365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A21755F-37A3-715A-143E-86CFB38A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" y="69294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D79683-B33F-DE1E-CD01-EAD9DC0F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511" y="3429000"/>
            <a:ext cx="2947389" cy="29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3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B8175-2C06-1F97-7737-804F23B1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CA5E-11CD-6158-44BB-26D8AEB2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2943"/>
            <a:ext cx="9875463" cy="99974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Treatment</a:t>
            </a:r>
          </a:p>
        </p:txBody>
      </p:sp>
      <p:pic>
        <p:nvPicPr>
          <p:cNvPr id="3074" name="Picture 2" descr="CRISPR Cas12a (Cpf1) Genome Editing System | IDT">
            <a:extLst>
              <a:ext uri="{FF2B5EF4-FFF2-40B4-BE49-F238E27FC236}">
                <a16:creationId xmlns:a16="http://schemas.microsoft.com/office/drawing/2014/main" id="{9170F004-1478-30F2-C911-B24D06C6E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r="16232"/>
          <a:stretch/>
        </p:blipFill>
        <p:spPr bwMode="auto">
          <a:xfrm>
            <a:off x="1956576" y="2303028"/>
            <a:ext cx="5017123" cy="39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B79D-FA00-C3D7-1C15-19DE9BAE8EB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057020"/>
            <a:ext cx="3717758" cy="4343781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90000"/>
              </a:lnSpc>
            </a:pPr>
            <a:endParaRPr lang="en-US" sz="1400" b="0" i="0" u="none" strike="noStrike" dirty="0">
              <a:effectLst/>
            </a:endParaRPr>
          </a:p>
          <a:p>
            <a:pPr fontAlgn="base">
              <a:lnSpc>
                <a:spcPct val="90000"/>
              </a:lnSpc>
            </a:pPr>
            <a:endParaRPr lang="en-US" sz="2900" dirty="0"/>
          </a:p>
          <a:p>
            <a:pPr marL="285750" indent="-285750" fontAlgn="base">
              <a:lnSpc>
                <a:spcPct val="90000"/>
              </a:lnSpc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There is a tool, called CRISPR-Cas12a, It can help researchers simultaneously assess the impact of multiple genetic changes involved in variety of immunes system responses.</a:t>
            </a:r>
          </a:p>
          <a:p>
            <a:pPr marL="285750" indent="-285750" fontAlgn="base">
              <a:lnSpc>
                <a:spcPct val="90000"/>
              </a:lnSpc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Example would be Ebola.. </a:t>
            </a:r>
            <a:r>
              <a:rPr lang="en-US" sz="29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To find the optimal locations for six Ebola treatment centers, </a:t>
            </a:r>
            <a:r>
              <a:rPr lang="en-US" sz="29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Telionis's</a:t>
            </a:r>
            <a:r>
              <a:rPr lang="en-US" sz="29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computer model sought to minimize the distance an infected person anywhere in the six-county area would have to travel for treatment.</a:t>
            </a:r>
            <a:endParaRPr lang="en-US" sz="2900" b="0" i="0" u="none" strike="noStrike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buNone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E84B842-09B4-CD63-3F64-965B8E5EC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463"/>
            <a:ext cx="7796464" cy="1222385"/>
          </a:xfrm>
        </p:spPr>
        <p:txBody>
          <a:bodyPr/>
          <a:lstStyle/>
          <a:p>
            <a:r>
              <a:rPr lang="en-US" dirty="0"/>
              <a:t>Ecological Purposes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80022"/>
            <a:ext cx="3283119" cy="2497953"/>
          </a:xfrm>
        </p:spPr>
        <p:txBody>
          <a:bodyPr>
            <a:noAutofit/>
          </a:bodyPr>
          <a:lstStyle/>
          <a:p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Monitoring ecosystems can provide a non-intrusive means of monitoring species behavior, distribution and diversity within a landscape, and help protect threatened wildlife and habitats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180023"/>
            <a:ext cx="3284951" cy="2497953"/>
          </a:xfrm>
        </p:spPr>
        <p:txBody>
          <a:bodyPr>
            <a:normAutofit lnSpcReduction="10000"/>
          </a:bodyPr>
          <a:lstStyle/>
          <a:p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Biotechnology is useful because it finds a way to break down the pollutants. Bioremediation is the use of microorganism, such as bacteria, fungi, and algae, to remove pollutants from the environment.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8A864-0B76-4CD1-7BC6-9453AFBA0237}"/>
              </a:ext>
            </a:extLst>
          </p:cNvPr>
          <p:cNvSpPr txBox="1"/>
          <p:nvPr/>
        </p:nvSpPr>
        <p:spPr>
          <a:xfrm>
            <a:off x="1086521" y="5561700"/>
            <a:ext cx="7796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Pollution may never disappear, but we can manage it with these tools. </a:t>
            </a:r>
          </a:p>
        </p:txBody>
      </p:sp>
      <p:pic>
        <p:nvPicPr>
          <p:cNvPr id="4098" name="Picture 2" descr="Image result for monitroing ecosystems">
            <a:extLst>
              <a:ext uri="{FF2B5EF4-FFF2-40B4-BE49-F238E27FC236}">
                <a16:creationId xmlns:a16="http://schemas.microsoft.com/office/drawing/2014/main" id="{FA09B1C3-2F95-FA4A-0E4F-007778F5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04" y="1445827"/>
            <a:ext cx="27051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onitroing ecosystems">
            <a:extLst>
              <a:ext uri="{FF2B5EF4-FFF2-40B4-BE49-F238E27FC236}">
                <a16:creationId xmlns:a16="http://schemas.microsoft.com/office/drawing/2014/main" id="{63C8BD01-2EDC-BD31-7D5C-2D04B4C9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04" y="4383636"/>
            <a:ext cx="2667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7483"/>
            <a:ext cx="10511627" cy="101278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kern="1200" cap="all" baseline="0" dirty="0"/>
              <a:t>Video</a:t>
            </a:r>
          </a:p>
        </p:txBody>
      </p:sp>
      <p:pic>
        <p:nvPicPr>
          <p:cNvPr id="9" name="Online Media 8" title="What Tools Do Scientists Use To Study Viruses?">
            <a:hlinkClick r:id="" action="ppaction://media"/>
            <a:extLst>
              <a:ext uri="{FF2B5EF4-FFF2-40B4-BE49-F238E27FC236}">
                <a16:creationId xmlns:a16="http://schemas.microsoft.com/office/drawing/2014/main" id="{A8E972E5-7FB1-B8AE-E5D3-C289E0A559D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01702" y="2191960"/>
            <a:ext cx="6988596" cy="3948557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A5D9C6-415F-CA72-46B1-D43E4B99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367" y="4166238"/>
            <a:ext cx="2171346" cy="194878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B6B08-B4D9-33BC-79E8-E78DA381B009}"/>
              </a:ext>
            </a:extLst>
          </p:cNvPr>
          <p:cNvSpPr txBox="1"/>
          <p:nvPr/>
        </p:nvSpPr>
        <p:spPr>
          <a:xfrm>
            <a:off x="537882" y="2883049"/>
            <a:ext cx="187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at </a:t>
            </a:r>
          </a:p>
          <a:p>
            <a:r>
              <a:rPr lang="en-US" dirty="0"/>
              <a:t>3:50:00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anchor="b">
            <a:normAutofit/>
          </a:bodyPr>
          <a:lstStyle/>
          <a:p>
            <a:r>
              <a:rPr lang="en-US" dirty="0"/>
              <a:t>AI Purposes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AI is useful in the lab because without a doubt it I did not exist it would take a lot longer to find and do research. </a:t>
            </a:r>
          </a:p>
          <a:p>
            <a:pPr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AI also helps create an image it truly shows what can occur to and the results after a sickness, disease or mutation occurs.</a:t>
            </a:r>
          </a:p>
          <a:p>
            <a:pPr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Al can also help read X-rays, MRI, and CT scans. Which is good because it's like having a second opinion.</a:t>
            </a:r>
          </a:p>
        </p:txBody>
      </p:sp>
      <p:pic>
        <p:nvPicPr>
          <p:cNvPr id="6146" name="Picture 2" descr="Image result for ai in science">
            <a:extLst>
              <a:ext uri="{FF2B5EF4-FFF2-40B4-BE49-F238E27FC236}">
                <a16:creationId xmlns:a16="http://schemas.microsoft.com/office/drawing/2014/main" id="{F23EBC06-1E79-2D9D-F11B-4B3BFEE70F4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1" r="15676"/>
          <a:stretch/>
        </p:blipFill>
        <p:spPr bwMode="auto">
          <a:xfrm>
            <a:off x="8989454" y="3405189"/>
            <a:ext cx="3202546" cy="34528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{52EE03F9-53E9-41FB-90EB-0A27463CE90F}tf78438558_win32</Template>
  <TotalTime>56</TotalTime>
  <Words>713</Words>
  <Application>Microsoft Office PowerPoint</Application>
  <PresentationFormat>Widescreen</PresentationFormat>
  <Paragraphs>67</Paragraphs>
  <Slides>12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 Extra Light</vt:lpstr>
      <vt:lpstr>ADLaM Display</vt:lpstr>
      <vt:lpstr>Arial</vt:lpstr>
      <vt:lpstr>Arial Black</vt:lpstr>
      <vt:lpstr>Calibri</vt:lpstr>
      <vt:lpstr>Fira Sans</vt:lpstr>
      <vt:lpstr>Oswald</vt:lpstr>
      <vt:lpstr>Sabon Next LT</vt:lpstr>
      <vt:lpstr>Times New Roman</vt:lpstr>
      <vt:lpstr>Wingdings</vt:lpstr>
      <vt:lpstr>Custom</vt:lpstr>
      <vt:lpstr>PowerPoint Presentation</vt:lpstr>
      <vt:lpstr>Table of Contents</vt:lpstr>
      <vt:lpstr>Introduction</vt:lpstr>
      <vt:lpstr> </vt:lpstr>
      <vt:lpstr>Microscopy and Imagery</vt:lpstr>
      <vt:lpstr>Treatment</vt:lpstr>
      <vt:lpstr>Ecological Purposes </vt:lpstr>
      <vt:lpstr>Video</vt:lpstr>
      <vt:lpstr>AI Purposes </vt:lpstr>
      <vt:lpstr>Collaboration </vt:lpstr>
      <vt:lpstr>Works Cited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Ashley N Vital</dc:creator>
  <cp:lastModifiedBy>Ashley N Vital</cp:lastModifiedBy>
  <cp:revision>1</cp:revision>
  <dcterms:created xsi:type="dcterms:W3CDTF">2025-04-23T22:17:40Z</dcterms:created>
  <dcterms:modified xsi:type="dcterms:W3CDTF">2025-04-23T23:14:21Z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