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3"/>
  </p:notesMasterIdLst>
  <p:sldIdLst>
    <p:sldId id="276" r:id="rId3"/>
    <p:sldId id="256" r:id="rId4"/>
    <p:sldId id="268" r:id="rId5"/>
    <p:sldId id="295" r:id="rId6"/>
    <p:sldId id="310" r:id="rId7"/>
    <p:sldId id="278" r:id="rId8"/>
    <p:sldId id="277" r:id="rId9"/>
    <p:sldId id="281" r:id="rId10"/>
    <p:sldId id="282" r:id="rId11"/>
    <p:sldId id="283" r:id="rId12"/>
    <p:sldId id="284" r:id="rId13"/>
    <p:sldId id="270" r:id="rId14"/>
    <p:sldId id="275" r:id="rId15"/>
    <p:sldId id="292" r:id="rId16"/>
    <p:sldId id="309" r:id="rId17"/>
    <p:sldId id="258" r:id="rId18"/>
    <p:sldId id="293" r:id="rId19"/>
    <p:sldId id="294" r:id="rId20"/>
    <p:sldId id="297" r:id="rId21"/>
    <p:sldId id="312" r:id="rId22"/>
    <p:sldId id="298" r:id="rId23"/>
    <p:sldId id="299" r:id="rId24"/>
    <p:sldId id="311" r:id="rId25"/>
    <p:sldId id="285" r:id="rId26"/>
    <p:sldId id="296" r:id="rId27"/>
    <p:sldId id="288" r:id="rId28"/>
    <p:sldId id="260" r:id="rId29"/>
    <p:sldId id="290" r:id="rId30"/>
    <p:sldId id="265" r:id="rId31"/>
    <p:sldId id="261" r:id="rId32"/>
    <p:sldId id="313" r:id="rId33"/>
    <p:sldId id="262" r:id="rId34"/>
    <p:sldId id="302" r:id="rId35"/>
    <p:sldId id="303" r:id="rId36"/>
    <p:sldId id="304" r:id="rId37"/>
    <p:sldId id="306" r:id="rId38"/>
    <p:sldId id="263" r:id="rId39"/>
    <p:sldId id="308" r:id="rId40"/>
    <p:sldId id="264" r:id="rId41"/>
    <p:sldId id="27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7CAD6-7BC5-4357-98DB-565E9B0A2E2C}" v="54" dt="2018-12-04T23:50:14.830"/>
    <p1510:client id="{358883BD-329B-4794-AF16-3687C1EB809A}" v="4" dt="2018-12-04T21:34:43.203"/>
    <p1510:client id="{C724E388-EDE3-41DF-96DF-8F7BBA839B06}" v="100" dt="2018-12-05T03:36:39.062"/>
    <p1510:client id="{910F2A4A-7EF7-407C-90C5-B6EAB85758B4}" v="6" dt="2018-12-05T16:47:31.669"/>
    <p1510:client id="{70BD31D2-9D27-47EE-8410-48F21E6970C8}" v="7" dt="2018-12-05T05:03:36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3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7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2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it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it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it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lite%20data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ras\Documents\R\BCB546X_Final_Project\Figures_and_tables\Figure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ras\Documents\R\BCB546X_Final_Project\Figures_and_tables\Figure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Allele Frequency at SSR9（H33） for Ning (n=20)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'SSR9（H33） AGP'!$A$168:$A$180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21</c:v>
                </c:pt>
                <c:pt idx="10">
                  <c:v>41</c:v>
                </c:pt>
                <c:pt idx="11">
                  <c:v>47</c:v>
                </c:pt>
                <c:pt idx="12">
                  <c:v>51</c:v>
                </c:pt>
              </c:numCache>
            </c:numRef>
          </c:cat>
          <c:val>
            <c:numRef>
              <c:f>'SSR9（H33） AGP'!$B$168:$B$180</c:f>
              <c:numCache>
                <c:formatCode>0.000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0.05</c:v>
                </c:pt>
                <c:pt idx="3">
                  <c:v>0.45</c:v>
                </c:pt>
                <c:pt idx="4">
                  <c:v>0.15</c:v>
                </c:pt>
                <c:pt idx="5">
                  <c:v>0.35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E0-457A-B7A5-D7D3FA569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Allele Frequency at SSR9（H33） for Sha (n=27)</a:t>
            </a:r>
          </a:p>
        </c:rich>
      </c:tx>
      <c:layout>
        <c:manualLayout>
          <c:xMode val="edge"/>
          <c:yMode val="edge"/>
          <c:x val="0.5033899212598425"/>
          <c:y val="0.8035714285714286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'SSR9（H33） AGP'!$A$183:$A$195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21</c:v>
                </c:pt>
                <c:pt idx="10">
                  <c:v>41</c:v>
                </c:pt>
                <c:pt idx="11">
                  <c:v>47</c:v>
                </c:pt>
                <c:pt idx="12">
                  <c:v>51</c:v>
                </c:pt>
              </c:numCache>
            </c:numRef>
          </c:cat>
          <c:val>
            <c:numRef>
              <c:f>'SSR9（H33） AGP'!$B$183:$B$195</c:f>
              <c:numCache>
                <c:formatCode>0.000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0.38889000000000001</c:v>
                </c:pt>
                <c:pt idx="4">
                  <c:v>0.25925999999999999</c:v>
                </c:pt>
                <c:pt idx="5">
                  <c:v>0.35185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04-4436-BD59-537028EDF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Allele Frequency at SSR9（H33） for Sui (n=20)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'SSR9（H33） AGP'!$A$198:$A$210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21</c:v>
                </c:pt>
                <c:pt idx="10">
                  <c:v>41</c:v>
                </c:pt>
                <c:pt idx="11">
                  <c:v>47</c:v>
                </c:pt>
                <c:pt idx="12">
                  <c:v>51</c:v>
                </c:pt>
              </c:numCache>
            </c:numRef>
          </c:cat>
          <c:val>
            <c:numRef>
              <c:f>'SSR9（H33） AGP'!$B$198:$B$210</c:f>
              <c:numCache>
                <c:formatCode>0.000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7.4999999999999997E-2</c:v>
                </c:pt>
                <c:pt idx="3">
                  <c:v>0.22500000000000001</c:v>
                </c:pt>
                <c:pt idx="4">
                  <c:v>0.42499999999999999</c:v>
                </c:pt>
                <c:pt idx="5">
                  <c:v>0.25</c:v>
                </c:pt>
                <c:pt idx="6">
                  <c:v>2.5000000000000001E-2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8D-4765-9087-5F57A28B6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Allelic Patterns across Populations</a:t>
            </a:r>
          </a:p>
        </c:rich>
      </c:tx>
      <c:layout>
        <c:manualLayout>
          <c:xMode val="edge"/>
          <c:yMode val="edge"/>
          <c:x val="0.32406992125984257"/>
          <c:y val="2.976190476190476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APT!$A$29</c:f>
              <c:strCache>
                <c:ptCount val="1"/>
                <c:pt idx="0">
                  <c:v>Na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APT!$B$41:$L$41</c:f>
                <c:numCache>
                  <c:formatCode>General</c:formatCode>
                  <c:ptCount val="11"/>
                  <c:pt idx="0">
                    <c:v>0.98601329718326902</c:v>
                  </c:pt>
                  <c:pt idx="1">
                    <c:v>1.131752710414631</c:v>
                  </c:pt>
                  <c:pt idx="2">
                    <c:v>1.1547005383792519</c:v>
                  </c:pt>
                  <c:pt idx="3">
                    <c:v>0.85706936780786203</c:v>
                  </c:pt>
                  <c:pt idx="4">
                    <c:v>0.95903758342400403</c:v>
                  </c:pt>
                  <c:pt idx="5">
                    <c:v>1.418571703867078</c:v>
                  </c:pt>
                  <c:pt idx="6">
                    <c:v>1.3437096247164251</c:v>
                  </c:pt>
                  <c:pt idx="7">
                    <c:v>0.96385286516097102</c:v>
                  </c:pt>
                  <c:pt idx="8">
                    <c:v>1.280190957978101</c:v>
                  </c:pt>
                  <c:pt idx="9">
                    <c:v>1.942062032549837</c:v>
                  </c:pt>
                  <c:pt idx="10">
                    <c:v>1.0378634273483001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APT!$B$29:$L$29</c:f>
              <c:numCache>
                <c:formatCode>0.000</c:formatCode>
                <c:ptCount val="11"/>
                <c:pt idx="0">
                  <c:v>5.333333333333333</c:v>
                </c:pt>
                <c:pt idx="1">
                  <c:v>5.5555555555555536</c:v>
                </c:pt>
                <c:pt idx="2">
                  <c:v>5.666666666666667</c:v>
                </c:pt>
                <c:pt idx="3">
                  <c:v>5.1111111111111107</c:v>
                </c:pt>
                <c:pt idx="4">
                  <c:v>6.4444444444444446</c:v>
                </c:pt>
                <c:pt idx="5">
                  <c:v>6.8888888888888884</c:v>
                </c:pt>
                <c:pt idx="6">
                  <c:v>6.666666666666667</c:v>
                </c:pt>
                <c:pt idx="7">
                  <c:v>7.1111111111111107</c:v>
                </c:pt>
                <c:pt idx="8">
                  <c:v>6.666666666666667</c:v>
                </c:pt>
                <c:pt idx="9">
                  <c:v>8.2222222222222214</c:v>
                </c:pt>
                <c:pt idx="10">
                  <c:v>5.2222222222222223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9-41DA-96D0-8DE64668382F}"/>
            </c:ext>
          </c:extLst>
        </c:ser>
        <c:ser>
          <c:idx val="1"/>
          <c:order val="1"/>
          <c:tx>
            <c:strRef>
              <c:f>APT!$A$30</c:f>
              <c:strCache>
                <c:ptCount val="1"/>
                <c:pt idx="0">
                  <c:v>Na Freq. &gt;= 5%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APT!$B$42:$L$42</c:f>
                <c:numCache>
                  <c:formatCode>General</c:formatCode>
                  <c:ptCount val="11"/>
                  <c:pt idx="0">
                    <c:v>0.67586250336646903</c:v>
                  </c:pt>
                  <c:pt idx="1">
                    <c:v>0.57735026918962595</c:v>
                  </c:pt>
                  <c:pt idx="2">
                    <c:v>0.51219691429404901</c:v>
                  </c:pt>
                  <c:pt idx="3">
                    <c:v>0.58001702827280799</c:v>
                  </c:pt>
                  <c:pt idx="4">
                    <c:v>0.48432210483785298</c:v>
                  </c:pt>
                  <c:pt idx="5">
                    <c:v>0.74535599249993001</c:v>
                  </c:pt>
                  <c:pt idx="6">
                    <c:v>0.70928585193353899</c:v>
                  </c:pt>
                  <c:pt idx="7">
                    <c:v>0.77180244385832197</c:v>
                  </c:pt>
                  <c:pt idx="8">
                    <c:v>0.83333333333333304</c:v>
                  </c:pt>
                  <c:pt idx="9">
                    <c:v>0.982878111830785</c:v>
                  </c:pt>
                  <c:pt idx="10">
                    <c:v>1.0378634273483001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APT!$B$30:$L$30</c:f>
              <c:numCache>
                <c:formatCode>0.000</c:formatCode>
                <c:ptCount val="11"/>
                <c:pt idx="0">
                  <c:v>4.1111111111111107</c:v>
                </c:pt>
                <c:pt idx="1">
                  <c:v>3.6666666666666661</c:v>
                </c:pt>
                <c:pt idx="2">
                  <c:v>4.1111111111111107</c:v>
                </c:pt>
                <c:pt idx="3">
                  <c:v>3.4444444444444442</c:v>
                </c:pt>
                <c:pt idx="4">
                  <c:v>4.1111111111111107</c:v>
                </c:pt>
                <c:pt idx="5">
                  <c:v>4</c:v>
                </c:pt>
                <c:pt idx="6">
                  <c:v>4.4444444444444446</c:v>
                </c:pt>
                <c:pt idx="7">
                  <c:v>5.1111111111111107</c:v>
                </c:pt>
                <c:pt idx="8">
                  <c:v>4.333333333333333</c:v>
                </c:pt>
                <c:pt idx="9">
                  <c:v>5.7777777777777777</c:v>
                </c:pt>
                <c:pt idx="10">
                  <c:v>5.2222222222222223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9-41DA-96D0-8DE64668382F}"/>
            </c:ext>
          </c:extLst>
        </c:ser>
        <c:ser>
          <c:idx val="2"/>
          <c:order val="2"/>
          <c:tx>
            <c:strRef>
              <c:f>APT!$A$31</c:f>
              <c:strCache>
                <c:ptCount val="1"/>
                <c:pt idx="0">
                  <c:v>Ne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APT!$B$43:$L$43</c:f>
                <c:numCache>
                  <c:formatCode>General</c:formatCode>
                  <c:ptCount val="11"/>
                  <c:pt idx="0">
                    <c:v>0.62382404223983101</c:v>
                  </c:pt>
                  <c:pt idx="1">
                    <c:v>0.46452023975780099</c:v>
                  </c:pt>
                  <c:pt idx="2">
                    <c:v>0.60890421295416697</c:v>
                  </c:pt>
                  <c:pt idx="3">
                    <c:v>0.43624561587675798</c:v>
                  </c:pt>
                  <c:pt idx="4">
                    <c:v>0.69019928738075897</c:v>
                  </c:pt>
                  <c:pt idx="5">
                    <c:v>1.1694615104426771</c:v>
                  </c:pt>
                  <c:pt idx="6">
                    <c:v>0.94870642264934102</c:v>
                  </c:pt>
                  <c:pt idx="7">
                    <c:v>0.80115637131070305</c:v>
                  </c:pt>
                  <c:pt idx="8">
                    <c:v>0.49499282242728698</c:v>
                  </c:pt>
                  <c:pt idx="9">
                    <c:v>1.382562863356998</c:v>
                  </c:pt>
                  <c:pt idx="10">
                    <c:v>0.59544500252467603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APT!$B$31:$L$31</c:f>
              <c:numCache>
                <c:formatCode>0.000</c:formatCode>
                <c:ptCount val="11"/>
                <c:pt idx="0">
                  <c:v>3.0667988599283249</c:v>
                </c:pt>
                <c:pt idx="1">
                  <c:v>2.8770417754814521</c:v>
                </c:pt>
                <c:pt idx="2">
                  <c:v>2.9820157123525801</c:v>
                </c:pt>
                <c:pt idx="3">
                  <c:v>2.5071471229180311</c:v>
                </c:pt>
                <c:pt idx="4">
                  <c:v>3.5565721184579919</c:v>
                </c:pt>
                <c:pt idx="5">
                  <c:v>3.9945449557902069</c:v>
                </c:pt>
                <c:pt idx="6">
                  <c:v>3.6168440780763591</c:v>
                </c:pt>
                <c:pt idx="7">
                  <c:v>4.1932821963066074</c:v>
                </c:pt>
                <c:pt idx="8">
                  <c:v>3.0568350435107989</c:v>
                </c:pt>
                <c:pt idx="9">
                  <c:v>5.1725088400967856</c:v>
                </c:pt>
                <c:pt idx="10">
                  <c:v>3.124129475276177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79-41DA-96D0-8DE64668382F}"/>
            </c:ext>
          </c:extLst>
        </c:ser>
        <c:ser>
          <c:idx val="3"/>
          <c:order val="3"/>
          <c:tx>
            <c:strRef>
              <c:f>APT!$A$32</c:f>
              <c:strCache>
                <c:ptCount val="1"/>
                <c:pt idx="0">
                  <c:v>I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APT!$B$44:$L$44</c:f>
                <c:numCache>
                  <c:formatCode>General</c:formatCode>
                  <c:ptCount val="11"/>
                  <c:pt idx="0">
                    <c:v>0.22267401927400901</c:v>
                  </c:pt>
                  <c:pt idx="1">
                    <c:v>0.19208575477432799</c:v>
                  </c:pt>
                  <c:pt idx="2">
                    <c:v>0.201195330238784</c:v>
                  </c:pt>
                  <c:pt idx="3">
                    <c:v>0.18643502657039801</c:v>
                  </c:pt>
                  <c:pt idx="4">
                    <c:v>0.176872599811566</c:v>
                  </c:pt>
                  <c:pt idx="5">
                    <c:v>0.244170120863268</c:v>
                  </c:pt>
                  <c:pt idx="6">
                    <c:v>0.22888212577761399</c:v>
                  </c:pt>
                  <c:pt idx="7">
                    <c:v>0.17731756465652401</c:v>
                  </c:pt>
                  <c:pt idx="8">
                    <c:v>0.234105952987917</c:v>
                  </c:pt>
                  <c:pt idx="9">
                    <c:v>0.28125827770699002</c:v>
                  </c:pt>
                  <c:pt idx="10">
                    <c:v>0.240006989874535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APT!$B$32:$L$32</c:f>
              <c:numCache>
                <c:formatCode>0.000</c:formatCode>
                <c:ptCount val="11"/>
                <c:pt idx="0">
                  <c:v>1.1106182554929369</c:v>
                </c:pt>
                <c:pt idx="1">
                  <c:v>1.1314910512804499</c:v>
                </c:pt>
                <c:pt idx="2">
                  <c:v>1.150875916294668</c:v>
                </c:pt>
                <c:pt idx="3">
                  <c:v>1.0187847447794369</c:v>
                </c:pt>
                <c:pt idx="4">
                  <c:v>1.3597962592355941</c:v>
                </c:pt>
                <c:pt idx="5">
                  <c:v>1.301010720627261</c:v>
                </c:pt>
                <c:pt idx="6">
                  <c:v>1.294000216015422</c:v>
                </c:pt>
                <c:pt idx="7">
                  <c:v>1.4872757002216099</c:v>
                </c:pt>
                <c:pt idx="8">
                  <c:v>1.2417221260635261</c:v>
                </c:pt>
                <c:pt idx="9">
                  <c:v>1.537498851905406</c:v>
                </c:pt>
                <c:pt idx="10">
                  <c:v>1.140428466690959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79-41DA-96D0-8DE64668382F}"/>
            </c:ext>
          </c:extLst>
        </c:ser>
        <c:ser>
          <c:idx val="4"/>
          <c:order val="4"/>
          <c:tx>
            <c:strRef>
              <c:f>APT!$A$33</c:f>
              <c:strCache>
                <c:ptCount val="1"/>
                <c:pt idx="0">
                  <c:v>No. Private Alleles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APT!$B$45:$L$45</c:f>
                <c:numCache>
                  <c:formatCode>General</c:formatCode>
                  <c:ptCount val="11"/>
                  <c:pt idx="0">
                    <c:v>0</c:v>
                  </c:pt>
                  <c:pt idx="1">
                    <c:v>0.11111111111111099</c:v>
                  </c:pt>
                  <c:pt idx="2">
                    <c:v>0</c:v>
                  </c:pt>
                  <c:pt idx="3">
                    <c:v>0.11111111111111099</c:v>
                  </c:pt>
                  <c:pt idx="4">
                    <c:v>0.24216105241892599</c:v>
                  </c:pt>
                  <c:pt idx="5">
                    <c:v>0.44444444444444398</c:v>
                  </c:pt>
                  <c:pt idx="6">
                    <c:v>0.24216105241892599</c:v>
                  </c:pt>
                  <c:pt idx="7">
                    <c:v>0.23570226039551601</c:v>
                  </c:pt>
                  <c:pt idx="8">
                    <c:v>0.37679611017362602</c:v>
                  </c:pt>
                  <c:pt idx="9">
                    <c:v>0.72648315725677903</c:v>
                  </c:pt>
                  <c:pt idx="10">
                    <c:v>0.22222222222222199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APT!$B$33:$L$33</c:f>
              <c:numCache>
                <c:formatCode>0.000</c:formatCode>
                <c:ptCount val="11"/>
                <c:pt idx="0">
                  <c:v>0</c:v>
                </c:pt>
                <c:pt idx="1">
                  <c:v>0.11111111111111099</c:v>
                </c:pt>
                <c:pt idx="2">
                  <c:v>0</c:v>
                </c:pt>
                <c:pt idx="3">
                  <c:v>0.11111111111111099</c:v>
                </c:pt>
                <c:pt idx="4">
                  <c:v>0.44444444444444398</c:v>
                </c:pt>
                <c:pt idx="5">
                  <c:v>0.55555555555555602</c:v>
                </c:pt>
                <c:pt idx="6">
                  <c:v>0.44444444444444398</c:v>
                </c:pt>
                <c:pt idx="7">
                  <c:v>0.33333333333333298</c:v>
                </c:pt>
                <c:pt idx="8">
                  <c:v>0.55555555555555602</c:v>
                </c:pt>
                <c:pt idx="9">
                  <c:v>1.666666666666667</c:v>
                </c:pt>
                <c:pt idx="10">
                  <c:v>0.22222222222222199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79-41DA-96D0-8DE64668382F}"/>
            </c:ext>
          </c:extLst>
        </c:ser>
        <c:ser>
          <c:idx val="5"/>
          <c:order val="5"/>
          <c:tx>
            <c:strRef>
              <c:f>APT!$A$34</c:f>
              <c:strCache>
                <c:ptCount val="1"/>
                <c:pt idx="0">
                  <c:v>No. LComm Alleles (&lt;=25%)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APT!$B$46:$L$46</c:f>
                <c:numCache>
                  <c:formatCode>General</c:formatCode>
                  <c:ptCount val="11"/>
                  <c:pt idx="0">
                    <c:v>0.11111111111111099</c:v>
                  </c:pt>
                  <c:pt idx="1">
                    <c:v>0.33793125168323401</c:v>
                  </c:pt>
                  <c:pt idx="2">
                    <c:v>0.17568209223157699</c:v>
                  </c:pt>
                  <c:pt idx="3">
                    <c:v>0.14698618394803301</c:v>
                  </c:pt>
                  <c:pt idx="4">
                    <c:v>0.35136418446315298</c:v>
                  </c:pt>
                  <c:pt idx="5">
                    <c:v>0.16666666666666699</c:v>
                  </c:pt>
                  <c:pt idx="6">
                    <c:v>0.33793125168323401</c:v>
                  </c:pt>
                  <c:pt idx="7">
                    <c:v>0.200308404192444</c:v>
                  </c:pt>
                  <c:pt idx="8">
                    <c:v>0.24216105241892599</c:v>
                  </c:pt>
                  <c:pt idx="9">
                    <c:v>0.75359222034725204</c:v>
                  </c:pt>
                  <c:pt idx="10">
                    <c:v>0.66202084932294403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APT!$B$34:$L$34</c:f>
              <c:numCache>
                <c:formatCode>0.000</c:formatCode>
                <c:ptCount val="11"/>
                <c:pt idx="0">
                  <c:v>0.11111111111111099</c:v>
                </c:pt>
                <c:pt idx="1">
                  <c:v>0.44444444444444398</c:v>
                </c:pt>
                <c:pt idx="2">
                  <c:v>0.44444444444444398</c:v>
                </c:pt>
                <c:pt idx="3">
                  <c:v>0.22222222222222199</c:v>
                </c:pt>
                <c:pt idx="4">
                  <c:v>0.88888888888888895</c:v>
                </c:pt>
                <c:pt idx="5">
                  <c:v>0.33333333333333298</c:v>
                </c:pt>
                <c:pt idx="6">
                  <c:v>0.55555555555555602</c:v>
                </c:pt>
                <c:pt idx="7">
                  <c:v>0.88888888888888895</c:v>
                </c:pt>
                <c:pt idx="8">
                  <c:v>0.44444444444444398</c:v>
                </c:pt>
                <c:pt idx="9">
                  <c:v>1.1111111111111109</c:v>
                </c:pt>
                <c:pt idx="10">
                  <c:v>1.2222222222222221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79-41DA-96D0-8DE64668382F}"/>
            </c:ext>
          </c:extLst>
        </c:ser>
        <c:ser>
          <c:idx val="6"/>
          <c:order val="6"/>
          <c:tx>
            <c:strRef>
              <c:f>APT!$A$35</c:f>
              <c:strCache>
                <c:ptCount val="1"/>
                <c:pt idx="0">
                  <c:v>No. LComm Alleles (&lt;=50%)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APT!$B$47:$L$47</c:f>
                <c:numCache>
                  <c:formatCode>General</c:formatCode>
                  <c:ptCount val="11"/>
                  <c:pt idx="0">
                    <c:v>0.55555555555555602</c:v>
                  </c:pt>
                  <c:pt idx="1">
                    <c:v>0.65499034014175495</c:v>
                  </c:pt>
                  <c:pt idx="2">
                    <c:v>0.50307695211874504</c:v>
                  </c:pt>
                  <c:pt idx="3">
                    <c:v>0.57735026918962595</c:v>
                  </c:pt>
                  <c:pt idx="4">
                    <c:v>0.53863109526848096</c:v>
                  </c:pt>
                  <c:pt idx="5">
                    <c:v>0.74120355911812996</c:v>
                  </c:pt>
                  <c:pt idx="6">
                    <c:v>0.79930525388545304</c:v>
                  </c:pt>
                  <c:pt idx="7">
                    <c:v>0.62607931497692504</c:v>
                  </c:pt>
                  <c:pt idx="8">
                    <c:v>0.75359222034725204</c:v>
                  </c:pt>
                  <c:pt idx="9">
                    <c:v>1.001542020962219</c:v>
                  </c:pt>
                  <c:pt idx="10">
                    <c:v>0.92962225170452795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APT!$B$35:$L$35</c:f>
              <c:numCache>
                <c:formatCode>0.000</c:formatCode>
                <c:ptCount val="11"/>
                <c:pt idx="0">
                  <c:v>1.555555555555556</c:v>
                </c:pt>
                <c:pt idx="1">
                  <c:v>1.8888888888888891</c:v>
                </c:pt>
                <c:pt idx="2">
                  <c:v>1.555555555555556</c:v>
                </c:pt>
                <c:pt idx="3">
                  <c:v>1.333333333333333</c:v>
                </c:pt>
                <c:pt idx="4">
                  <c:v>2.1111111111111112</c:v>
                </c:pt>
                <c:pt idx="5">
                  <c:v>1.7777777777777779</c:v>
                </c:pt>
                <c:pt idx="6">
                  <c:v>2.333333333333333</c:v>
                </c:pt>
                <c:pt idx="7">
                  <c:v>2.5555555555555549</c:v>
                </c:pt>
                <c:pt idx="8">
                  <c:v>2.1111111111111112</c:v>
                </c:pt>
                <c:pt idx="9">
                  <c:v>2.5555555555555549</c:v>
                </c:pt>
                <c:pt idx="10">
                  <c:v>2.4444444444444442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2091309032"/>
        <c:axId val="2098582216"/>
      </c:barChart>
      <c:scatterChart>
        <c:scatterStyle val="smoothMarker"/>
        <c:varyColors val="0"/>
        <c:ser>
          <c:idx val="7"/>
          <c:order val="7"/>
          <c:tx>
            <c:strRef>
              <c:f>APT!$A$36</c:f>
              <c:strCache>
                <c:ptCount val="1"/>
                <c:pt idx="0">
                  <c:v>He</c:v>
                </c:pt>
              </c:strCache>
            </c:strRef>
          </c:tx>
          <c:errBars>
            <c:errDir val="y"/>
            <c:errBarType val="both"/>
            <c:errValType val="cust"/>
            <c:noEndCap val="1"/>
            <c:plus>
              <c:numRef>
                <c:f>APT!$B$48:$L$48</c:f>
                <c:numCache>
                  <c:formatCode>General</c:formatCode>
                  <c:ptCount val="11"/>
                  <c:pt idx="0">
                    <c:v>9.9802539421599806E-2</c:v>
                  </c:pt>
                  <c:pt idx="1">
                    <c:v>8.1620904917346998E-2</c:v>
                  </c:pt>
                  <c:pt idx="2">
                    <c:v>8.2956563218287996E-2</c:v>
                  </c:pt>
                  <c:pt idx="3">
                    <c:v>8.1753988256486707E-2</c:v>
                  </c:pt>
                  <c:pt idx="4">
                    <c:v>6.9208529404326105E-2</c:v>
                  </c:pt>
                  <c:pt idx="5">
                    <c:v>8.7268663641188501E-2</c:v>
                  </c:pt>
                  <c:pt idx="6">
                    <c:v>8.7133599670533399E-2</c:v>
                  </c:pt>
                  <c:pt idx="7">
                    <c:v>5.57844233960023E-2</c:v>
                  </c:pt>
                  <c:pt idx="8">
                    <c:v>9.94845040702214E-2</c:v>
                  </c:pt>
                  <c:pt idx="9">
                    <c:v>9.1710414031468304E-2</c:v>
                  </c:pt>
                  <c:pt idx="10">
                    <c:v>9.9185728015553198E-2</c:v>
                  </c:pt>
                </c:numCache>
              </c:numRef>
            </c:plus>
            <c:minus>
              <c:numRef>
                <c:f>APT!$B$48:$L$48</c:f>
                <c:numCache>
                  <c:formatCode>General</c:formatCode>
                  <c:ptCount val="11"/>
                  <c:pt idx="0">
                    <c:v>9.9802539421599806E-2</c:v>
                  </c:pt>
                  <c:pt idx="1">
                    <c:v>8.1620904917346998E-2</c:v>
                  </c:pt>
                  <c:pt idx="2">
                    <c:v>8.2956563218287996E-2</c:v>
                  </c:pt>
                  <c:pt idx="3">
                    <c:v>8.1753988256486707E-2</c:v>
                  </c:pt>
                  <c:pt idx="4">
                    <c:v>6.9208529404326105E-2</c:v>
                  </c:pt>
                  <c:pt idx="5">
                    <c:v>8.7268663641188501E-2</c:v>
                  </c:pt>
                  <c:pt idx="6">
                    <c:v>8.7133599670533399E-2</c:v>
                  </c:pt>
                  <c:pt idx="7">
                    <c:v>5.57844233960023E-2</c:v>
                  </c:pt>
                  <c:pt idx="8">
                    <c:v>9.94845040702214E-2</c:v>
                  </c:pt>
                  <c:pt idx="9">
                    <c:v>9.1710414031468304E-2</c:v>
                  </c:pt>
                  <c:pt idx="10">
                    <c:v>9.9185728015553198E-2</c:v>
                  </c:pt>
                </c:numCache>
              </c:numRef>
            </c:minus>
          </c:errBars>
          <c:xVal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xVal>
          <c:yVal>
            <c:numRef>
              <c:f>APT!$B$36:$L$36</c:f>
              <c:numCache>
                <c:formatCode>0.000</c:formatCode>
                <c:ptCount val="11"/>
                <c:pt idx="0">
                  <c:v>0.52749999999999997</c:v>
                </c:pt>
                <c:pt idx="1">
                  <c:v>0.56158134430727003</c:v>
                </c:pt>
                <c:pt idx="2">
                  <c:v>0.55102720590191101</c:v>
                </c:pt>
                <c:pt idx="3">
                  <c:v>0.49392361111111099</c:v>
                </c:pt>
                <c:pt idx="4">
                  <c:v>0.63204837490551802</c:v>
                </c:pt>
                <c:pt idx="5">
                  <c:v>0.58867421789306695</c:v>
                </c:pt>
                <c:pt idx="6">
                  <c:v>0.59073388203017896</c:v>
                </c:pt>
                <c:pt idx="7">
                  <c:v>0.68315723771958603</c:v>
                </c:pt>
                <c:pt idx="8">
                  <c:v>0.55694059710680199</c:v>
                </c:pt>
                <c:pt idx="9">
                  <c:v>0.65100847744225199</c:v>
                </c:pt>
                <c:pt idx="10">
                  <c:v>0.53944444444444395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8585768"/>
        <c:axId val="2098583992"/>
      </c:scatterChart>
      <c:catAx>
        <c:axId val="-2091309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Populations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98582216"/>
        <c:crosses val="autoZero"/>
        <c:auto val="1"/>
        <c:lblAlgn val="ctr"/>
        <c:lblOffset val="100"/>
        <c:noMultiLvlLbl val="0"/>
      </c:catAx>
      <c:valAx>
        <c:axId val="20985822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-2091309032"/>
        <c:crosses val="autoZero"/>
        <c:crossBetween val="between"/>
      </c:valAx>
      <c:valAx>
        <c:axId val="209858399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Heterozygosity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2098585768"/>
        <c:crosses val="max"/>
        <c:crossBetween val="midCat"/>
      </c:valAx>
      <c:valAx>
        <c:axId val="2098585768"/>
        <c:scaling>
          <c:orientation val="minMax"/>
        </c:scaling>
        <c:delete val="0"/>
        <c:axPos val="t"/>
        <c:majorTickMark val="none"/>
        <c:minorTickMark val="none"/>
        <c:tickLblPos val="none"/>
        <c:crossAx val="2098583992"/>
        <c:crosses val="max"/>
        <c:crossBetween val="midCat"/>
      </c:valAx>
      <c:spPr>
        <a:noFill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Figure3!$I$1</c:f>
              <c:strCache>
                <c:ptCount val="1"/>
                <c:pt idx="0">
                  <c:v>Fst/1-Fst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Figure3!$H$2:$H$56</c:f>
              <c:numCache>
                <c:formatCode>General</c:formatCode>
                <c:ptCount val="55"/>
                <c:pt idx="0">
                  <c:v>5.1607091586712297</c:v>
                </c:pt>
                <c:pt idx="1">
                  <c:v>6.2699172624919131</c:v>
                </c:pt>
                <c:pt idx="2">
                  <c:v>5.8760338983634783</c:v>
                </c:pt>
                <c:pt idx="3">
                  <c:v>6.5643633065066602</c:v>
                </c:pt>
                <c:pt idx="4">
                  <c:v>6.343631971940761</c:v>
                </c:pt>
                <c:pt idx="5">
                  <c:v>6.1105970407598287</c:v>
                </c:pt>
                <c:pt idx="6">
                  <c:v>6.5983598389163776</c:v>
                </c:pt>
                <c:pt idx="7">
                  <c:v>6.3560773545861666</c:v>
                </c:pt>
                <c:pt idx="8">
                  <c:v>5.9345569921955219</c:v>
                </c:pt>
                <c:pt idx="9">
                  <c:v>4.8414022681053064</c:v>
                </c:pt>
                <c:pt idx="10">
                  <c:v>6.6924445875117158</c:v>
                </c:pt>
                <c:pt idx="11">
                  <c:v>6.4670961541391634</c:v>
                </c:pt>
                <c:pt idx="12">
                  <c:v>6.0061307173419278</c:v>
                </c:pt>
                <c:pt idx="13">
                  <c:v>5.2918928888263439</c:v>
                </c:pt>
                <c:pt idx="14">
                  <c:v>4.4407553060434504</c:v>
                </c:pt>
                <c:pt idx="15">
                  <c:v>6.6446602971662871</c:v>
                </c:pt>
                <c:pt idx="16">
                  <c:v>6.3876058258645187</c:v>
                </c:pt>
                <c:pt idx="17">
                  <c:v>5.5227197077732164</c:v>
                </c:pt>
                <c:pt idx="18">
                  <c:v>6.0500546299497699</c:v>
                </c:pt>
                <c:pt idx="19">
                  <c:v>5.715516341306599</c:v>
                </c:pt>
                <c:pt idx="20">
                  <c:v>5.6135579331655912</c:v>
                </c:pt>
                <c:pt idx="21">
                  <c:v>7.060984217171776</c:v>
                </c:pt>
                <c:pt idx="22">
                  <c:v>6.9007902222578572</c:v>
                </c:pt>
                <c:pt idx="23">
                  <c:v>6.4570181728764835</c:v>
                </c:pt>
                <c:pt idx="24">
                  <c:v>6.6370100202119717</c:v>
                </c:pt>
                <c:pt idx="25">
                  <c:v>6.4581037775307504</c:v>
                </c:pt>
                <c:pt idx="26">
                  <c:v>6.3394494984460215</c:v>
                </c:pt>
                <c:pt idx="27">
                  <c:v>6.0166919674777715</c:v>
                </c:pt>
                <c:pt idx="28">
                  <c:v>7.0952448347741699</c:v>
                </c:pt>
                <c:pt idx="29">
                  <c:v>6.9421117686617357</c:v>
                </c:pt>
                <c:pt idx="30">
                  <c:v>6.578649156353495</c:v>
                </c:pt>
                <c:pt idx="31">
                  <c:v>6.4114150938379613</c:v>
                </c:pt>
                <c:pt idx="32">
                  <c:v>6.2382705621653258</c:v>
                </c:pt>
                <c:pt idx="33">
                  <c:v>6.0575845825714572</c:v>
                </c:pt>
                <c:pt idx="34">
                  <c:v>6.1641112846626775</c:v>
                </c:pt>
                <c:pt idx="35">
                  <c:v>5.8841095001559696</c:v>
                </c:pt>
                <c:pt idx="36">
                  <c:v>7.1059584550817574</c:v>
                </c:pt>
                <c:pt idx="37">
                  <c:v>6.9753140986195392</c:v>
                </c:pt>
                <c:pt idx="38">
                  <c:v>6.7490027283500007</c:v>
                </c:pt>
                <c:pt idx="39">
                  <c:v>6.2386341636524509</c:v>
                </c:pt>
                <c:pt idx="40">
                  <c:v>6.2113726453749143</c:v>
                </c:pt>
                <c:pt idx="41">
                  <c:v>6.1063234576163463</c:v>
                </c:pt>
                <c:pt idx="42">
                  <c:v>6.5130077697147417</c:v>
                </c:pt>
                <c:pt idx="43">
                  <c:v>6.6104310036566156</c:v>
                </c:pt>
                <c:pt idx="44">
                  <c:v>5.9864449509450148</c:v>
                </c:pt>
                <c:pt idx="45">
                  <c:v>7.1567571123154163</c:v>
                </c:pt>
                <c:pt idx="46">
                  <c:v>7.0383674520598882</c:v>
                </c:pt>
                <c:pt idx="47">
                  <c:v>6.8467657911106663</c:v>
                </c:pt>
                <c:pt idx="48">
                  <c:v>6.351701635773308</c:v>
                </c:pt>
                <c:pt idx="49">
                  <c:v>6.3571455672512398</c:v>
                </c:pt>
                <c:pt idx="50">
                  <c:v>6.2821391923973753</c:v>
                </c:pt>
                <c:pt idx="51">
                  <c:v>6.6466874820868647</c:v>
                </c:pt>
                <c:pt idx="52">
                  <c:v>6.7334996159731011</c:v>
                </c:pt>
                <c:pt idx="53">
                  <c:v>6.1947982433166882</c:v>
                </c:pt>
                <c:pt idx="54">
                  <c:v>4.6105216706844443</c:v>
                </c:pt>
              </c:numCache>
            </c:numRef>
          </c:xVal>
          <c:yVal>
            <c:numRef>
              <c:f>Figure3!$I$2:$I$56</c:f>
              <c:numCache>
                <c:formatCode>General</c:formatCode>
                <c:ptCount val="55"/>
                <c:pt idx="0">
                  <c:v>5.6026683294211697E-2</c:v>
                </c:pt>
                <c:pt idx="1">
                  <c:v>5.9900025967281355E-2</c:v>
                </c:pt>
                <c:pt idx="2">
                  <c:v>9.3549074441260538E-2</c:v>
                </c:pt>
                <c:pt idx="3">
                  <c:v>2.3335488248246185E-2</c:v>
                </c:pt>
                <c:pt idx="4">
                  <c:v>0.10048551242479335</c:v>
                </c:pt>
                <c:pt idx="5">
                  <c:v>5.7497669054863136E-2</c:v>
                </c:pt>
                <c:pt idx="6">
                  <c:v>7.3594819652997551E-2</c:v>
                </c:pt>
                <c:pt idx="7">
                  <c:v>6.0603670772050651E-2</c:v>
                </c:pt>
                <c:pt idx="8">
                  <c:v>2.7566447207997995E-2</c:v>
                </c:pt>
                <c:pt idx="9">
                  <c:v>5.8391169708178814E-2</c:v>
                </c:pt>
                <c:pt idx="10">
                  <c:v>9.2527348694125808E-2</c:v>
                </c:pt>
                <c:pt idx="11">
                  <c:v>6.3107754588889745E-2</c:v>
                </c:pt>
                <c:pt idx="12">
                  <c:v>0.10744304923140685</c:v>
                </c:pt>
                <c:pt idx="13">
                  <c:v>8.7723129208486794E-2</c:v>
                </c:pt>
                <c:pt idx="14">
                  <c:v>6.7738257712770589E-2</c:v>
                </c:pt>
                <c:pt idx="15">
                  <c:v>5.7513247539742497E-2</c:v>
                </c:pt>
                <c:pt idx="16">
                  <c:v>5.4166563233819125E-2</c:v>
                </c:pt>
                <c:pt idx="17">
                  <c:v>6.4611260053619196E-2</c:v>
                </c:pt>
                <c:pt idx="18">
                  <c:v>5.3696179070430491E-2</c:v>
                </c:pt>
                <c:pt idx="19">
                  <c:v>6.07821138926775E-2</c:v>
                </c:pt>
                <c:pt idx="20">
                  <c:v>2.3881375945097955E-2</c:v>
                </c:pt>
                <c:pt idx="21">
                  <c:v>5.19389657260848E-2</c:v>
                </c:pt>
                <c:pt idx="22">
                  <c:v>7.4411015400241545E-2</c:v>
                </c:pt>
                <c:pt idx="23">
                  <c:v>3.2768683404116622E-2</c:v>
                </c:pt>
                <c:pt idx="24">
                  <c:v>5.4030329751765395E-2</c:v>
                </c:pt>
                <c:pt idx="25">
                  <c:v>3.7918053203780881E-2</c:v>
                </c:pt>
                <c:pt idx="26">
                  <c:v>8.3778740959427472E-2</c:v>
                </c:pt>
                <c:pt idx="27">
                  <c:v>5.823169618390478E-2</c:v>
                </c:pt>
                <c:pt idx="28">
                  <c:v>0.15399869262463584</c:v>
                </c:pt>
                <c:pt idx="29">
                  <c:v>0.14574187749175727</c:v>
                </c:pt>
                <c:pt idx="30">
                  <c:v>0.14546344593211075</c:v>
                </c:pt>
                <c:pt idx="31">
                  <c:v>0.13509164544446015</c:v>
                </c:pt>
                <c:pt idx="32">
                  <c:v>2.9571262136113056E-2</c:v>
                </c:pt>
                <c:pt idx="33">
                  <c:v>0.1087860516385354</c:v>
                </c:pt>
                <c:pt idx="34">
                  <c:v>0.12093140848793778</c:v>
                </c:pt>
                <c:pt idx="35">
                  <c:v>0.1386880766015319</c:v>
                </c:pt>
                <c:pt idx="36">
                  <c:v>0.27193156326247292</c:v>
                </c:pt>
                <c:pt idx="37">
                  <c:v>0.26132554919907136</c:v>
                </c:pt>
                <c:pt idx="38">
                  <c:v>0.22419313342008534</c:v>
                </c:pt>
                <c:pt idx="39">
                  <c:v>0.29250432111630087</c:v>
                </c:pt>
                <c:pt idx="40">
                  <c:v>0.18889581803800826</c:v>
                </c:pt>
                <c:pt idx="41">
                  <c:v>0.21320816313182356</c:v>
                </c:pt>
                <c:pt idx="42">
                  <c:v>0.19744895167810536</c:v>
                </c:pt>
                <c:pt idx="43">
                  <c:v>0.17250830749003124</c:v>
                </c:pt>
                <c:pt idx="44">
                  <c:v>0.23165231095291136</c:v>
                </c:pt>
                <c:pt idx="45">
                  <c:v>0.35307499402913761</c:v>
                </c:pt>
                <c:pt idx="46">
                  <c:v>0.32660868990660596</c:v>
                </c:pt>
                <c:pt idx="47">
                  <c:v>0.3192492194152714</c:v>
                </c:pt>
                <c:pt idx="48">
                  <c:v>0.37781629915834053</c:v>
                </c:pt>
                <c:pt idx="49">
                  <c:v>0.20876033057851237</c:v>
                </c:pt>
                <c:pt idx="50">
                  <c:v>0.30917383518614155</c:v>
                </c:pt>
                <c:pt idx="51">
                  <c:v>0.32204867765427342</c:v>
                </c:pt>
                <c:pt idx="52">
                  <c:v>0.22586979334840171</c:v>
                </c:pt>
                <c:pt idx="53">
                  <c:v>0.27128650259057491</c:v>
                </c:pt>
                <c:pt idx="54">
                  <c:v>7.3376919799871584E-2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47-4CB8-B1F4-2E9F5943A4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5754544"/>
        <c:axId val="1777654304"/>
      </c:scatterChart>
      <c:valAx>
        <c:axId val="1695754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654304"/>
        <c:crosses val="autoZero"/>
        <c:crossBetween val="midCat"/>
      </c:valAx>
      <c:valAx>
        <c:axId val="177765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754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Figure3!$J$1</c:f>
              <c:strCache>
                <c:ptCount val="1"/>
                <c:pt idx="0">
                  <c:v>Ln(Nst)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Figure3!$H$2:$H$56</c:f>
              <c:numCache>
                <c:formatCode>General</c:formatCode>
                <c:ptCount val="55"/>
                <c:pt idx="0">
                  <c:v>5.1607091586712297</c:v>
                </c:pt>
                <c:pt idx="1">
                  <c:v>6.2699172624919131</c:v>
                </c:pt>
                <c:pt idx="2">
                  <c:v>5.8760338983634783</c:v>
                </c:pt>
                <c:pt idx="3">
                  <c:v>6.5643633065066602</c:v>
                </c:pt>
                <c:pt idx="4">
                  <c:v>6.343631971940761</c:v>
                </c:pt>
                <c:pt idx="5">
                  <c:v>6.1105970407598287</c:v>
                </c:pt>
                <c:pt idx="6">
                  <c:v>6.5983598389163776</c:v>
                </c:pt>
                <c:pt idx="7">
                  <c:v>6.3560773545861666</c:v>
                </c:pt>
                <c:pt idx="8">
                  <c:v>5.9345569921955219</c:v>
                </c:pt>
                <c:pt idx="9">
                  <c:v>4.8414022681053064</c:v>
                </c:pt>
                <c:pt idx="10">
                  <c:v>6.6924445875117158</c:v>
                </c:pt>
                <c:pt idx="11">
                  <c:v>6.4670961541391634</c:v>
                </c:pt>
                <c:pt idx="12">
                  <c:v>6.0061307173419278</c:v>
                </c:pt>
                <c:pt idx="13">
                  <c:v>5.2918928888263439</c:v>
                </c:pt>
                <c:pt idx="14">
                  <c:v>4.4407553060434504</c:v>
                </c:pt>
                <c:pt idx="15">
                  <c:v>6.6446602971662871</c:v>
                </c:pt>
                <c:pt idx="16">
                  <c:v>6.3876058258645187</c:v>
                </c:pt>
                <c:pt idx="17">
                  <c:v>5.5227197077732164</c:v>
                </c:pt>
                <c:pt idx="18">
                  <c:v>6.0500546299497699</c:v>
                </c:pt>
                <c:pt idx="19">
                  <c:v>5.715516341306599</c:v>
                </c:pt>
                <c:pt idx="20">
                  <c:v>5.6135579331655912</c:v>
                </c:pt>
                <c:pt idx="21">
                  <c:v>7.060984217171776</c:v>
                </c:pt>
                <c:pt idx="22">
                  <c:v>6.9007902222578572</c:v>
                </c:pt>
                <c:pt idx="23">
                  <c:v>6.4570181728764835</c:v>
                </c:pt>
                <c:pt idx="24">
                  <c:v>6.6370100202119717</c:v>
                </c:pt>
                <c:pt idx="25">
                  <c:v>6.4581037775307504</c:v>
                </c:pt>
                <c:pt idx="26">
                  <c:v>6.3394494984460215</c:v>
                </c:pt>
                <c:pt idx="27">
                  <c:v>6.0166919674777715</c:v>
                </c:pt>
                <c:pt idx="28">
                  <c:v>7.0952448347741699</c:v>
                </c:pt>
                <c:pt idx="29">
                  <c:v>6.9421117686617357</c:v>
                </c:pt>
                <c:pt idx="30">
                  <c:v>6.578649156353495</c:v>
                </c:pt>
                <c:pt idx="31">
                  <c:v>6.4114150938379613</c:v>
                </c:pt>
                <c:pt idx="32">
                  <c:v>6.2382705621653258</c:v>
                </c:pt>
                <c:pt idx="33">
                  <c:v>6.0575845825714572</c:v>
                </c:pt>
                <c:pt idx="34">
                  <c:v>6.1641112846626775</c:v>
                </c:pt>
                <c:pt idx="35">
                  <c:v>5.8841095001559696</c:v>
                </c:pt>
                <c:pt idx="36">
                  <c:v>7.1059584550817574</c:v>
                </c:pt>
                <c:pt idx="37">
                  <c:v>6.9753140986195392</c:v>
                </c:pt>
                <c:pt idx="38">
                  <c:v>6.7490027283500007</c:v>
                </c:pt>
                <c:pt idx="39">
                  <c:v>6.2386341636524509</c:v>
                </c:pt>
                <c:pt idx="40">
                  <c:v>6.2113726453749143</c:v>
                </c:pt>
                <c:pt idx="41">
                  <c:v>6.1063234576163463</c:v>
                </c:pt>
                <c:pt idx="42">
                  <c:v>6.5130077697147417</c:v>
                </c:pt>
                <c:pt idx="43">
                  <c:v>6.6104310036566156</c:v>
                </c:pt>
                <c:pt idx="44">
                  <c:v>5.9864449509450148</c:v>
                </c:pt>
                <c:pt idx="45">
                  <c:v>7.1567571123154163</c:v>
                </c:pt>
                <c:pt idx="46">
                  <c:v>7.0383674520598882</c:v>
                </c:pt>
                <c:pt idx="47">
                  <c:v>6.8467657911106663</c:v>
                </c:pt>
                <c:pt idx="48">
                  <c:v>6.351701635773308</c:v>
                </c:pt>
                <c:pt idx="49">
                  <c:v>6.3571455672512398</c:v>
                </c:pt>
                <c:pt idx="50">
                  <c:v>6.2821391923973753</c:v>
                </c:pt>
                <c:pt idx="51">
                  <c:v>6.6466874820868647</c:v>
                </c:pt>
                <c:pt idx="52">
                  <c:v>6.7334996159731011</c:v>
                </c:pt>
                <c:pt idx="53">
                  <c:v>6.1947982433166882</c:v>
                </c:pt>
                <c:pt idx="54">
                  <c:v>4.6105216706844443</c:v>
                </c:pt>
              </c:numCache>
            </c:numRef>
          </c:xVal>
          <c:yVal>
            <c:numRef>
              <c:f>Figure3!$J$2:$J$56</c:f>
              <c:numCache>
                <c:formatCode>General</c:formatCode>
                <c:ptCount val="55"/>
                <c:pt idx="0">
                  <c:v>-2.2334083075094542</c:v>
                </c:pt>
                <c:pt idx="1">
                  <c:v>-2.136369942150357</c:v>
                </c:pt>
                <c:pt idx="2">
                  <c:v>-1.737173298556153</c:v>
                </c:pt>
                <c:pt idx="3">
                  <c:v>-2.7052819777142143</c:v>
                </c:pt>
                <c:pt idx="4">
                  <c:v>-1.7612980205867117</c:v>
                </c:pt>
                <c:pt idx="5">
                  <c:v>-2.12842479781744</c:v>
                </c:pt>
                <c:pt idx="6">
                  <c:v>-1.8067929026485616</c:v>
                </c:pt>
                <c:pt idx="7">
                  <c:v>-1.8746899298885646</c:v>
                </c:pt>
                <c:pt idx="8">
                  <c:v>-2.2253657815267225</c:v>
                </c:pt>
                <c:pt idx="9">
                  <c:v>-1.9470883648206589</c:v>
                </c:pt>
                <c:pt idx="10">
                  <c:v>-1.75242798782556</c:v>
                </c:pt>
                <c:pt idx="11">
                  <c:v>-1.9885514879855868</c:v>
                </c:pt>
                <c:pt idx="12">
                  <c:v>-1.5301961050689477</c:v>
                </c:pt>
                <c:pt idx="13">
                  <c:v>-1.8061696397120806</c:v>
                </c:pt>
                <c:pt idx="14">
                  <c:v>-1.6475567461104412</c:v>
                </c:pt>
                <c:pt idx="15">
                  <c:v>-2.1312341781351205</c:v>
                </c:pt>
                <c:pt idx="16">
                  <c:v>-2.094530137142177</c:v>
                </c:pt>
                <c:pt idx="17">
                  <c:v>-1.9116058936467752</c:v>
                </c:pt>
                <c:pt idx="18">
                  <c:v>-2.1317653620987471</c:v>
                </c:pt>
                <c:pt idx="19">
                  <c:v>-1.7138765392251962</c:v>
                </c:pt>
                <c:pt idx="20">
                  <c:v>-2.4674840545482377</c:v>
                </c:pt>
                <c:pt idx="21">
                  <c:v>-2.0866099536317666</c:v>
                </c:pt>
                <c:pt idx="22">
                  <c:v>-1.6764341549652768</c:v>
                </c:pt>
                <c:pt idx="23">
                  <c:v>-2.2130621455113189</c:v>
                </c:pt>
                <c:pt idx="24">
                  <c:v>-2.0347896730031771</c:v>
                </c:pt>
                <c:pt idx="25">
                  <c:v>-1.6910964302748577</c:v>
                </c:pt>
                <c:pt idx="26">
                  <c:v>-1.4214161898607849</c:v>
                </c:pt>
                <c:pt idx="27">
                  <c:v>-1.6731554263596105</c:v>
                </c:pt>
                <c:pt idx="28">
                  <c:v>-1.3873940786164769</c:v>
                </c:pt>
                <c:pt idx="29">
                  <c:v>-1.3487047041850129</c:v>
                </c:pt>
                <c:pt idx="30">
                  <c:v>-1.3329478227650509</c:v>
                </c:pt>
                <c:pt idx="31">
                  <c:v>-1.5187024881292273</c:v>
                </c:pt>
                <c:pt idx="32">
                  <c:v>-2.2733601102443761</c:v>
                </c:pt>
                <c:pt idx="33">
                  <c:v>-1.5415350438652435</c:v>
                </c:pt>
                <c:pt idx="34">
                  <c:v>-1.433877698578462</c:v>
                </c:pt>
                <c:pt idx="35">
                  <c:v>-1.0821600471730772</c:v>
                </c:pt>
                <c:pt idx="36">
                  <c:v>-0.50739644940293482</c:v>
                </c:pt>
                <c:pt idx="37">
                  <c:v>-0.46188434758284191</c:v>
                </c:pt>
                <c:pt idx="38">
                  <c:v>-0.60108486846539333</c:v>
                </c:pt>
                <c:pt idx="39">
                  <c:v>-0.44907499347848329</c:v>
                </c:pt>
                <c:pt idx="40">
                  <c:v>-0.52200104994674834</c:v>
                </c:pt>
                <c:pt idx="41">
                  <c:v>-0.59390884575819591</c:v>
                </c:pt>
                <c:pt idx="42">
                  <c:v>-0.66574904306629112</c:v>
                </c:pt>
                <c:pt idx="43">
                  <c:v>-0.48386485064984891</c:v>
                </c:pt>
                <c:pt idx="44">
                  <c:v>-0.60397208297222293</c:v>
                </c:pt>
                <c:pt idx="45">
                  <c:v>-0.44537842335622374</c:v>
                </c:pt>
                <c:pt idx="46">
                  <c:v>-0.41669271140239966</c:v>
                </c:pt>
                <c:pt idx="47">
                  <c:v>-0.40709456438119185</c:v>
                </c:pt>
                <c:pt idx="48">
                  <c:v>-0.39004316616784457</c:v>
                </c:pt>
                <c:pt idx="49">
                  <c:v>-0.63898472916739313</c:v>
                </c:pt>
                <c:pt idx="50">
                  <c:v>-0.3704864862679545</c:v>
                </c:pt>
                <c:pt idx="51">
                  <c:v>-0.31687007781413296</c:v>
                </c:pt>
                <c:pt idx="52">
                  <c:v>-0.42754594819241487</c:v>
                </c:pt>
                <c:pt idx="53">
                  <c:v>-0.66553755589242591</c:v>
                </c:pt>
                <c:pt idx="54">
                  <c:v>-1.5056071519499905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8E-4633-B9B1-1B800F1BC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0612688"/>
        <c:axId val="1777647648"/>
      </c:scatterChart>
      <c:valAx>
        <c:axId val="1700612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647648"/>
        <c:crosses val="autoZero"/>
        <c:crossBetween val="midCat"/>
      </c:valAx>
      <c:valAx>
        <c:axId val="177764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612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1DC2D-C815-4870-AD0B-AD5AC69CE22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54C50-1D49-4091-947F-19841DC6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0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dispersal of the insect leads to plant and insect presenting similar signatures of lack of genetic isolation by distance for nuclear genes on the continent over a distance of 1000 km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54C50-1D49-4091-947F-19841DC688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63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table 2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54C50-1D49-4091-947F-19841DC688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1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to self that Ashley misnamed the fig 2 file as fig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54C50-1D49-4091-947F-19841DC6881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5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648B-3A49-496B-958D-CAA572B2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F1EB1-D09E-40E8-B7F0-5B2BFF4A0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F525-E2BA-4F8B-BE32-3DC2891A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CC9A1-8BB5-46F1-B726-F8E1B736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B8B95-D4E2-4691-AE07-A52393B3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7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DCE5-4F01-4698-81C8-7DD790C3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EE8A-9358-4895-A437-02F192B5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D6DC-A26F-469D-ABD2-94A95196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E3F5-3601-48E9-B88E-F7250F7F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796E-4723-4847-A5D0-EF9A7C79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7F13-5DF5-45C2-A01B-0B0C2CBA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BA9C5-8A62-404B-A50C-9435CCDE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2B45-8A81-4ADA-AAA4-62F7F0D8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CA4E-4590-4C71-9CED-EA4D2958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39C8-38C4-4EC0-A0BD-B74EAFD9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1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FCCF-76C3-431D-AFDB-C6B9F233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A57B-5426-4C4B-BAD2-C6658FC3D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2F198-3401-4556-A464-CD1688C6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2A4A8-AF84-4F90-BB1E-D05F190F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E64BB-1D63-44D7-B49B-14645926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618B-C6B8-4580-B7F0-2D0F367E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05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16A5-5992-426E-BD3E-0FBFC5ED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AF6A-C59F-4551-9E8C-C11B50C4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ED4BD-DC99-4340-8A6B-4F040CADA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B8F9B-30CE-488B-8403-15FD6F0A3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5FAB4-6E60-4E8E-B248-468928CC0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10DF1-AF39-40A7-9F11-FBFD477C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5F053-5D71-4CB3-8BE4-813C02A1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CFDD5-37F4-4C1C-B646-B33973A9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EB80-B831-4CFA-9099-63520950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248B0-3427-442F-B34E-3A2B7C37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E408A-01FD-4002-80C2-4BFEC59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1BF39-1C20-488C-AE2E-D87EDE1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7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C693E-BB6C-483E-B7FA-4090C31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209BD-86E8-4097-BCD4-47BE8DCC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70193-0423-4FB1-9961-221D8DC0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8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A23B-D423-4E2C-A5DB-9716FEC1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6D79-42B2-47F2-A38C-DC7E9BC2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64520-96DF-4859-925F-EC15B817B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3FBE9-2435-405C-B484-6F78B4FE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F67E6-E0BD-4E75-B325-C3E20179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8075B-97C9-4317-AEE4-858F43A6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7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425A-0C7E-48E7-8CF3-5A55AC11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5BAFE-1039-4B99-8A81-CB7416D28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D753D-00B1-4033-9CDD-C70D23A0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F8B65-FAD8-4AED-8BBA-2A002BC4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BD0F-1812-4F71-AC0E-6BF43F8C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110B-0515-4DA7-ADF5-32632F55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85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FEC0-59CD-4100-B288-F772C0D4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987E6-0ADA-484B-BD7A-99767778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9CABB-A555-490E-8B70-8102A016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B536-1EA1-4B83-8EE6-9D40C2F0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AE562-E15A-4A35-8781-F23EFEA9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81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28C18-52E0-4E6E-9717-AF1214626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5D938-CB5F-4D4C-8C4A-B21E0211B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BEF49-A943-4DAA-9580-45C292A2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8521-F086-4441-A7FE-7D3885E2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B13F-FA8D-41C4-ADCD-ED7B34E4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C15D1-9AE8-4688-BF2A-1493C6DE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A9CC8-AAF1-43F4-B002-B70C71E8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BA3E-50A9-455A-81A6-BDB13CD0A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72E-FB9E-4424-915A-EFECB76FA9C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3368-F43D-4802-A4F6-E478387DE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21D5-1D13-4EE3-A7FB-37162F16C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mec.13438#mec13438-note-00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chart" Target="../charts/char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25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5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30FA4F96-748F-4BB2-8916-5BBB6DF7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678" y="1176793"/>
            <a:ext cx="4161553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5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Pairwise </a:t>
            </a:r>
            <a:r>
              <a:rPr lang="en-US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sz="4800" kern="1200" baseline="-25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Nei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Genetic Distances 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dominant Frequency Options">
            <a:extLst>
              <a:ext uri="{FF2B5EF4-FFF2-40B4-BE49-F238E27FC236}">
                <a16:creationId xmlns:a16="http://schemas.microsoft.com/office/drawing/2014/main" id="{D0341AEC-475F-4618-B28A-E734768587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73" y="492573"/>
            <a:ext cx="479284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0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5AF50-735B-4493-A84A-D58EC93B1699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test from NeiP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98A5073-C383-4CF0-ABB1-4170550F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4" y="1131039"/>
            <a:ext cx="6553545" cy="46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1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2FA73F-15AC-4FBC-B8DA-A6AD60F1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39136"/>
            <a:ext cx="5294716" cy="27797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F7D66E2-34B7-4D92-9FB6-BEA20EE7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567865"/>
            <a:ext cx="5294715" cy="37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from F</a:t>
            </a:r>
            <a:r>
              <a:rPr lang="en-US" sz="4800" baseline="-25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</a:t>
            </a: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</a:t>
            </a:r>
            <a:endParaRPr lang="en-US" sz="4800" kern="1200" baseline="-25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6D2B5A-E906-4C31-B42D-A7253086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3" y="492573"/>
            <a:ext cx="615790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3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4A520-F449-4C01-ADBE-350780347DBD}"/>
              </a:ext>
            </a:extLst>
          </p:cNvPr>
          <p:cNvSpPr txBox="1"/>
          <p:nvPr/>
        </p:nvSpPr>
        <p:spPr>
          <a:xfrm>
            <a:off x="546351" y="433547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PCoA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on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PhiPTP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CoA Parameters">
            <a:extLst>
              <a:ext uri="{FF2B5EF4-FFF2-40B4-BE49-F238E27FC236}">
                <a16:creationId xmlns:a16="http://schemas.microsoft.com/office/drawing/2014/main" id="{08C978A4-1AD4-477E-99DC-F42B55A176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9" y="2426820"/>
            <a:ext cx="344023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BF2DED-ACE6-42A0-A7FE-3E2757D7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95" y="2426820"/>
            <a:ext cx="393367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Calculating Haploid Distance</a:t>
            </a:r>
            <a:endParaRPr lang="en-US" sz="4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enetic Distance Options">
            <a:extLst>
              <a:ext uri="{FF2B5EF4-FFF2-40B4-BE49-F238E27FC236}">
                <a16:creationId xmlns:a16="http://schemas.microsoft.com/office/drawing/2014/main" id="{FC92C202-DBA3-426A-9CB1-3924889A71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99" y="492573"/>
            <a:ext cx="504679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88ABC-E0C8-4A29-A019-04A880BB95F4}"/>
              </a:ext>
            </a:extLst>
          </p:cNvPr>
          <p:cNvSpPr txBox="1"/>
          <p:nvPr/>
        </p:nvSpPr>
        <p:spPr>
          <a:xfrm>
            <a:off x="546351" y="433547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AMOVA Test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6596F-397A-406F-8498-497D8169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20" y="2277803"/>
            <a:ext cx="4693465" cy="432972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19492-364D-43D8-BFDD-2A0430571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4" y="3248498"/>
            <a:ext cx="5455917" cy="24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1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79A16-F2A8-475E-BA1B-52CCC3CA6AED}"/>
              </a:ext>
            </a:extLst>
          </p:cNvPr>
          <p:cNvSpPr txBox="1"/>
          <p:nvPr/>
        </p:nvSpPr>
        <p:spPr>
          <a:xfrm>
            <a:off x="546351" y="1295774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id="{92C592CB-BD9E-4803-BFA8-6499264D6F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17" y="2426820"/>
            <a:ext cx="2946019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31B74F-F34C-47B0-9A20-AEA0CFF44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71" y="2426820"/>
            <a:ext cx="45333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2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CC3BC1-C28E-4A13-BB1C-6CBEFF1D1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749727"/>
            <a:ext cx="3425609" cy="311364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61A0A3-BD12-4CDB-832E-3BF82775C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0" y="766111"/>
            <a:ext cx="3433324" cy="30808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id="{E4DDE1B6-FED0-4CFF-9569-8C2A41D205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73" y="330047"/>
            <a:ext cx="2946019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0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C54F-2FC2-43FD-98FB-506BA242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Formatting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A0791-D618-4164-96BA-C009BAE7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to do a lot of data formatting and I ended up doing most of this in R</a:t>
            </a:r>
          </a:p>
          <a:p>
            <a:r>
              <a:rPr lang="en-US" dirty="0"/>
              <a:t>The data was given as an microsatellite data in an excel workbook, in what we learned is </a:t>
            </a:r>
            <a:r>
              <a:rPr lang="en-US" dirty="0" err="1"/>
              <a:t>GenAlEx</a:t>
            </a:r>
            <a:r>
              <a:rPr lang="en-US" dirty="0"/>
              <a:t> format, and haplotypes mitochondrial DNA sequences in a text file</a:t>
            </a:r>
          </a:p>
          <a:p>
            <a:r>
              <a:rPr lang="en-US" dirty="0"/>
              <a:t>These files we not very compatible with most of our software</a:t>
            </a:r>
          </a:p>
          <a:p>
            <a:r>
              <a:rPr lang="en-US" dirty="0"/>
              <a:t>They also used the </a:t>
            </a:r>
            <a:r>
              <a:rPr lang="en-US" dirty="0" err="1"/>
              <a:t>Genepop</a:t>
            </a:r>
            <a:r>
              <a:rPr lang="en-US" dirty="0"/>
              <a:t> package in R</a:t>
            </a:r>
          </a:p>
        </p:txBody>
      </p:sp>
    </p:spTree>
    <p:extLst>
      <p:ext uri="{BB962C8B-B14F-4D97-AF65-F5344CB8AC3E}">
        <p14:creationId xmlns:p14="http://schemas.microsoft.com/office/powerpoint/2010/main" val="218831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BC33-2125-443B-A1A3-1A92A5247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01" y="1039906"/>
            <a:ext cx="11821887" cy="30796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Red Laser Steel Cobra Danger Unicorns</a:t>
            </a:r>
            <a:br>
              <a:rPr lang="en-US" dirty="0">
                <a:cs typeface="Calibri Light"/>
              </a:rPr>
            </a:br>
            <a:r>
              <a:rPr lang="en-US" sz="2800" dirty="0"/>
              <a:t>Presents: “Lack of genetic isolation by distance, similar genetic</a:t>
            </a:r>
            <a:br>
              <a:rPr lang="en-US" sz="2800" dirty="0">
                <a:cs typeface="Calibri Light"/>
              </a:rPr>
            </a:br>
            <a:r>
              <a:rPr lang="en-US" sz="2800" dirty="0"/>
              <a:t>structuring but different demographic histories in a fig pollinating</a:t>
            </a:r>
            <a:br>
              <a:rPr lang="en-US" sz="2800" dirty="0">
                <a:cs typeface="Calibri Light"/>
              </a:rPr>
            </a:br>
            <a:r>
              <a:rPr lang="en-US" sz="2800" dirty="0"/>
              <a:t>wasp mutualism”</a:t>
            </a:r>
            <a:br>
              <a:rPr lang="en-US" sz="2800" dirty="0">
                <a:cs typeface="Calibri Light"/>
              </a:rPr>
            </a:br>
            <a:r>
              <a:rPr lang="en-US" sz="2800" dirty="0"/>
              <a:t>By:</a:t>
            </a:r>
            <a:br>
              <a:rPr lang="en-US" sz="2800" dirty="0">
                <a:cs typeface="Calibri Light"/>
              </a:rPr>
            </a:br>
            <a:r>
              <a:rPr lang="en-US" sz="2800" dirty="0" err="1">
                <a:cs typeface="Calibri Light"/>
              </a:rPr>
              <a:t>Enwai</a:t>
            </a:r>
            <a:r>
              <a:rPr lang="en-US" sz="2800" dirty="0"/>
              <a:t> Tian, John D. </a:t>
            </a:r>
            <a:r>
              <a:rPr lang="en-US" sz="2800" dirty="0" err="1"/>
              <a:t>Nason</a:t>
            </a:r>
            <a:r>
              <a:rPr lang="en-US" sz="2800" dirty="0"/>
              <a:t>, Carlos A. Machado, </a:t>
            </a:r>
            <a:r>
              <a:rPr lang="en-US" sz="2800" dirty="0" err="1"/>
              <a:t>Linna</a:t>
            </a:r>
            <a:r>
              <a:rPr lang="en-US" sz="2800" dirty="0"/>
              <a:t> Zheng, Hui Yu and</a:t>
            </a:r>
            <a:br>
              <a:rPr lang="en-US" sz="2800" dirty="0">
                <a:cs typeface="Calibri Light"/>
              </a:rPr>
            </a:br>
            <a:r>
              <a:rPr lang="en-US" sz="2800" dirty="0"/>
              <a:t>Finn </a:t>
            </a:r>
            <a:r>
              <a:rPr lang="en-US" sz="2800" dirty="0" err="1"/>
              <a:t>Kjellberg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64F22-EE15-4C31-9B76-DCDCD3D2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690" y="482366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Jose Lopez, Ashley Paulsen, Lyle Sisson, Jacob Zobrist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9696CD1-7F05-4911-8224-A2C1D313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530" y="4694521"/>
            <a:ext cx="1378975" cy="15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5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6B57-CA10-4F82-8036-3D171CC0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Genepop</a:t>
            </a:r>
            <a:r>
              <a:rPr lang="en-US" dirty="0"/>
              <a:t>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3DE8A-CC7F-4627-8038-171142EE04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dirty="0" err="1"/>
              <a:t>Fst</a:t>
            </a:r>
            <a:r>
              <a:rPr lang="en-US" sz="3500" dirty="0"/>
              <a:t>("microsatellite_geno_pop.txt", sizes = FALSE, pairs = FALSE, </a:t>
            </a:r>
            <a:r>
              <a:rPr lang="en-US" sz="3500" dirty="0" err="1"/>
              <a:t>outputFile</a:t>
            </a:r>
            <a:r>
              <a:rPr lang="en-US" sz="3500" dirty="0"/>
              <a:t> = "FST_microsatellite.txt",</a:t>
            </a:r>
          </a:p>
          <a:p>
            <a:pPr marL="0" indent="0">
              <a:buNone/>
            </a:pPr>
            <a:r>
              <a:rPr lang="en-US" sz="3500" dirty="0"/>
              <a:t>    </a:t>
            </a:r>
            <a:r>
              <a:rPr lang="en-US" sz="3500" dirty="0" err="1"/>
              <a:t>dataType</a:t>
            </a:r>
            <a:r>
              <a:rPr lang="en-US" sz="3500" dirty="0"/>
              <a:t> = "Diploid", verbose = interactive())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Output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err="1"/>
              <a:t>Genepop</a:t>
            </a:r>
            <a:r>
              <a:rPr lang="en-US" sz="3500" dirty="0"/>
              <a:t> 4.7.0</a:t>
            </a:r>
          </a:p>
          <a:p>
            <a:pPr marL="0" indent="0">
              <a:buNone/>
            </a:pPr>
            <a:r>
              <a:rPr lang="en-US" sz="3500" dirty="0"/>
              <a:t>Allele frequency-based correlation (</a:t>
            </a:r>
            <a:r>
              <a:rPr lang="en-US" sz="3500" dirty="0" err="1"/>
              <a:t>Fis</a:t>
            </a:r>
            <a:r>
              <a:rPr lang="en-US" sz="3500" dirty="0"/>
              <a:t>, </a:t>
            </a:r>
            <a:r>
              <a:rPr lang="en-US" sz="3500" dirty="0" err="1"/>
              <a:t>Fst</a:t>
            </a:r>
            <a:r>
              <a:rPr lang="en-US" sz="3500" dirty="0"/>
              <a:t>, Fit)</a:t>
            </a:r>
          </a:p>
          <a:p>
            <a:pPr marL="0" indent="0">
              <a:buNone/>
            </a:pPr>
            <a:r>
              <a:rPr lang="en-US" sz="3500" dirty="0"/>
              <a:t>One locus estimates following standard ANOVA as in Weir and Cockerham (1984)</a:t>
            </a:r>
          </a:p>
          <a:p>
            <a:pPr marL="0" indent="0">
              <a:buNone/>
            </a:pPr>
            <a:r>
              <a:rPr lang="en-US" sz="3500" dirty="0"/>
              <a:t>File: microsatellite_geno_pop.txt (</a:t>
            </a:r>
            <a:r>
              <a:rPr lang="en-US" sz="3500" dirty="0" err="1"/>
              <a:t>Individual_ID</a:t>
            </a:r>
            <a:r>
              <a:rPr lang="en-US" sz="3500" dirty="0"/>
              <a:t> )</a:t>
            </a:r>
          </a:p>
          <a:p>
            <a:pPr marL="0" indent="0">
              <a:buNone/>
            </a:pPr>
            <a:r>
              <a:rPr lang="en-US" sz="3500" dirty="0"/>
              <a:t>Number of populations detected : 11</a:t>
            </a:r>
          </a:p>
          <a:p>
            <a:pPr marL="0" indent="0">
              <a:buNone/>
            </a:pPr>
            <a:r>
              <a:rPr lang="en-US" sz="3500" dirty="0"/>
              <a:t>Number of loci detected        : 9</a:t>
            </a:r>
          </a:p>
          <a:p>
            <a:pPr marL="0" indent="0">
              <a:buNone/>
            </a:pPr>
            <a:r>
              <a:rPr lang="en-US" sz="3500" dirty="0"/>
              <a:t>  Locus: SSR1</a:t>
            </a:r>
          </a:p>
          <a:p>
            <a:pPr marL="0" indent="0">
              <a:buNone/>
            </a:pPr>
            <a:r>
              <a:rPr lang="en-US" sz="3500" dirty="0"/>
              <a:t>---------------------------------</a:t>
            </a:r>
          </a:p>
          <a:p>
            <a:pPr marL="0" indent="0">
              <a:buNone/>
            </a:pPr>
            <a:r>
              <a:rPr lang="en-US" sz="3600" dirty="0"/>
              <a:t>Pop       Genotypes:</a:t>
            </a:r>
          </a:p>
          <a:p>
            <a:pPr marL="0" indent="0">
              <a:buNone/>
            </a:pPr>
            <a:r>
              <a:rPr lang="en-US" sz="3600" dirty="0"/>
              <a:t>          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3600" dirty="0"/>
              <a:t>          7   1   9   11  7   11  13  11  13  15  13  17  15  13  15  </a:t>
            </a:r>
          </a:p>
          <a:p>
            <a:pPr marL="0" indent="0">
              <a:buNone/>
            </a:pPr>
            <a:r>
              <a:rPr lang="en-US" sz="3600" dirty="0"/>
              <a:t>          7   9   11  11  13  13  13  15  15  15  17  17  19  23  27    Total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72D05-6693-4B67-B03F-0F451E57C4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ND20      0   0   0   0   0   2   16  0   1   1   0   0   0   0   0      20</a:t>
            </a:r>
          </a:p>
          <a:p>
            <a:pPr marL="0" indent="0">
              <a:buNone/>
            </a:pPr>
            <a:r>
              <a:rPr lang="en-US" sz="1400" dirty="0"/>
              <a:t>sha27     0   0   0   0   0   2   15  0   4   6   0   0   0   0   0      27</a:t>
            </a:r>
          </a:p>
          <a:p>
            <a:pPr marL="0" indent="0">
              <a:buNone/>
            </a:pPr>
            <a:r>
              <a:rPr lang="en-US" sz="1400" dirty="0"/>
              <a:t>JX20      0   0   0   1   0   2   14  1   0   2   0   0   0   0   0      20</a:t>
            </a:r>
          </a:p>
          <a:p>
            <a:pPr marL="0" indent="0">
              <a:buNone/>
            </a:pPr>
            <a:r>
              <a:rPr lang="en-US" sz="1400" dirty="0"/>
              <a:t>XG16      0   0   0   0   0   1   12  0   2   0   0   0   1   0   0      16</a:t>
            </a:r>
          </a:p>
          <a:p>
            <a:pPr marL="0" indent="0">
              <a:buNone/>
            </a:pPr>
            <a:r>
              <a:rPr lang="en-US" sz="1400" dirty="0"/>
              <a:t>ZWY15     0   1   0   2   0   1   9   0   1   0   0   0   0   0   1      15</a:t>
            </a:r>
          </a:p>
          <a:p>
            <a:pPr marL="0" indent="0">
              <a:buNone/>
            </a:pPr>
            <a:r>
              <a:rPr lang="en-US" sz="1400" dirty="0"/>
              <a:t>DHS24     0   0   0   1   0   2   12  0   5   3   1   0   0   0   0      24</a:t>
            </a:r>
          </a:p>
          <a:p>
            <a:pPr marL="0" indent="0">
              <a:buNone/>
            </a:pPr>
            <a:r>
              <a:rPr lang="en-US" sz="1400" dirty="0"/>
              <a:t>HN20      0   0   0   0   0   2   11  0   4   1   0   1   0   1   0      20</a:t>
            </a:r>
          </a:p>
          <a:p>
            <a:pPr marL="0" indent="0">
              <a:buNone/>
            </a:pPr>
            <a:r>
              <a:rPr lang="en-US" sz="1400" dirty="0"/>
              <a:t>SD20      1   0   1   1   0   3   6   1   1   4   0   0   0   0   0      18</a:t>
            </a:r>
          </a:p>
          <a:p>
            <a:pPr marL="0" indent="0">
              <a:buNone/>
            </a:pPr>
            <a:r>
              <a:rPr lang="en-US" sz="1400" dirty="0"/>
              <a:t>NN19      0   0   0   0   5   8   3   0   3   0   0   0   0   0   0      19</a:t>
            </a:r>
          </a:p>
          <a:p>
            <a:pPr marL="0" indent="0">
              <a:buNone/>
            </a:pPr>
            <a:r>
              <a:rPr lang="en-US" sz="1400" dirty="0"/>
              <a:t>DA19      0   0   0   12  0   5   0   1   0   1   0   0   0   0   0      19</a:t>
            </a:r>
          </a:p>
          <a:p>
            <a:pPr marL="0" indent="0">
              <a:buNone/>
            </a:pPr>
            <a:r>
              <a:rPr lang="en-US" sz="1400" dirty="0"/>
              <a:t>WN10      0   0   0   9   0   1   0   0   0   0   0   0   0   0   0      10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Total:    1   1   1   26  5   29  98  3   21  18  1   1   1   1   1      208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Fis</a:t>
            </a:r>
            <a:r>
              <a:rPr lang="en-US" sz="1400" dirty="0"/>
              <a:t>^= 0.310537</a:t>
            </a:r>
          </a:p>
          <a:p>
            <a:pPr marL="0" indent="0">
              <a:buNone/>
            </a:pPr>
            <a:r>
              <a:rPr lang="en-US" sz="1400" dirty="0" err="1"/>
              <a:t>Fst</a:t>
            </a:r>
            <a:r>
              <a:rPr lang="en-US" sz="1400" dirty="0"/>
              <a:t>^= 0.230495</a:t>
            </a:r>
          </a:p>
          <a:p>
            <a:pPr marL="0" indent="0">
              <a:buNone/>
            </a:pPr>
            <a:r>
              <a:rPr lang="en-US" sz="1400" dirty="0"/>
              <a:t>Fit^= 0.469455</a:t>
            </a:r>
          </a:p>
          <a:p>
            <a:pPr marL="0" indent="0">
              <a:buNone/>
            </a:pPr>
            <a:r>
              <a:rPr lang="en-US" sz="1400" dirty="0"/>
              <a:t>1-Qintra^= 0.307692 (gene diversity intra-individuals)</a:t>
            </a:r>
          </a:p>
          <a:p>
            <a:pPr marL="0" indent="0">
              <a:buNone/>
            </a:pPr>
            <a:r>
              <a:rPr lang="en-US" sz="1400" dirty="0"/>
              <a:t>1-Qinter^= 0.446278 (gene diversity inter-individuals intra-pop)</a:t>
            </a:r>
          </a:p>
        </p:txBody>
      </p:sp>
    </p:spTree>
    <p:extLst>
      <p:ext uri="{BB962C8B-B14F-4D97-AF65-F5344CB8AC3E}">
        <p14:creationId xmlns:p14="http://schemas.microsoft.com/office/powerpoint/2010/main" val="2705058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76A2-2680-4182-9EBE-27E12AB8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mtDNA</a:t>
            </a:r>
            <a:r>
              <a:rPr lang="en-US" dirty="0"/>
              <a:t> into 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3D4E-7834-459A-B579-0B529A73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needed the </a:t>
            </a:r>
            <a:r>
              <a:rPr lang="en-US" dirty="0" err="1"/>
              <a:t>mtDNA</a:t>
            </a:r>
            <a:r>
              <a:rPr lang="en-US" dirty="0"/>
              <a:t> Haplotype information in FASTA format for other programs</a:t>
            </a:r>
          </a:p>
          <a:p>
            <a:r>
              <a:rPr lang="en-US" dirty="0"/>
              <a:t>The original file contained location information and was poorly laid out</a:t>
            </a:r>
          </a:p>
          <a:p>
            <a:r>
              <a:rPr lang="en-US" dirty="0"/>
              <a:t>I used R to selectively delete the unnecessary information and to write the resulting data frame into a </a:t>
            </a:r>
            <a:r>
              <a:rPr lang="en-US" dirty="0" err="1"/>
              <a:t>fasta</a:t>
            </a:r>
            <a:r>
              <a:rPr lang="en-US" dirty="0"/>
              <a:t> text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7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49DF-CAEB-4BAE-96B3-1C96C65C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microsatellite into </a:t>
            </a:r>
            <a:r>
              <a:rPr lang="en-US" dirty="0" err="1"/>
              <a:t>genepop</a:t>
            </a:r>
            <a:r>
              <a:rPr lang="en-US" dirty="0"/>
              <a:t>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63FE-ECDE-4982-8EFB-86D3BA38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Genepop</a:t>
            </a:r>
            <a:r>
              <a:rPr lang="en-US" dirty="0"/>
              <a:t> has very specific format requirements, that are completely different from the given </a:t>
            </a:r>
            <a:r>
              <a:rPr lang="en-US" dirty="0" err="1"/>
              <a:t>GenAlEx</a:t>
            </a:r>
            <a:r>
              <a:rPr lang="en-US" dirty="0"/>
              <a:t> format</a:t>
            </a:r>
          </a:p>
          <a:p>
            <a:r>
              <a:rPr lang="en-US" dirty="0"/>
              <a:t>Had to trim unnecessary info</a:t>
            </a:r>
          </a:p>
          <a:p>
            <a:r>
              <a:rPr lang="en-US" dirty="0"/>
              <a:t>The given data had two columns per locus, </a:t>
            </a:r>
            <a:r>
              <a:rPr lang="en-US" dirty="0" err="1"/>
              <a:t>genepop</a:t>
            </a:r>
            <a:r>
              <a:rPr lang="en-US" dirty="0"/>
              <a:t> requires one column per locus with 4 characters. Any space must be filled with zeros</a:t>
            </a:r>
          </a:p>
          <a:p>
            <a:r>
              <a:rPr lang="en-US" dirty="0"/>
              <a:t>The data had to be converted to strings, checked for length, and then concatenated into the right loci</a:t>
            </a:r>
          </a:p>
          <a:p>
            <a:r>
              <a:rPr lang="en-US" dirty="0"/>
              <a:t>Plus other details</a:t>
            </a:r>
          </a:p>
        </p:txBody>
      </p:sp>
    </p:spTree>
    <p:extLst>
      <p:ext uri="{BB962C8B-B14F-4D97-AF65-F5344CB8AC3E}">
        <p14:creationId xmlns:p14="http://schemas.microsoft.com/office/powerpoint/2010/main" val="3645507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4B9C-9DC5-4A70-8F25-C9CE68B3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Some Formatting Done in R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CC21F5-312A-4E03-AF70-07B34D55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GenAlEx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50FCC4D-5308-4F5B-B252-BF75BC8F67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7355319"/>
              </p:ext>
            </p:extLst>
          </p:nvPr>
        </p:nvGraphicFramePr>
        <p:xfrm>
          <a:off x="609599" y="2174872"/>
          <a:ext cx="5386919" cy="39512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824">
                  <a:extLst>
                    <a:ext uri="{9D8B030D-6E8A-4147-A177-3AD203B41FA5}">
                      <a16:colId xmlns:a16="http://schemas.microsoft.com/office/drawing/2014/main" val="2371833995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3581470485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2654424384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895947374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262422606"/>
                    </a:ext>
                  </a:extLst>
                </a:gridCol>
                <a:gridCol w="803019">
                  <a:extLst>
                    <a:ext uri="{9D8B030D-6E8A-4147-A177-3AD203B41FA5}">
                      <a16:colId xmlns:a16="http://schemas.microsoft.com/office/drawing/2014/main" val="2579691765"/>
                    </a:ext>
                  </a:extLst>
                </a:gridCol>
              </a:tblGrid>
              <a:tr h="28518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7794017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22523624"/>
                  </a:ext>
                </a:extLst>
              </a:tr>
              <a:tr h="529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Individual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SSR1（1-78）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SSR2（1-141）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22493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8330132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0896149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9552762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8096575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7313761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6592891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2242361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2986068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2625777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ND10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7917275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437CFE-381E-4906-8095-D1B711E6C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Genepop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748D7D-F300-4C7E-AC86-27FC0AF86D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Individual ID,</a:t>
            </a:r>
          </a:p>
          <a:p>
            <a:pPr marL="0" indent="0">
              <a:buNone/>
            </a:pPr>
            <a:r>
              <a:rPr lang="en-US" dirty="0"/>
              <a:t>SSR1(1-78), SSR2(1-141), SSR3(A34), SSR4(C25), SSR5(A99), SSR6(B30), SSR7(A80), SSR8(F17), SSR9(H33)</a:t>
            </a:r>
          </a:p>
          <a:p>
            <a:pPr marL="0" indent="0">
              <a:buNone/>
            </a:pPr>
            <a:r>
              <a:rPr lang="en-US" dirty="0"/>
              <a:t>pop         </a:t>
            </a:r>
          </a:p>
          <a:p>
            <a:pPr marL="0" indent="0">
              <a:buNone/>
            </a:pPr>
            <a:r>
              <a:rPr lang="en-US" dirty="0"/>
              <a:t>ND1 , 1313 3535 4153 0909 2727 1111 4749 1525 0709</a:t>
            </a:r>
          </a:p>
          <a:p>
            <a:pPr marL="0" indent="0">
              <a:buNone/>
            </a:pPr>
            <a:r>
              <a:rPr lang="en-US" dirty="0"/>
              <a:t>ND2 , 1315 3545 4143 0909 2727 1111 4949 2325 1111</a:t>
            </a:r>
          </a:p>
          <a:p>
            <a:pPr marL="0" indent="0">
              <a:buNone/>
            </a:pPr>
            <a:r>
              <a:rPr lang="en-US" dirty="0"/>
              <a:t>ND3 , 1313 3939 4357 0711 2727 1111 5153 2525 0911</a:t>
            </a:r>
          </a:p>
          <a:p>
            <a:pPr marL="0" indent="0">
              <a:buNone/>
            </a:pPr>
            <a:r>
              <a:rPr lang="en-US" dirty="0"/>
              <a:t>ND4 , 1113 3537 5153 0909 2727 1111 4753 1717 0711</a:t>
            </a:r>
          </a:p>
          <a:p>
            <a:pPr marL="0" indent="0">
              <a:buNone/>
            </a:pPr>
            <a:r>
              <a:rPr lang="en-US" dirty="0"/>
              <a:t>ND5 , 1313 3539 5153 0909 2727 1111 4751 2525 0711</a:t>
            </a:r>
          </a:p>
          <a:p>
            <a:pPr marL="0" indent="0">
              <a:buNone/>
            </a:pPr>
            <a:r>
              <a:rPr lang="en-US" dirty="0"/>
              <a:t>ND6 , 1313 3135 4345 0909 2527 1111 5353 1527 0707</a:t>
            </a:r>
          </a:p>
          <a:p>
            <a:pPr marL="0" indent="0">
              <a:buNone/>
            </a:pPr>
            <a:r>
              <a:rPr lang="en-US" dirty="0"/>
              <a:t>ND7 , 1313 3137 4351 0509 2727 1111 4955 1515 0709</a:t>
            </a:r>
          </a:p>
        </p:txBody>
      </p:sp>
    </p:spTree>
    <p:extLst>
      <p:ext uri="{BB962C8B-B14F-4D97-AF65-F5344CB8AC3E}">
        <p14:creationId xmlns:p14="http://schemas.microsoft.com/office/powerpoint/2010/main" val="3864841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A8D2-24EE-4685-9DB1-C27742E4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2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 Light"/>
              </a:rPr>
              <a:t>Allelic Richness and Private Allelic Richness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3365F-BB9D-439D-87E8-2B758F3C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5B0CE-0DA9-4835-8639-F2D54A1A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41" y="363539"/>
            <a:ext cx="75628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26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BE2A-8F31-4C9A-8DB8-4D26D08D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1897"/>
            <a:ext cx="10972800" cy="1143000"/>
          </a:xfrm>
        </p:spPr>
        <p:txBody>
          <a:bodyPr/>
          <a:lstStyle/>
          <a:p>
            <a:r>
              <a:rPr lang="en-US" dirty="0"/>
              <a:t>Table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85C2-1682-48BC-BF2A-67D67FB3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528637"/>
          </a:xfrm>
        </p:spPr>
        <p:txBody>
          <a:bodyPr/>
          <a:lstStyle/>
          <a:p>
            <a:r>
              <a:rPr lang="en-US" dirty="0"/>
              <a:t>Ours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C36DEC9-CCEF-4750-8BCE-2E3A9A6CC6C2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36615" y="2702957"/>
          <a:ext cx="4715669" cy="2933462"/>
        </p:xfrm>
        <a:graphic>
          <a:graphicData uri="http://schemas.openxmlformats.org/drawingml/2006/table">
            <a:tbl>
              <a:tblPr/>
              <a:tblGrid>
                <a:gridCol w="673667">
                  <a:extLst>
                    <a:ext uri="{9D8B030D-6E8A-4147-A177-3AD203B41FA5}">
                      <a16:colId xmlns:a16="http://schemas.microsoft.com/office/drawing/2014/main" val="2214563673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770374087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670848707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39131114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1417591246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114149488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920685898"/>
                    </a:ext>
                  </a:extLst>
                </a:gridCol>
              </a:tblGrid>
              <a:tr h="419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Locations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Na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Ho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He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82612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5.333333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0.483333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0.102166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388021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5.555556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0.393416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0.561581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0.323446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8216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0.339734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0.551027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0.35625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46068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5.111111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0.229167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0.493924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0.529446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409494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Huo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6.444444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0.632048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0.440515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326412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DHS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6.888889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0.44686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0.588674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0.234764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21819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0.590734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0.212705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139618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7.111111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0.412128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0.683157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0.417698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37638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0.538012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0.556941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0.020912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72685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0.429825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0.651008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0.390561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052003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0.320547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31576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6.262626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5.127273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0.413636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0.405073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0.57964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0.304455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14740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A84FA-0DFE-46AF-B61E-D05680727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528637"/>
          </a:xfrm>
        </p:spPr>
        <p:txBody>
          <a:bodyPr/>
          <a:lstStyle/>
          <a:p>
            <a:r>
              <a:rPr lang="en-US" dirty="0"/>
              <a:t>Theirs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D902727-A943-4B3C-A93B-4B425AAB7465}"/>
              </a:ext>
            </a:extLst>
          </p:cNvPr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6172202" y="2667000"/>
          <a:ext cx="5183185" cy="2933458"/>
        </p:xfrm>
        <a:graphic>
          <a:graphicData uri="http://schemas.openxmlformats.org/drawingml/2006/table">
            <a:tbl>
              <a:tblPr/>
              <a:tblGrid>
                <a:gridCol w="740455">
                  <a:extLst>
                    <a:ext uri="{9D8B030D-6E8A-4147-A177-3AD203B41FA5}">
                      <a16:colId xmlns:a16="http://schemas.microsoft.com/office/drawing/2014/main" val="531173556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3437889242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3985332295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4090869924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708826195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182039853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1707572657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r>
                        <a:rPr lang="en-US" sz="900"/>
                        <a:t>Locations abbr.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Na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Ar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PAr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Ho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He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Fis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9535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Ning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4.418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0.483</a:t>
                      </a:r>
                      <a:r>
                        <a:rPr lang="en-US" sz="900">
                          <a:hlinkClick r:id="rId3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0.528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0.109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9891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Sha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4.234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0.393</a:t>
                      </a:r>
                      <a:r>
                        <a:rPr lang="en-US" sz="900">
                          <a:hlinkClick r:id="rId3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0.562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9467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Sui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4.595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0.340</a:t>
                      </a:r>
                      <a:r>
                        <a:rPr lang="en-US" sz="900">
                          <a:hlinkClick r:id="rId3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0.395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22013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Xiang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4.316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0.229</a:t>
                      </a:r>
                      <a:r>
                        <a:rPr lang="en-US" sz="900">
                          <a:hlinkClick r:id="rId3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0.494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55758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Huo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5.565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0.367</a:t>
                      </a:r>
                      <a:r>
                        <a:rPr lang="en-US" sz="900">
                          <a:hlinkClick r:id="rId3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0.444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45069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DHS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0.447</a:t>
                      </a:r>
                      <a:r>
                        <a:rPr lang="en-US" sz="900">
                          <a:hlinkClick r:id="rId3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0.589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0.252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53798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Hu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5.230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0.472</a:t>
                      </a:r>
                      <a:r>
                        <a:rPr lang="en-US" sz="900">
                          <a:hlinkClick r:id="rId3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0.591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486099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Sand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7.1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5.312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0.412</a:t>
                      </a:r>
                      <a:r>
                        <a:rPr lang="en-US" sz="900">
                          <a:hlinkClick r:id="rId3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0.683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0.371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180349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Nan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0.538</a:t>
                      </a:r>
                      <a:r>
                        <a:rPr lang="en-US" sz="900">
                          <a:hlinkClick r:id="rId3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0.061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955782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Ding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8.2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6.527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1.50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0.430</a:t>
                      </a:r>
                      <a:r>
                        <a:rPr lang="en-US" sz="900">
                          <a:hlinkClick r:id="rId3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0.353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028055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Wan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5.222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0.344</a:t>
                      </a:r>
                      <a:r>
                        <a:rPr lang="en-US" sz="900">
                          <a:hlinkClick r:id="rId3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0.539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0.406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37507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Average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5.079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0.425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0.405</a:t>
                      </a:r>
                      <a:r>
                        <a:rPr lang="en-US" sz="900">
                          <a:hlinkClick r:id="rId3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0.580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71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5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2163-C646-4653-A00F-6B072E2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DNASP</a:t>
            </a:r>
            <a:endParaRPr lang="en-US" sz="4000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CF129D-292F-49C3-9847-DDF3A9378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22" y="2062974"/>
            <a:ext cx="3867151" cy="45053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B40B-B07B-4BE5-B24E-A78C38C3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117E2B-10BB-4464-9FAD-1D7DBF00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847904"/>
            <a:ext cx="2667000" cy="2171700"/>
          </a:xfrm>
          <a:prstGeom prst="rect">
            <a:avLst/>
          </a:prstGeom>
        </p:spPr>
      </p:pic>
      <p:pic>
        <p:nvPicPr>
          <p:cNvPr id="9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5896109-D3E4-44B6-A0BD-3557423C8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67" r="58986" b="980"/>
          <a:stretch/>
        </p:blipFill>
        <p:spPr>
          <a:xfrm>
            <a:off x="6006085" y="241796"/>
            <a:ext cx="6185915" cy="662424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D5411BC-A22E-4E76-B058-B9226A951765}"/>
              </a:ext>
            </a:extLst>
          </p:cNvPr>
          <p:cNvSpPr/>
          <p:nvPr/>
        </p:nvSpPr>
        <p:spPr>
          <a:xfrm>
            <a:off x="6462397" y="1933754"/>
            <a:ext cx="2218006" cy="29190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39C01F-7AA4-4CC4-8736-BEDD2E379A38}"/>
              </a:ext>
            </a:extLst>
          </p:cNvPr>
          <p:cNvSpPr/>
          <p:nvPr/>
        </p:nvSpPr>
        <p:spPr>
          <a:xfrm>
            <a:off x="6096000" y="5134317"/>
            <a:ext cx="2386818" cy="29190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38C99E-7836-43D5-987A-13AD46F4785E}"/>
              </a:ext>
            </a:extLst>
          </p:cNvPr>
          <p:cNvSpPr/>
          <p:nvPr/>
        </p:nvSpPr>
        <p:spPr>
          <a:xfrm>
            <a:off x="5917721" y="3109611"/>
            <a:ext cx="2218006" cy="29190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128663-8990-4335-B340-D375840B5486}"/>
              </a:ext>
            </a:extLst>
          </p:cNvPr>
          <p:cNvSpPr/>
          <p:nvPr/>
        </p:nvSpPr>
        <p:spPr>
          <a:xfrm>
            <a:off x="6096000" y="4253942"/>
            <a:ext cx="2218006" cy="29190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5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AB497-1E3D-4CDD-A55F-602B319C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2" y="1683382"/>
            <a:ext cx="11193437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8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EA4C-FF76-4BC5-86E6-14BC322D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2A39FD-F5C4-4433-870E-D7CF79A6B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101" t="12845" r="57133" b="262"/>
          <a:stretch/>
        </p:blipFill>
        <p:spPr>
          <a:xfrm>
            <a:off x="609600" y="2479018"/>
            <a:ext cx="4676775" cy="365727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827890-5642-4F6A-A40B-FC32A18AE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2186"/>
              </p:ext>
            </p:extLst>
          </p:nvPr>
        </p:nvGraphicFramePr>
        <p:xfrm>
          <a:off x="6905626" y="2479018"/>
          <a:ext cx="4432300" cy="36471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746430926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101502131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305714087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3158680605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1916417408"/>
                    </a:ext>
                  </a:extLst>
                </a:gridCol>
              </a:tblGrid>
              <a:tr h="44382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Pop.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010630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0.00344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820628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0.905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0.00403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368273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Sui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0.945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0.00356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789795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Xiang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0.964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0.00391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169592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Huo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0.00216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170229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DHS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26232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Hu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0.571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0.00167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705414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Sand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87411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0.00649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263703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0.00182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486931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324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E73E41-D190-4E28-9ED8-7A15D81B272E}"/>
              </a:ext>
            </a:extLst>
          </p:cNvPr>
          <p:cNvSpPr txBox="1"/>
          <p:nvPr/>
        </p:nvSpPr>
        <p:spPr>
          <a:xfrm>
            <a:off x="609600" y="1301996"/>
            <a:ext cx="1072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“Polymorphism of </a:t>
            </a:r>
            <a:r>
              <a:rPr lang="en-US" dirty="0" err="1"/>
              <a:t>mtDNA</a:t>
            </a:r>
            <a:r>
              <a:rPr lang="en-US" dirty="0"/>
              <a:t> COI gene in 11 populations of </a:t>
            </a:r>
            <a:r>
              <a:rPr lang="en-US" i="1" dirty="0" err="1"/>
              <a:t>Valisia</a:t>
            </a:r>
            <a:r>
              <a:rPr lang="en-US" i="1" dirty="0"/>
              <a:t> </a:t>
            </a:r>
            <a:r>
              <a:rPr lang="en-US" i="1" dirty="0" err="1"/>
              <a:t>javana</a:t>
            </a:r>
            <a:r>
              <a:rPr lang="en-US" dirty="0"/>
              <a:t>. Sample size (</a:t>
            </a:r>
            <a:r>
              <a:rPr lang="en-US" i="1" dirty="0"/>
              <a:t>N</a:t>
            </a:r>
            <a:r>
              <a:rPr lang="en-US" dirty="0"/>
              <a:t>), number of haplotypes (</a:t>
            </a:r>
            <a:r>
              <a:rPr lang="en-US" i="1" dirty="0"/>
              <a:t>K</a:t>
            </a:r>
            <a:r>
              <a:rPr lang="en-US" dirty="0"/>
              <a:t>), haplotype diversity (</a:t>
            </a:r>
            <a:r>
              <a:rPr lang="en-US" i="1" dirty="0" err="1"/>
              <a:t>Hd</a:t>
            </a:r>
            <a:r>
              <a:rPr lang="en-US" dirty="0"/>
              <a:t>), nucleotide diversity (</a:t>
            </a:r>
            <a:r>
              <a:rPr lang="el-GR" i="1" dirty="0"/>
              <a:t>π</a:t>
            </a:r>
            <a:r>
              <a:rPr lang="el-GR" dirty="0"/>
              <a:t>) </a:t>
            </a:r>
            <a:r>
              <a:rPr lang="en-US" dirty="0"/>
              <a:t>and name of haplotypes (</a:t>
            </a:r>
            <a:r>
              <a:rPr lang="en-US" i="1" dirty="0"/>
              <a:t>H</a:t>
            </a:r>
            <a:r>
              <a:rPr lang="en-US" dirty="0"/>
              <a:t>) with Number of individuals” </a:t>
            </a:r>
          </a:p>
        </p:txBody>
      </p:sp>
    </p:spTree>
    <p:extLst>
      <p:ext uri="{BB962C8B-B14F-4D97-AF65-F5344CB8AC3E}">
        <p14:creationId xmlns:p14="http://schemas.microsoft.com/office/powerpoint/2010/main" val="538396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8C8A17-C12D-4481-B321-D7041F4BB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8" y="1368873"/>
            <a:ext cx="5430008" cy="442974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5F8633-5647-4AE0-BBFF-02B71554F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07605"/>
              </p:ext>
            </p:extLst>
          </p:nvPr>
        </p:nvGraphicFramePr>
        <p:xfrm>
          <a:off x="6996333" y="2482360"/>
          <a:ext cx="3427827" cy="128778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42609">
                  <a:extLst>
                    <a:ext uri="{9D8B030D-6E8A-4147-A177-3AD203B41FA5}">
                      <a16:colId xmlns:a16="http://schemas.microsoft.com/office/drawing/2014/main" val="3512092179"/>
                    </a:ext>
                  </a:extLst>
                </a:gridCol>
                <a:gridCol w="1142609">
                  <a:extLst>
                    <a:ext uri="{9D8B030D-6E8A-4147-A177-3AD203B41FA5}">
                      <a16:colId xmlns:a16="http://schemas.microsoft.com/office/drawing/2014/main" val="2286203474"/>
                    </a:ext>
                  </a:extLst>
                </a:gridCol>
                <a:gridCol w="1142609">
                  <a:extLst>
                    <a:ext uri="{9D8B030D-6E8A-4147-A177-3AD203B41FA5}">
                      <a16:colId xmlns:a16="http://schemas.microsoft.com/office/drawing/2014/main" val="1773023180"/>
                    </a:ext>
                  </a:extLst>
                </a:gridCol>
              </a:tblGrid>
              <a:tr h="64389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fu</a:t>
                      </a:r>
                      <a:r>
                        <a:rPr lang="en-US" sz="2000" u="none" strike="noStrike" dirty="0">
                          <a:effectLst/>
                        </a:rPr>
                        <a:t> and li 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fu</a:t>
                      </a:r>
                      <a:r>
                        <a:rPr lang="en-US" sz="2000" u="none" strike="noStrike" dirty="0">
                          <a:effectLst/>
                        </a:rPr>
                        <a:t> and li 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Tajima's 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5797"/>
                  </a:ext>
                </a:extLst>
              </a:tr>
              <a:tr h="643891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-3.62811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-3.36346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-1.84749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405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34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264A64-BC5D-4D06-86BE-B0EC82F5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Background and Experimental Design</a:t>
            </a:r>
          </a:p>
        </p:txBody>
      </p:sp>
      <p:pic>
        <p:nvPicPr>
          <p:cNvPr id="7" name="Picture 2" descr="https://images.readcube-cdn.com/publishers/wiley/figures/1a939f011a727cf66f71ad18900248edc6402a04e58adff7ea2473df0e45f731/1.jpg">
            <a:extLst>
              <a:ext uri="{FF2B5EF4-FFF2-40B4-BE49-F238E27FC236}">
                <a16:creationId xmlns:a16="http://schemas.microsoft.com/office/drawing/2014/main" id="{D87E84C1-05FD-4C3F-A861-A6D7059323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187" y="477673"/>
            <a:ext cx="5667687" cy="6045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C8773-0077-4462-BA95-0081C45B9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1905000"/>
            <a:ext cx="4011084" cy="4221164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Spacial</a:t>
            </a:r>
            <a:r>
              <a:rPr lang="en-US" sz="1600" dirty="0"/>
              <a:t> and genetic structure was compared between the </a:t>
            </a:r>
            <a:r>
              <a:rPr lang="en-US" sz="1600" i="1" dirty="0" err="1"/>
              <a:t>ficus</a:t>
            </a:r>
            <a:r>
              <a:rPr lang="en-US" sz="1600" i="1" dirty="0"/>
              <a:t> </a:t>
            </a:r>
            <a:r>
              <a:rPr lang="en-US" sz="1600" i="1" dirty="0" err="1"/>
              <a:t>hirta</a:t>
            </a:r>
            <a:r>
              <a:rPr lang="en-US" sz="1600" i="1" dirty="0"/>
              <a:t> </a:t>
            </a:r>
            <a:r>
              <a:rPr lang="en-US" sz="1600" dirty="0"/>
              <a:t>and </a:t>
            </a:r>
            <a:r>
              <a:rPr lang="en-US" sz="1600" i="1" dirty="0" err="1"/>
              <a:t>Valisia</a:t>
            </a:r>
            <a:r>
              <a:rPr lang="en-US" sz="1600" i="1" dirty="0"/>
              <a:t> </a:t>
            </a:r>
            <a:r>
              <a:rPr lang="en-US" sz="1600" i="1" dirty="0" err="1"/>
              <a:t>javana</a:t>
            </a:r>
            <a:endParaRPr lang="en-US" sz="1600" i="1" dirty="0"/>
          </a:p>
          <a:p>
            <a:r>
              <a:rPr lang="en-US" sz="1600" i="1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Dispersal of the insect leads to plant and insect presenting similar signatures of lack of genetic isolation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Differentiation for both wasps and fig-tree between the continent</a:t>
            </a:r>
          </a:p>
          <a:p>
            <a:pPr marL="285750" indent="-285750">
              <a:buFontTx/>
              <a:buChar char="-"/>
            </a:pPr>
            <a:endParaRPr lang="en-US" sz="1600" i="1" dirty="0"/>
          </a:p>
          <a:p>
            <a:pPr marL="285750" indent="-285750">
              <a:buFontTx/>
              <a:buChar char="-"/>
            </a:pPr>
            <a:r>
              <a:rPr lang="en-US" sz="1600" dirty="0"/>
              <a:t>highly dispersive mutualistic systems, isolation-</a:t>
            </a:r>
            <a:r>
              <a:rPr lang="en-US" sz="1600" dirty="0" err="1"/>
              <a:t>bydispersal</a:t>
            </a:r>
            <a:r>
              <a:rPr lang="en-US" sz="1600" dirty="0"/>
              <a:t> limitation across a geographic barrier could be supplemented by isolation by adaptation, and maybe by coevolution, allowing further genetic divergence,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856077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readcube-cdn.com/publishers/wiley/figures/1a939f011a727cf66f71ad18900248edc6402a04e58adff7ea2473df0e45f731/2.jpg">
            <a:extLst>
              <a:ext uri="{FF2B5EF4-FFF2-40B4-BE49-F238E27FC236}">
                <a16:creationId xmlns:a16="http://schemas.microsoft.com/office/drawing/2014/main" id="{F4B2EF37-12A9-4327-B4D9-8ABB6052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09" y="0"/>
            <a:ext cx="9464675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08B42A-ADE1-4775-8EB7-F075F1C34DB3}"/>
              </a:ext>
            </a:extLst>
          </p:cNvPr>
          <p:cNvSpPr txBox="1"/>
          <p:nvPr/>
        </p:nvSpPr>
        <p:spPr>
          <a:xfrm>
            <a:off x="70338" y="1"/>
            <a:ext cx="236806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Figure 2. Pairwise genetic differentiation among populations according to geographic distance in </a:t>
            </a:r>
            <a:r>
              <a:rPr lang="en-US" sz="1300" dirty="0" err="1"/>
              <a:t>Valisia</a:t>
            </a:r>
            <a:r>
              <a:rPr lang="en-US" sz="1300" dirty="0"/>
              <a:t> </a:t>
            </a:r>
            <a:r>
              <a:rPr lang="en-US" sz="1300" dirty="0" err="1"/>
              <a:t>javana</a:t>
            </a:r>
            <a:r>
              <a:rPr lang="en-US" sz="1300" dirty="0"/>
              <a:t> (A, C) and </a:t>
            </a:r>
            <a:r>
              <a:rPr lang="en-US" sz="1300" dirty="0" err="1"/>
              <a:t>Ficus</a:t>
            </a:r>
            <a:r>
              <a:rPr lang="en-US" sz="1300" dirty="0"/>
              <a:t> </a:t>
            </a:r>
            <a:r>
              <a:rPr lang="en-US" sz="1300" dirty="0" err="1"/>
              <a:t>hirta</a:t>
            </a:r>
            <a:r>
              <a:rPr lang="en-US" sz="1300" dirty="0"/>
              <a:t> (B, D) including all populations (red squares: comparisons involving the Hainan populations; blue diamonds: comparisons between pairs of continental populations) for microsatellite data A, B and cytoplasmic DNA sequence (C: mt DNA for V. </a:t>
            </a:r>
            <a:r>
              <a:rPr lang="en-US" sz="1300" dirty="0" err="1"/>
              <a:t>javana</a:t>
            </a:r>
            <a:r>
              <a:rPr lang="en-US" sz="1300" dirty="0"/>
              <a:t> and D: </a:t>
            </a:r>
            <a:r>
              <a:rPr lang="en-US" sz="1300" dirty="0" err="1"/>
              <a:t>cpDNA</a:t>
            </a:r>
            <a:r>
              <a:rPr lang="en-US" sz="1300" dirty="0"/>
              <a:t> for F. </a:t>
            </a:r>
            <a:r>
              <a:rPr lang="en-US" sz="1300" dirty="0" err="1"/>
              <a:t>hirta</a:t>
            </a:r>
            <a:r>
              <a:rPr lang="en-US" sz="1300" dirty="0"/>
              <a:t>). (A) Pairwise genetic distance </a:t>
            </a:r>
            <a:r>
              <a:rPr lang="en-US" sz="1300" dirty="0" err="1"/>
              <a:t>Fst</a:t>
            </a:r>
            <a:r>
              <a:rPr lang="en-US" sz="1300" dirty="0"/>
              <a:t>/(1- FST) according to the natural logarithm of geographic distance (GGD; km) in V. </a:t>
            </a:r>
            <a:r>
              <a:rPr lang="en-US" sz="1300" dirty="0" err="1"/>
              <a:t>javana</a:t>
            </a:r>
            <a:r>
              <a:rPr lang="en-US" sz="1300" dirty="0"/>
              <a:t>. (B) Pairwise genetic distance FST/(1-FST) according to the natural logarithm of geographic distance (km) of F. </a:t>
            </a:r>
            <a:r>
              <a:rPr lang="en-US" sz="1300" dirty="0" err="1"/>
              <a:t>hirta</a:t>
            </a:r>
            <a:r>
              <a:rPr lang="en-US" sz="1300" dirty="0"/>
              <a:t>. (C) Logarithm of genetic distance (</a:t>
            </a:r>
            <a:r>
              <a:rPr lang="en-US" sz="1300" dirty="0" err="1"/>
              <a:t>Nst</a:t>
            </a:r>
            <a:r>
              <a:rPr lang="en-US" sz="1300" dirty="0"/>
              <a:t>) according to the natural logarithm of geographic distance (km) of V. </a:t>
            </a:r>
            <a:r>
              <a:rPr lang="en-US" sz="1300" dirty="0" err="1"/>
              <a:t>javana</a:t>
            </a:r>
            <a:r>
              <a:rPr lang="en-US" sz="1300" dirty="0"/>
              <a:t>. (D) Logarithm transform of genetic distance (NST) according to the natural logarithm of geographic distance (km) in F. </a:t>
            </a:r>
            <a:r>
              <a:rPr lang="en-US" sz="1300" dirty="0" err="1"/>
              <a:t>hirta</a:t>
            </a:r>
            <a:r>
              <a:rPr lang="en-US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008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675E2D0-0DDD-441E-BEDC-F727D4D61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785032"/>
              </p:ext>
            </p:extLst>
          </p:nvPr>
        </p:nvGraphicFramePr>
        <p:xfrm>
          <a:off x="1524000" y="321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E08B1AE-10B6-480B-8E1F-1E85B2D353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196568"/>
              </p:ext>
            </p:extLst>
          </p:nvPr>
        </p:nvGraphicFramePr>
        <p:xfrm>
          <a:off x="1524000" y="37937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4A5C08B-B8CA-45C6-ADCB-5CB73E49B7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992"/>
          <a:stretch/>
        </p:blipFill>
        <p:spPr>
          <a:xfrm>
            <a:off x="6380252" y="505806"/>
            <a:ext cx="4382363" cy="635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93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.readcube-cdn.com/publishers/wiley/figures/1a939f011a727cf66f71ad18900248edc6402a04e58adff7ea2473df0e45f731/3.jpg">
            <a:extLst>
              <a:ext uri="{FF2B5EF4-FFF2-40B4-BE49-F238E27FC236}">
                <a16:creationId xmlns:a16="http://schemas.microsoft.com/office/drawing/2014/main" id="{BD4842B1-A395-4E1F-A222-2D7A56F1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0" y="132864"/>
            <a:ext cx="7663840" cy="5272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9DFBB-73F8-4DE9-ACC3-9326580259C2}"/>
              </a:ext>
            </a:extLst>
          </p:cNvPr>
          <p:cNvSpPr txBox="1"/>
          <p:nvPr/>
        </p:nvSpPr>
        <p:spPr>
          <a:xfrm>
            <a:off x="679939" y="5306647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microsatellite diversity with relative latitude in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 (red squares) but not in </a:t>
            </a:r>
            <a:r>
              <a:rPr lang="en-US" dirty="0" err="1"/>
              <a:t>Ficus</a:t>
            </a:r>
            <a:r>
              <a:rPr lang="en-US" dirty="0"/>
              <a:t> </a:t>
            </a:r>
            <a:r>
              <a:rPr lang="en-US" dirty="0" err="1"/>
              <a:t>hirta</a:t>
            </a:r>
            <a:r>
              <a:rPr lang="en-US" dirty="0"/>
              <a:t> (blue diamonds), including all populations. For V. </a:t>
            </a:r>
            <a:r>
              <a:rPr lang="en-US" dirty="0" err="1"/>
              <a:t>javana</a:t>
            </a:r>
            <a:r>
              <a:rPr lang="en-US" dirty="0"/>
              <a:t>, both allelic richness (</a:t>
            </a:r>
            <a:r>
              <a:rPr lang="en-US" dirty="0" err="1"/>
              <a:t>Ar</a:t>
            </a:r>
            <a:r>
              <a:rPr lang="en-US" dirty="0"/>
              <a:t>) and private allelic richness (</a:t>
            </a:r>
            <a:r>
              <a:rPr lang="en-US" dirty="0" err="1"/>
              <a:t>PAr</a:t>
            </a:r>
            <a:r>
              <a:rPr lang="en-US" dirty="0"/>
              <a:t>) decreased significantly with latitude. (A) </a:t>
            </a:r>
            <a:r>
              <a:rPr lang="en-US" dirty="0" err="1"/>
              <a:t>Ar</a:t>
            </a:r>
            <a:r>
              <a:rPr lang="en-US" dirty="0"/>
              <a:t> with relative latitude; (B) </a:t>
            </a:r>
            <a:r>
              <a:rPr lang="en-US" dirty="0" err="1"/>
              <a:t>PAr</a:t>
            </a:r>
            <a:r>
              <a:rPr lang="en-US" dirty="0"/>
              <a:t> with relative latitude; (C) </a:t>
            </a:r>
            <a:r>
              <a:rPr lang="en-US" dirty="0" err="1"/>
              <a:t>Ar</a:t>
            </a:r>
            <a:r>
              <a:rPr lang="en-US" dirty="0"/>
              <a:t> with latitude; (D) </a:t>
            </a:r>
            <a:r>
              <a:rPr lang="en-US" dirty="0" err="1"/>
              <a:t>PAr</a:t>
            </a:r>
            <a:r>
              <a:rPr lang="en-US" dirty="0"/>
              <a:t> with relative latitude.</a:t>
            </a:r>
          </a:p>
        </p:txBody>
      </p:sp>
    </p:spTree>
    <p:extLst>
      <p:ext uri="{BB962C8B-B14F-4D97-AF65-F5344CB8AC3E}">
        <p14:creationId xmlns:p14="http://schemas.microsoft.com/office/powerpoint/2010/main" val="3610928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8-12-05 at 09.59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9" y="145527"/>
            <a:ext cx="6535030" cy="4246800"/>
          </a:xfrm>
          <a:prstGeom prst="rect">
            <a:avLst/>
          </a:prstGeom>
        </p:spPr>
      </p:pic>
      <p:pic>
        <p:nvPicPr>
          <p:cNvPr id="8" name="Picture 7" descr="Screen Shot 2018-12-05 at 09.5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44" y="145529"/>
            <a:ext cx="2921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70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8-12-05 at 09.5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4" y="132298"/>
            <a:ext cx="2997200" cy="4406900"/>
          </a:xfrm>
          <a:prstGeom prst="rect">
            <a:avLst/>
          </a:prstGeom>
        </p:spPr>
      </p:pic>
      <p:pic>
        <p:nvPicPr>
          <p:cNvPr id="5" name="Picture 4" descr="Screen Shot 2018-12-05 at 10.00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70" y="264596"/>
            <a:ext cx="6585883" cy="38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6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8-12-05 at 10.0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54" y="145528"/>
            <a:ext cx="4394878" cy="4259997"/>
          </a:xfrm>
          <a:prstGeom prst="rect">
            <a:avLst/>
          </a:prstGeom>
        </p:spPr>
      </p:pic>
      <p:pic>
        <p:nvPicPr>
          <p:cNvPr id="5" name="Picture 4" descr="Screen Shot 2018-12-05 at 10.00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22" y="171988"/>
            <a:ext cx="3959857" cy="4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6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JMP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8-12-05 at 10.00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67" y="171988"/>
            <a:ext cx="3363600" cy="63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87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1ACDDC-7D57-4047-9FCD-6750A3AE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1" y="92756"/>
            <a:ext cx="11164859" cy="415348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C3CC879-844C-454B-B89B-01600C23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93" y="4343442"/>
            <a:ext cx="11018143" cy="18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8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STRUCTURE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8-12-02 at 10.23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60" y="0"/>
            <a:ext cx="3346489" cy="4447592"/>
          </a:xfrm>
          <a:prstGeom prst="rect">
            <a:avLst/>
          </a:prstGeom>
        </p:spPr>
      </p:pic>
      <p:pic>
        <p:nvPicPr>
          <p:cNvPr id="7" name="Picture 6" descr="Screen Shot 2018-12-05 at 10.1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7" y="291985"/>
            <a:ext cx="6601793" cy="24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s.readcube-cdn.com/publishers/wiley/figures/1a939f011a727cf66f71ad18900248edc6402a04e58adff7ea2473df0e45f731/4.jpg">
            <a:extLst>
              <a:ext uri="{FF2B5EF4-FFF2-40B4-BE49-F238E27FC236}">
                <a16:creationId xmlns:a16="http://schemas.microsoft.com/office/drawing/2014/main" id="{03780CB6-9FEB-4169-964A-36FAA9EA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6" y="120042"/>
            <a:ext cx="10134600" cy="4257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B2FF6-D7FA-4CA7-8377-706FAA8D22CD}"/>
              </a:ext>
            </a:extLst>
          </p:cNvPr>
          <p:cNvSpPr txBox="1"/>
          <p:nvPr/>
        </p:nvSpPr>
        <p:spPr>
          <a:xfrm>
            <a:off x="812799" y="4838898"/>
            <a:ext cx="9826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structure analysis of Valisia javana nuclear microsatellite genotypes for K = 3 clusters separates Hainan individuals. Black lines separate individuals of different populations. Population names are labelled under the figure, with their regional affiliations (continent and Hainan Island) above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3F214-2ACE-4518-B575-09B6E0707B03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GenAlEx Format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80B287D-483B-41D6-B355-A1ECB377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4" y="1307308"/>
            <a:ext cx="6553545" cy="42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64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F327-2ADA-49D0-9DE9-55F675A40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How easy was this Data to Reproduce?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27F3499-3B83-491C-83F1-5E18F87E3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Codominant Frequency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E33DBE-3F8B-4FAB-A57C-9E7B1C00AFB6}"/>
              </a:ext>
            </a:extLst>
          </p:cNvPr>
          <p:cNvGraphicFramePr>
            <a:graphicFrameLocks/>
          </p:cNvGraphicFramePr>
          <p:nvPr/>
        </p:nvGraphicFramePr>
        <p:xfrm>
          <a:off x="5006544" y="443579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2677EB-3739-4B2D-9A51-AAFFBA9C653F}"/>
              </a:ext>
            </a:extLst>
          </p:cNvPr>
          <p:cNvGraphicFramePr>
            <a:graphicFrameLocks/>
          </p:cNvGraphicFramePr>
          <p:nvPr/>
        </p:nvGraphicFramePr>
        <p:xfrm>
          <a:off x="5268144" y="2362200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39669CC-66D2-45EF-8BE9-CBD59E9E791A}"/>
              </a:ext>
            </a:extLst>
          </p:cNvPr>
          <p:cNvGraphicFramePr>
            <a:graphicFrameLocks/>
          </p:cNvGraphicFramePr>
          <p:nvPr/>
        </p:nvGraphicFramePr>
        <p:xfrm>
          <a:off x="5268144" y="4458393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36A621E-920C-45C3-9699-C481553ABAF8}"/>
              </a:ext>
            </a:extLst>
          </p:cNvPr>
          <p:cNvSpPr txBox="1"/>
          <p:nvPr/>
        </p:nvSpPr>
        <p:spPr>
          <a:xfrm>
            <a:off x="1191126" y="4555375"/>
            <a:ext cx="288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Graphs and Excel Charts</a:t>
            </a:r>
          </a:p>
        </p:txBody>
      </p:sp>
    </p:spTree>
    <p:extLst>
      <p:ext uri="{BB962C8B-B14F-4D97-AF65-F5344CB8AC3E}">
        <p14:creationId xmlns:p14="http://schemas.microsoft.com/office/powerpoint/2010/main" val="100358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476250" y="866777"/>
            <a:ext cx="4038599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Heterozygosity, F-statistics, and Allelic Patterns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3D6AA5-516F-455B-A042-18D9268168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25" y="492573"/>
            <a:ext cx="471933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B5AA20-7399-4375-A854-767A5B9BA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234362"/>
              </p:ext>
            </p:extLst>
          </p:nvPr>
        </p:nvGraphicFramePr>
        <p:xfrm>
          <a:off x="2921000" y="4432701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B99BC1-B784-46F0-97C1-694CF5B5B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31752"/>
              </p:ext>
            </p:extLst>
          </p:nvPr>
        </p:nvGraphicFramePr>
        <p:xfrm>
          <a:off x="1922342" y="86166"/>
          <a:ext cx="8347316" cy="4346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337">
                  <a:extLst>
                    <a:ext uri="{9D8B030D-6E8A-4147-A177-3AD203B41FA5}">
                      <a16:colId xmlns:a16="http://schemas.microsoft.com/office/drawing/2014/main" val="894128947"/>
                    </a:ext>
                  </a:extLst>
                </a:gridCol>
                <a:gridCol w="349599">
                  <a:extLst>
                    <a:ext uri="{9D8B030D-6E8A-4147-A177-3AD203B41FA5}">
                      <a16:colId xmlns:a16="http://schemas.microsoft.com/office/drawing/2014/main" val="754201221"/>
                    </a:ext>
                  </a:extLst>
                </a:gridCol>
                <a:gridCol w="688438">
                  <a:extLst>
                    <a:ext uri="{9D8B030D-6E8A-4147-A177-3AD203B41FA5}">
                      <a16:colId xmlns:a16="http://schemas.microsoft.com/office/drawing/2014/main" val="542671540"/>
                    </a:ext>
                  </a:extLst>
                </a:gridCol>
                <a:gridCol w="688438">
                  <a:extLst>
                    <a:ext uri="{9D8B030D-6E8A-4147-A177-3AD203B41FA5}">
                      <a16:colId xmlns:a16="http://schemas.microsoft.com/office/drawing/2014/main" val="1444721433"/>
                    </a:ext>
                  </a:extLst>
                </a:gridCol>
                <a:gridCol w="688438">
                  <a:extLst>
                    <a:ext uri="{9D8B030D-6E8A-4147-A177-3AD203B41FA5}">
                      <a16:colId xmlns:a16="http://schemas.microsoft.com/office/drawing/2014/main" val="1696182725"/>
                    </a:ext>
                  </a:extLst>
                </a:gridCol>
                <a:gridCol w="688438">
                  <a:extLst>
                    <a:ext uri="{9D8B030D-6E8A-4147-A177-3AD203B41FA5}">
                      <a16:colId xmlns:a16="http://schemas.microsoft.com/office/drawing/2014/main" val="1117812420"/>
                    </a:ext>
                  </a:extLst>
                </a:gridCol>
                <a:gridCol w="688438">
                  <a:extLst>
                    <a:ext uri="{9D8B030D-6E8A-4147-A177-3AD203B41FA5}">
                      <a16:colId xmlns:a16="http://schemas.microsoft.com/office/drawing/2014/main" val="185618737"/>
                    </a:ext>
                  </a:extLst>
                </a:gridCol>
                <a:gridCol w="688438">
                  <a:extLst>
                    <a:ext uri="{9D8B030D-6E8A-4147-A177-3AD203B41FA5}">
                      <a16:colId xmlns:a16="http://schemas.microsoft.com/office/drawing/2014/main" val="3276779110"/>
                    </a:ext>
                  </a:extLst>
                </a:gridCol>
                <a:gridCol w="688438">
                  <a:extLst>
                    <a:ext uri="{9D8B030D-6E8A-4147-A177-3AD203B41FA5}">
                      <a16:colId xmlns:a16="http://schemas.microsoft.com/office/drawing/2014/main" val="3187696281"/>
                    </a:ext>
                  </a:extLst>
                </a:gridCol>
                <a:gridCol w="688438">
                  <a:extLst>
                    <a:ext uri="{9D8B030D-6E8A-4147-A177-3AD203B41FA5}">
                      <a16:colId xmlns:a16="http://schemas.microsoft.com/office/drawing/2014/main" val="2044495897"/>
                    </a:ext>
                  </a:extLst>
                </a:gridCol>
                <a:gridCol w="688438">
                  <a:extLst>
                    <a:ext uri="{9D8B030D-6E8A-4147-A177-3AD203B41FA5}">
                      <a16:colId xmlns:a16="http://schemas.microsoft.com/office/drawing/2014/main" val="3842204769"/>
                    </a:ext>
                  </a:extLst>
                </a:gridCol>
                <a:gridCol w="688438">
                  <a:extLst>
                    <a:ext uri="{9D8B030D-6E8A-4147-A177-3AD203B41FA5}">
                      <a16:colId xmlns:a16="http://schemas.microsoft.com/office/drawing/2014/main" val="2403843349"/>
                    </a:ext>
                  </a:extLst>
                </a:gridCol>
              </a:tblGrid>
              <a:tr h="26496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Allelic Patterns Across Populations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23446809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275274055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05509233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892989603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511579210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63662275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2.877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3.124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177996587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961202026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49992958"/>
                  </a:ext>
                </a:extLst>
              </a:tr>
              <a:tr h="2649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800019505"/>
                  </a:ext>
                </a:extLst>
              </a:tr>
              <a:tr h="2649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1.556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657238343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502461203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453995938"/>
                  </a:ext>
                </a:extLst>
              </a:tr>
              <a:tr h="13930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279048184"/>
                  </a:ext>
                </a:extLst>
              </a:tr>
              <a:tr h="2649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Standard Error (SE) values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295354639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Ding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Wan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040608379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1.942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1.038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588386594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724199371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698717126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371778438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939219500"/>
                  </a:ext>
                </a:extLst>
              </a:tr>
              <a:tr h="2649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28937221"/>
                  </a:ext>
                </a:extLst>
              </a:tr>
              <a:tr h="2649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560929622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193334555"/>
                  </a:ext>
                </a:extLst>
              </a:tr>
              <a:tr h="134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86696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8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chemeClr val="bg1"/>
                </a:solidFill>
                <a:latin typeface="Verdana" panose="020B0604030504040204" pitchFamily="34" charset="0"/>
              </a:rPr>
              <a:t>Nei’s</a:t>
            </a:r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</a:rPr>
              <a:t> Genetic Distance </a:t>
            </a:r>
            <a:r>
              <a:rPr lang="en-US" sz="4800" i="1" dirty="0">
                <a:solidFill>
                  <a:schemeClr val="bg1"/>
                </a:solidFill>
                <a:latin typeface="Verdana-Italic"/>
              </a:rPr>
              <a:t>D</a:t>
            </a:r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</a:rPr>
              <a:t>.</a:t>
            </a:r>
            <a:endParaRPr lang="en-US" sz="4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C27E8B-BA14-45CB-A0D6-46FDE61CE084}"/>
              </a:ext>
            </a:extLst>
          </p:cNvPr>
          <p:cNvSpPr txBox="1"/>
          <p:nvPr/>
        </p:nvSpPr>
        <p:spPr>
          <a:xfrm>
            <a:off x="816682" y="4024762"/>
            <a:ext cx="3372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While </a:t>
            </a:r>
            <a:r>
              <a:rPr lang="en-US" i="1" dirty="0">
                <a:solidFill>
                  <a:schemeClr val="bg1"/>
                </a:solidFill>
                <a:latin typeface="Verdana-Italic"/>
              </a:rPr>
              <a:t>F</a:t>
            </a:r>
            <a:r>
              <a:rPr lang="en-US" sz="800" i="1" dirty="0">
                <a:solidFill>
                  <a:schemeClr val="bg1"/>
                </a:solidFill>
                <a:latin typeface="Verdana-Italic"/>
              </a:rPr>
              <a:t>ST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is perhaps the most widely used measure of genetic differentiation among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populations, another frequently used estimate of the genetic difference among populations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Codominant Frequency Options">
            <a:extLst>
              <a:ext uri="{FF2B5EF4-FFF2-40B4-BE49-F238E27FC236}">
                <a16:creationId xmlns:a16="http://schemas.microsoft.com/office/drawing/2014/main" id="{B71E488C-62C3-4E91-93DC-0F1C15268F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69896"/>
            <a:ext cx="4870363" cy="62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satellite data - Excel">
            <a:extLst>
              <a:ext uri="{FF2B5EF4-FFF2-40B4-BE49-F238E27FC236}">
                <a16:creationId xmlns:a16="http://schemas.microsoft.com/office/drawing/2014/main" id="{FA4E5A4D-2D54-4329-9D32-9401DDA00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15076" r="39122" b="15175"/>
          <a:stretch/>
        </p:blipFill>
        <p:spPr>
          <a:xfrm>
            <a:off x="2075996" y="477615"/>
            <a:ext cx="8040008" cy="59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1774</Words>
  <Application>Microsoft Office PowerPoint</Application>
  <PresentationFormat>Widescreen</PresentationFormat>
  <Paragraphs>686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Verdana-Italic</vt:lpstr>
      <vt:lpstr>Arial</vt:lpstr>
      <vt:lpstr>Calibri</vt:lpstr>
      <vt:lpstr>Calibri Light</vt:lpstr>
      <vt:lpstr>Verdana</vt:lpstr>
      <vt:lpstr>Office Theme</vt:lpstr>
      <vt:lpstr>1_Office Theme</vt:lpstr>
      <vt:lpstr>PowerPoint Presentation</vt:lpstr>
      <vt:lpstr>Red Laser Steel Cobra Danger Unicorns Presents: “Lack of genetic isolation by distance, similar genetic structuring but different demographic histories in a fig pollinating wasp mutualism” By: Enwai Tian, John D. Nason, Carlos A. Machado, Linna Zheng, Hui Yu and Finn Kjellberg</vt:lpstr>
      <vt:lpstr>Biological Background and Experimental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and Formatting in R</vt:lpstr>
      <vt:lpstr>Some Genepop output</vt:lpstr>
      <vt:lpstr>Formatting mtDNA into FASTA</vt:lpstr>
      <vt:lpstr>Formatting microsatellite into genepop format</vt:lpstr>
      <vt:lpstr>Example of Some Formatting Done in R </vt:lpstr>
      <vt:lpstr>Allelic Richness and Private Allelic Richness</vt:lpstr>
      <vt:lpstr>Table 2</vt:lpstr>
      <vt:lpstr>DNASP</vt:lpstr>
      <vt:lpstr>PowerPoint Presentation</vt:lpstr>
      <vt:lpstr>Table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easy was this Data to Reproduce?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Zobrist</dc:creator>
  <cp:lastModifiedBy>Ashley Paulsen</cp:lastModifiedBy>
  <cp:revision>16</cp:revision>
  <dcterms:created xsi:type="dcterms:W3CDTF">2018-12-05T16:30:24Z</dcterms:created>
  <dcterms:modified xsi:type="dcterms:W3CDTF">2018-12-07T03:09:53Z</dcterms:modified>
</cp:coreProperties>
</file>