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6" r:id="rId3"/>
    <p:sldId id="256" r:id="rId4"/>
    <p:sldId id="268" r:id="rId5"/>
    <p:sldId id="295" r:id="rId6"/>
    <p:sldId id="310" r:id="rId7"/>
    <p:sldId id="278" r:id="rId8"/>
    <p:sldId id="277" r:id="rId9"/>
    <p:sldId id="281" r:id="rId10"/>
    <p:sldId id="282" r:id="rId11"/>
    <p:sldId id="283" r:id="rId12"/>
    <p:sldId id="284" r:id="rId13"/>
    <p:sldId id="270" r:id="rId14"/>
    <p:sldId id="275" r:id="rId15"/>
    <p:sldId id="309" r:id="rId16"/>
    <p:sldId id="258" r:id="rId17"/>
    <p:sldId id="292" r:id="rId18"/>
    <p:sldId id="293" r:id="rId19"/>
    <p:sldId id="294" r:id="rId20"/>
    <p:sldId id="297" r:id="rId21"/>
    <p:sldId id="312" r:id="rId22"/>
    <p:sldId id="298" r:id="rId23"/>
    <p:sldId id="299" r:id="rId24"/>
    <p:sldId id="311" r:id="rId25"/>
    <p:sldId id="285" r:id="rId26"/>
    <p:sldId id="259" r:id="rId27"/>
    <p:sldId id="296" r:id="rId28"/>
    <p:sldId id="288" r:id="rId29"/>
    <p:sldId id="260" r:id="rId30"/>
    <p:sldId id="290" r:id="rId31"/>
    <p:sldId id="261" r:id="rId32"/>
    <p:sldId id="262" r:id="rId33"/>
    <p:sldId id="302" r:id="rId34"/>
    <p:sldId id="303" r:id="rId35"/>
    <p:sldId id="304" r:id="rId36"/>
    <p:sldId id="306" r:id="rId37"/>
    <p:sldId id="263" r:id="rId38"/>
    <p:sldId id="308" r:id="rId39"/>
    <p:sldId id="264" r:id="rId40"/>
    <p:sldId id="265" r:id="rId41"/>
    <p:sldId id="2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C724E388-EDE3-41DF-96DF-8F7BBA839B06}" v="100" dt="2018-12-05T03:36:39.062"/>
    <p1510:client id="{910F2A4A-7EF7-407C-90C5-B6EAB85758B4}" v="6" dt="2018-12-05T16:47:31.669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 autoAdjust="0"/>
  </p:normalViewPr>
  <p:slideViewPr>
    <p:cSldViewPr snapToGrid="0">
      <p:cViewPr varScale="1">
        <p:scale>
          <a:sx n="38" d="100"/>
          <a:sy n="38" d="100"/>
        </p:scale>
        <p:origin x="72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Zobrist" userId="d9517de7067bd0ef" providerId="LiveId" clId="{910F2A4A-7EF7-407C-90C5-B6EAB85758B4}"/>
    <pc:docChg chg="custSel mod addSld delSld modSld sldOrd">
      <pc:chgData name="Jacob Zobrist" userId="d9517de7067bd0ef" providerId="LiveId" clId="{910F2A4A-7EF7-407C-90C5-B6EAB85758B4}" dt="2018-12-05T16:47:49.011" v="21" actId="20577"/>
      <pc:docMkLst>
        <pc:docMk/>
      </pc:docMkLst>
      <pc:sldChg chg="modSp del">
        <pc:chgData name="Jacob Zobrist" userId="d9517de7067bd0ef" providerId="LiveId" clId="{910F2A4A-7EF7-407C-90C5-B6EAB85758B4}" dt="2018-12-05T16:30:30.845" v="8" actId="2696"/>
        <pc:sldMkLst>
          <pc:docMk/>
          <pc:sldMk cId="2219624677" sldId="257"/>
        </pc:sldMkLst>
        <pc:spChg chg="mod">
          <ac:chgData name="Jacob Zobrist" userId="d9517de7067bd0ef" providerId="LiveId" clId="{910F2A4A-7EF7-407C-90C5-B6EAB85758B4}" dt="2018-12-05T16:28:55.833" v="0" actId="5793"/>
          <ac:spMkLst>
            <pc:docMk/>
            <pc:sldMk cId="2219624677" sldId="257"/>
            <ac:spMk id="4" creationId="{5F3EF891-4321-4334-B61C-08AD4DFDFC36}"/>
          </ac:spMkLst>
        </pc:spChg>
      </pc:sldChg>
      <pc:sldChg chg="modSp">
        <pc:chgData name="Jacob Zobrist" userId="d9517de7067bd0ef" providerId="LiveId" clId="{910F2A4A-7EF7-407C-90C5-B6EAB85758B4}" dt="2018-12-05T16:29:49.720" v="1" actId="27636"/>
        <pc:sldMkLst>
          <pc:docMk/>
          <pc:sldMk cId="1773832977" sldId="267"/>
        </pc:sldMkLst>
        <pc:spChg chg="mod">
          <ac:chgData name="Jacob Zobrist" userId="d9517de7067bd0ef" providerId="LiveId" clId="{910F2A4A-7EF7-407C-90C5-B6EAB85758B4}" dt="2018-12-05T16:29:49.720" v="1" actId="27636"/>
          <ac:spMkLst>
            <pc:docMk/>
            <pc:sldMk cId="1773832977" sldId="267"/>
            <ac:spMk id="3" creationId="{14167D56-C132-4472-9F2D-9856D1E8D55B}"/>
          </ac:spMkLst>
        </pc:spChg>
      </pc:sldChg>
      <pc:sldChg chg="addSp modSp mod ord setBg">
        <pc:chgData name="Jacob Zobrist" userId="d9517de7067bd0ef" providerId="LiveId" clId="{910F2A4A-7EF7-407C-90C5-B6EAB85758B4}" dt="2018-12-05T16:31:54.350" v="10" actId="26606"/>
        <pc:sldMkLst>
          <pc:docMk/>
          <pc:sldMk cId="2308950591" sldId="270"/>
        </pc:sldMkLst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0" creationId="{A9F529C3-C941-49FD-8C67-82F134F64BDB}"/>
          </ac:spMkLst>
        </pc:spChg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2" creationId="{20586029-32A0-47E5-9AEC-AE3ABA6B94D0}"/>
          </ac:spMkLst>
        </pc:sp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3" creationId="{B12FA73F-15AC-4FBC-B8DA-A6AD60F15D67}"/>
          </ac:picMkLst>
        </pc:pic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5" creationId="{DF7D66E2-34B7-4D92-9FB6-BEA20EE709D7}"/>
          </ac:picMkLst>
        </pc:picChg>
        <pc:cxnChg chg="add">
          <ac:chgData name="Jacob Zobrist" userId="d9517de7067bd0ef" providerId="LiveId" clId="{910F2A4A-7EF7-407C-90C5-B6EAB85758B4}" dt="2018-12-05T16:31:54.350" v="10" actId="26606"/>
          <ac:cxnSpMkLst>
            <pc:docMk/>
            <pc:sldMk cId="2308950591" sldId="270"/>
            <ac:cxnSpMk id="14" creationId="{8C730EAB-A532-4295-A302-FB4B90DB9F5E}"/>
          </ac:cxnSpMkLst>
        </pc:cxnChg>
      </pc:sldChg>
      <pc:sldChg chg="modSp">
        <pc:chgData name="Jacob Zobrist" userId="d9517de7067bd0ef" providerId="LiveId" clId="{910F2A4A-7EF7-407C-90C5-B6EAB85758B4}" dt="2018-12-05T16:29:49.740" v="2" actId="27636"/>
        <pc:sldMkLst>
          <pc:docMk/>
          <pc:sldMk cId="1718363680" sldId="299"/>
        </pc:sldMkLst>
        <pc:spChg chg="mod">
          <ac:chgData name="Jacob Zobrist" userId="d9517de7067bd0ef" providerId="LiveId" clId="{910F2A4A-7EF7-407C-90C5-B6EAB85758B4}" dt="2018-12-05T16:29:49.740" v="2" actId="27636"/>
          <ac:spMkLst>
            <pc:docMk/>
            <pc:sldMk cId="1718363680" sldId="299"/>
            <ac:spMk id="3" creationId="{891063FE-ECDE-4982-8EFB-86D3BA38E0E3}"/>
          </ac:spMkLst>
        </pc:spChg>
      </pc:sldChg>
      <pc:sldChg chg="addSp delSp modSp">
        <pc:chgData name="Jacob Zobrist" userId="d9517de7067bd0ef" providerId="LiveId" clId="{910F2A4A-7EF7-407C-90C5-B6EAB85758B4}" dt="2018-12-05T16:30:24.238" v="7" actId="26606"/>
        <pc:sldMkLst>
          <pc:docMk/>
          <pc:sldMk cId="296656007" sldId="309"/>
        </pc:sldMkLst>
        <pc:spChg chg="mo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2" creationId="{08BF4E42-122E-4E19-A785-FD4DF907CA2C}"/>
          </ac:spMkLst>
        </pc:spChg>
        <pc:spChg chg="del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9" creationId="{AB45A142-4255-493C-8284-5D566C121B10}"/>
          </ac:spMkLst>
        </pc:spChg>
        <pc:spChg chg="ad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16" creationId="{AB45A142-4255-493C-8284-5D566C121B10}"/>
          </ac:spMkLst>
        </pc:spChg>
        <pc:picChg chg="del">
          <ac:chgData name="Jacob Zobrist" userId="d9517de7067bd0ef" providerId="LiveId" clId="{910F2A4A-7EF7-407C-90C5-B6EAB85758B4}" dt="2018-12-05T16:29:57.046" v="3" actId="478"/>
          <ac:picMkLst>
            <pc:docMk/>
            <pc:sldMk cId="296656007" sldId="309"/>
            <ac:picMk id="4" creationId="{A46D2B5A-E906-4C31-B42D-A7253086A7C6}"/>
          </ac:picMkLst>
        </pc:picChg>
        <pc:picChg chg="add mod">
          <ac:chgData name="Jacob Zobrist" userId="d9517de7067bd0ef" providerId="LiveId" clId="{910F2A4A-7EF7-407C-90C5-B6EAB85758B4}" dt="2018-12-05T16:30:24.238" v="7" actId="26606"/>
          <ac:picMkLst>
            <pc:docMk/>
            <pc:sldMk cId="296656007" sldId="309"/>
            <ac:picMk id="6" creationId="{FC92C202-DBA3-426A-9CB1-3924889A71BA}"/>
          </ac:picMkLst>
        </pc:picChg>
        <pc:cxnChg chg="del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1" creationId="{38FB9660-F42F-4313-BBC4-47C007FE484C}"/>
          </ac:cxnSpMkLst>
        </pc:cxnChg>
        <pc:cxnChg chg="add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8" creationId="{38FB9660-F42F-4313-BBC4-47C007FE484C}"/>
          </ac:cxnSpMkLst>
        </pc:cxnChg>
      </pc:sldChg>
      <pc:sldChg chg="delSp modSp add del setBg delDesignElem">
        <pc:chgData name="Jacob Zobrist" userId="d9517de7067bd0ef" providerId="LiveId" clId="{910F2A4A-7EF7-407C-90C5-B6EAB85758B4}" dt="2018-12-05T16:47:49.011" v="21" actId="20577"/>
        <pc:sldMkLst>
          <pc:docMk/>
          <pc:sldMk cId="1003582557" sldId="310"/>
        </pc:sldMkLst>
        <pc:spChg chg="mod">
          <ac:chgData name="Jacob Zobrist" userId="d9517de7067bd0ef" providerId="LiveId" clId="{910F2A4A-7EF7-407C-90C5-B6EAB85758B4}" dt="2018-12-05T16:47:49.011" v="21" actId="20577"/>
          <ac:spMkLst>
            <pc:docMk/>
            <pc:sldMk cId="1003582557" sldId="310"/>
            <ac:spMk id="2" creationId="{236A621E-920C-45C3-9699-C481553ABAF8}"/>
          </ac:spMkLst>
        </pc:spChg>
        <pc:spChg chg="del">
          <ac:chgData name="Jacob Zobrist" userId="d9517de7067bd0ef" providerId="LiveId" clId="{910F2A4A-7EF7-407C-90C5-B6EAB85758B4}" dt="2018-12-05T16:47:24.188" v="12"/>
          <ac:spMkLst>
            <pc:docMk/>
            <pc:sldMk cId="1003582557" sldId="310"/>
            <ac:spMk id="9" creationId="{AB45A142-4255-493C-8284-5D566C121B10}"/>
          </ac:spMkLst>
        </pc:spChg>
        <pc:cxnChg chg="del">
          <ac:chgData name="Jacob Zobrist" userId="d9517de7067bd0ef" providerId="LiveId" clId="{910F2A4A-7EF7-407C-90C5-B6EAB85758B4}" dt="2018-12-05T16:47:24.188" v="12"/>
          <ac:cxnSpMkLst>
            <pc:docMk/>
            <pc:sldMk cId="1003582557" sldId="310"/>
            <ac:cxnSpMk id="11" creationId="{38FB9660-F42F-4313-BBC4-47C007FE484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Ning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AGP'!$A$168:$A$180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AGP'!$B$168:$B$180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0.05</c:v>
                </c:pt>
                <c:pt idx="3">
                  <c:v>0.45</c:v>
                </c:pt>
                <c:pt idx="4">
                  <c:v>0.15</c:v>
                </c:pt>
                <c:pt idx="5">
                  <c:v>0.35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E0-457A-B7A5-D7D3FA569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Sha (n=27)</a:t>
            </a:r>
          </a:p>
        </c:rich>
      </c:tx>
      <c:layout>
        <c:manualLayout>
          <c:xMode val="edge"/>
          <c:yMode val="edge"/>
          <c:x val="0.5033899212598425"/>
          <c:y val="0.8035714285714286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AGP'!$A$183:$A$195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AGP'!$B$183:$B$195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0.38889000000000001</c:v>
                </c:pt>
                <c:pt idx="4">
                  <c:v>0.25925999999999999</c:v>
                </c:pt>
                <c:pt idx="5">
                  <c:v>0.35185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4-4436-BD59-537028EDF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Sui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AGP'!$A$198:$A$210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AGP'!$B$198:$B$210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7.4999999999999997E-2</c:v>
                </c:pt>
                <c:pt idx="3">
                  <c:v>0.22500000000000001</c:v>
                </c:pt>
                <c:pt idx="4">
                  <c:v>0.42499999999999999</c:v>
                </c:pt>
                <c:pt idx="5">
                  <c:v>0.25</c:v>
                </c:pt>
                <c:pt idx="6">
                  <c:v>2.5000000000000001E-2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D-4765-9087-5F57A28B6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302"/>
          <c:y val="2.9761904761904798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0.98601329718326902</c:v>
                  </c:pt>
                  <c:pt idx="1">
                    <c:v>1.131752710414631</c:v>
                  </c:pt>
                  <c:pt idx="2">
                    <c:v>1.1547005383792519</c:v>
                  </c:pt>
                  <c:pt idx="3">
                    <c:v>0.85706936780786203</c:v>
                  </c:pt>
                  <c:pt idx="4">
                    <c:v>0.95903758342400403</c:v>
                  </c:pt>
                  <c:pt idx="5">
                    <c:v>1.418571703867078</c:v>
                  </c:pt>
                  <c:pt idx="6">
                    <c:v>1.3437096247164251</c:v>
                  </c:pt>
                  <c:pt idx="7">
                    <c:v>0.96385286516097102</c:v>
                  </c:pt>
                  <c:pt idx="8">
                    <c:v>1.280190957978101</c:v>
                  </c:pt>
                  <c:pt idx="9">
                    <c:v>1.942062032549837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5.5555555555555536</c:v>
                </c:pt>
                <c:pt idx="2">
                  <c:v>5.666666666666667</c:v>
                </c:pt>
                <c:pt idx="3">
                  <c:v>5.1111111111111107</c:v>
                </c:pt>
                <c:pt idx="4">
                  <c:v>6.4444444444444446</c:v>
                </c:pt>
                <c:pt idx="5">
                  <c:v>6.8888888888888884</c:v>
                </c:pt>
                <c:pt idx="6">
                  <c:v>6.666666666666667</c:v>
                </c:pt>
                <c:pt idx="7">
                  <c:v>7.1111111111111107</c:v>
                </c:pt>
                <c:pt idx="8">
                  <c:v>6.666666666666667</c:v>
                </c:pt>
                <c:pt idx="9">
                  <c:v>8.2222222222222214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0.67586250336646903</c:v>
                  </c:pt>
                  <c:pt idx="1">
                    <c:v>0.57735026918962595</c:v>
                  </c:pt>
                  <c:pt idx="2">
                    <c:v>0.51219691429404901</c:v>
                  </c:pt>
                  <c:pt idx="3">
                    <c:v>0.58001702827280799</c:v>
                  </c:pt>
                  <c:pt idx="4">
                    <c:v>0.48432210483785298</c:v>
                  </c:pt>
                  <c:pt idx="5">
                    <c:v>0.74535599249993001</c:v>
                  </c:pt>
                  <c:pt idx="6">
                    <c:v>0.70928585193353899</c:v>
                  </c:pt>
                  <c:pt idx="7">
                    <c:v>0.77180244385832197</c:v>
                  </c:pt>
                  <c:pt idx="8">
                    <c:v>0.83333333333333304</c:v>
                  </c:pt>
                  <c:pt idx="9">
                    <c:v>0.982878111830785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4.1111111111111107</c:v>
                </c:pt>
                <c:pt idx="1">
                  <c:v>3.6666666666666661</c:v>
                </c:pt>
                <c:pt idx="2">
                  <c:v>4.1111111111111107</c:v>
                </c:pt>
                <c:pt idx="3">
                  <c:v>3.4444444444444442</c:v>
                </c:pt>
                <c:pt idx="4">
                  <c:v>4.1111111111111107</c:v>
                </c:pt>
                <c:pt idx="5">
                  <c:v>4</c:v>
                </c:pt>
                <c:pt idx="6">
                  <c:v>4.4444444444444446</c:v>
                </c:pt>
                <c:pt idx="7">
                  <c:v>5.1111111111111107</c:v>
                </c:pt>
                <c:pt idx="8">
                  <c:v>4.333333333333333</c:v>
                </c:pt>
                <c:pt idx="9">
                  <c:v>5.7777777777777777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0.62382404223983101</c:v>
                  </c:pt>
                  <c:pt idx="1">
                    <c:v>0.46452023975780099</c:v>
                  </c:pt>
                  <c:pt idx="2">
                    <c:v>0.60890421295416697</c:v>
                  </c:pt>
                  <c:pt idx="3">
                    <c:v>0.43624561587675798</c:v>
                  </c:pt>
                  <c:pt idx="4">
                    <c:v>0.69019928738075897</c:v>
                  </c:pt>
                  <c:pt idx="5">
                    <c:v>1.1694615104426771</c:v>
                  </c:pt>
                  <c:pt idx="6">
                    <c:v>0.94870642264934102</c:v>
                  </c:pt>
                  <c:pt idx="7">
                    <c:v>0.80115637131070305</c:v>
                  </c:pt>
                  <c:pt idx="8">
                    <c:v>0.49499282242728698</c:v>
                  </c:pt>
                  <c:pt idx="9">
                    <c:v>1.382562863356998</c:v>
                  </c:pt>
                  <c:pt idx="10">
                    <c:v>0.59544500252467603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3.0667988599283249</c:v>
                </c:pt>
                <c:pt idx="1">
                  <c:v>2.8770417754814521</c:v>
                </c:pt>
                <c:pt idx="2">
                  <c:v>2.9820157123525801</c:v>
                </c:pt>
                <c:pt idx="3">
                  <c:v>2.5071471229180311</c:v>
                </c:pt>
                <c:pt idx="4">
                  <c:v>3.5565721184579919</c:v>
                </c:pt>
                <c:pt idx="5">
                  <c:v>3.9945449557902069</c:v>
                </c:pt>
                <c:pt idx="6">
                  <c:v>3.6168440780763591</c:v>
                </c:pt>
                <c:pt idx="7">
                  <c:v>4.1932821963066074</c:v>
                </c:pt>
                <c:pt idx="8">
                  <c:v>3.0568350435107989</c:v>
                </c:pt>
                <c:pt idx="9">
                  <c:v>5.1725088400967856</c:v>
                </c:pt>
                <c:pt idx="10">
                  <c:v>3.124129475276177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0.22267401927400901</c:v>
                  </c:pt>
                  <c:pt idx="1">
                    <c:v>0.19208575477432799</c:v>
                  </c:pt>
                  <c:pt idx="2">
                    <c:v>0.201195330238784</c:v>
                  </c:pt>
                  <c:pt idx="3">
                    <c:v>0.18643502657039801</c:v>
                  </c:pt>
                  <c:pt idx="4">
                    <c:v>0.176872599811566</c:v>
                  </c:pt>
                  <c:pt idx="5">
                    <c:v>0.244170120863268</c:v>
                  </c:pt>
                  <c:pt idx="6">
                    <c:v>0.22888212577761399</c:v>
                  </c:pt>
                  <c:pt idx="7">
                    <c:v>0.17731756465652401</c:v>
                  </c:pt>
                  <c:pt idx="8">
                    <c:v>0.234105952987917</c:v>
                  </c:pt>
                  <c:pt idx="9">
                    <c:v>0.28125827770699002</c:v>
                  </c:pt>
                  <c:pt idx="10">
                    <c:v>0.240006989874535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1.1106182554929369</c:v>
                </c:pt>
                <c:pt idx="1">
                  <c:v>1.1314910512804499</c:v>
                </c:pt>
                <c:pt idx="2">
                  <c:v>1.150875916294668</c:v>
                </c:pt>
                <c:pt idx="3">
                  <c:v>1.0187847447794369</c:v>
                </c:pt>
                <c:pt idx="4">
                  <c:v>1.3597962592355941</c:v>
                </c:pt>
                <c:pt idx="5">
                  <c:v>1.301010720627261</c:v>
                </c:pt>
                <c:pt idx="6">
                  <c:v>1.294000216015422</c:v>
                </c:pt>
                <c:pt idx="7">
                  <c:v>1.4872757002216099</c:v>
                </c:pt>
                <c:pt idx="8">
                  <c:v>1.2417221260635261</c:v>
                </c:pt>
                <c:pt idx="9">
                  <c:v>1.537498851905406</c:v>
                </c:pt>
                <c:pt idx="10">
                  <c:v>1.140428466690959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0.11111111111111099</c:v>
                  </c:pt>
                  <c:pt idx="2">
                    <c:v>0</c:v>
                  </c:pt>
                  <c:pt idx="3">
                    <c:v>0.11111111111111099</c:v>
                  </c:pt>
                  <c:pt idx="4">
                    <c:v>0.24216105241892599</c:v>
                  </c:pt>
                  <c:pt idx="5">
                    <c:v>0.44444444444444398</c:v>
                  </c:pt>
                  <c:pt idx="6">
                    <c:v>0.24216105241892599</c:v>
                  </c:pt>
                  <c:pt idx="7">
                    <c:v>0.23570226039551601</c:v>
                  </c:pt>
                  <c:pt idx="8">
                    <c:v>0.37679611017362602</c:v>
                  </c:pt>
                  <c:pt idx="9">
                    <c:v>0.72648315725677903</c:v>
                  </c:pt>
                  <c:pt idx="10">
                    <c:v>0.22222222222222199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</c:v>
                </c:pt>
                <c:pt idx="1">
                  <c:v>0.11111111111111099</c:v>
                </c:pt>
                <c:pt idx="2">
                  <c:v>0</c:v>
                </c:pt>
                <c:pt idx="3">
                  <c:v>0.11111111111111099</c:v>
                </c:pt>
                <c:pt idx="4">
                  <c:v>0.44444444444444398</c:v>
                </c:pt>
                <c:pt idx="5">
                  <c:v>0.55555555555555602</c:v>
                </c:pt>
                <c:pt idx="6">
                  <c:v>0.44444444444444398</c:v>
                </c:pt>
                <c:pt idx="7">
                  <c:v>0.33333333333333298</c:v>
                </c:pt>
                <c:pt idx="8">
                  <c:v>0.55555555555555602</c:v>
                </c:pt>
                <c:pt idx="9">
                  <c:v>1.666666666666667</c:v>
                </c:pt>
                <c:pt idx="10">
                  <c:v>0.22222222222222199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0.11111111111111099</c:v>
                  </c:pt>
                  <c:pt idx="1">
                    <c:v>0.33793125168323401</c:v>
                  </c:pt>
                  <c:pt idx="2">
                    <c:v>0.17568209223157699</c:v>
                  </c:pt>
                  <c:pt idx="3">
                    <c:v>0.14698618394803301</c:v>
                  </c:pt>
                  <c:pt idx="4">
                    <c:v>0.35136418446315298</c:v>
                  </c:pt>
                  <c:pt idx="5">
                    <c:v>0.16666666666666699</c:v>
                  </c:pt>
                  <c:pt idx="6">
                    <c:v>0.33793125168323401</c:v>
                  </c:pt>
                  <c:pt idx="7">
                    <c:v>0.200308404192444</c:v>
                  </c:pt>
                  <c:pt idx="8">
                    <c:v>0.24216105241892599</c:v>
                  </c:pt>
                  <c:pt idx="9">
                    <c:v>0.75359222034725204</c:v>
                  </c:pt>
                  <c:pt idx="10">
                    <c:v>0.66202084932294403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0.11111111111111099</c:v>
                </c:pt>
                <c:pt idx="1">
                  <c:v>0.44444444444444398</c:v>
                </c:pt>
                <c:pt idx="2">
                  <c:v>0.44444444444444398</c:v>
                </c:pt>
                <c:pt idx="3">
                  <c:v>0.22222222222222199</c:v>
                </c:pt>
                <c:pt idx="4">
                  <c:v>0.88888888888888895</c:v>
                </c:pt>
                <c:pt idx="5">
                  <c:v>0.33333333333333298</c:v>
                </c:pt>
                <c:pt idx="6">
                  <c:v>0.55555555555555602</c:v>
                </c:pt>
                <c:pt idx="7">
                  <c:v>0.88888888888888895</c:v>
                </c:pt>
                <c:pt idx="8">
                  <c:v>0.44444444444444398</c:v>
                </c:pt>
                <c:pt idx="9">
                  <c:v>1.1111111111111109</c:v>
                </c:pt>
                <c:pt idx="10">
                  <c:v>1.2222222222222221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0.55555555555555602</c:v>
                  </c:pt>
                  <c:pt idx="1">
                    <c:v>0.65499034014175495</c:v>
                  </c:pt>
                  <c:pt idx="2">
                    <c:v>0.50307695211874504</c:v>
                  </c:pt>
                  <c:pt idx="3">
                    <c:v>0.57735026918962595</c:v>
                  </c:pt>
                  <c:pt idx="4">
                    <c:v>0.53863109526848096</c:v>
                  </c:pt>
                  <c:pt idx="5">
                    <c:v>0.74120355911812996</c:v>
                  </c:pt>
                  <c:pt idx="6">
                    <c:v>0.79930525388545304</c:v>
                  </c:pt>
                  <c:pt idx="7">
                    <c:v>0.62607931497692504</c:v>
                  </c:pt>
                  <c:pt idx="8">
                    <c:v>0.75359222034725204</c:v>
                  </c:pt>
                  <c:pt idx="9">
                    <c:v>1.001542020962219</c:v>
                  </c:pt>
                  <c:pt idx="10">
                    <c:v>0.92962225170452795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1.555555555555556</c:v>
                </c:pt>
                <c:pt idx="1">
                  <c:v>1.8888888888888891</c:v>
                </c:pt>
                <c:pt idx="2">
                  <c:v>1.555555555555556</c:v>
                </c:pt>
                <c:pt idx="3">
                  <c:v>1.333333333333333</c:v>
                </c:pt>
                <c:pt idx="4">
                  <c:v>2.1111111111111112</c:v>
                </c:pt>
                <c:pt idx="5">
                  <c:v>1.7777777777777779</c:v>
                </c:pt>
                <c:pt idx="6">
                  <c:v>2.333333333333333</c:v>
                </c:pt>
                <c:pt idx="7">
                  <c:v>2.5555555555555549</c:v>
                </c:pt>
                <c:pt idx="8">
                  <c:v>2.1111111111111112</c:v>
                </c:pt>
                <c:pt idx="9">
                  <c:v>2.5555555555555549</c:v>
                </c:pt>
                <c:pt idx="10">
                  <c:v>2.4444444444444442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2091309032"/>
        <c:axId val="209858221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0.52749999999999997</c:v>
                </c:pt>
                <c:pt idx="1">
                  <c:v>0.56158134430727003</c:v>
                </c:pt>
                <c:pt idx="2">
                  <c:v>0.55102720590191101</c:v>
                </c:pt>
                <c:pt idx="3">
                  <c:v>0.49392361111111099</c:v>
                </c:pt>
                <c:pt idx="4">
                  <c:v>0.63204837490551802</c:v>
                </c:pt>
                <c:pt idx="5">
                  <c:v>0.58867421789306695</c:v>
                </c:pt>
                <c:pt idx="6">
                  <c:v>0.59073388203017896</c:v>
                </c:pt>
                <c:pt idx="7">
                  <c:v>0.68315723771958603</c:v>
                </c:pt>
                <c:pt idx="8">
                  <c:v>0.55694059710680199</c:v>
                </c:pt>
                <c:pt idx="9">
                  <c:v>0.65100847744225199</c:v>
                </c:pt>
                <c:pt idx="10">
                  <c:v>0.53944444444444395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585768"/>
        <c:axId val="2098583992"/>
      </c:scatterChart>
      <c:catAx>
        <c:axId val="-2091309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8582216"/>
        <c:crosses val="autoZero"/>
        <c:auto val="1"/>
        <c:lblAlgn val="ctr"/>
        <c:lblOffset val="100"/>
        <c:noMultiLvlLbl val="0"/>
      </c:catAx>
      <c:valAx>
        <c:axId val="2098582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-2091309032"/>
        <c:crosses val="autoZero"/>
        <c:crossBetween val="between"/>
      </c:valAx>
      <c:valAx>
        <c:axId val="20985839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2098585768"/>
        <c:crosses val="max"/>
        <c:crossBetween val="midCat"/>
      </c:valAx>
      <c:valAx>
        <c:axId val="2098585768"/>
        <c:scaling>
          <c:orientation val="minMax"/>
        </c:scaling>
        <c:delete val="0"/>
        <c:axPos val="t"/>
        <c:majorTickMark val="none"/>
        <c:minorTickMark val="none"/>
        <c:tickLblPos val="none"/>
        <c:crossAx val="2098583992"/>
        <c:crosses val="max"/>
        <c:crossBetween val="midCat"/>
      </c:valAx>
      <c:spPr>
        <a:noFill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48B-3A49-496B-958D-CAA572B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1EB1-D09E-40E8-B7F0-5B2BFF4A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F525-E2BA-4F8B-BE32-3DC2891A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C9A1-8BB5-46F1-B726-F8E1B73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B95-D4E2-4691-AE07-A52393B3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CE5-4F01-4698-81C8-7DD790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E8A-9358-4895-A437-02F192B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D6DC-A26F-469D-ABD2-94A9519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E3F5-3601-48E9-B88E-F7250F7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796E-4723-4847-A5D0-EF9A7C7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F13-5DF5-45C2-A01B-0B0C2CBA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A9C5-8A62-404B-A50C-9435CCDE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2B45-8A81-4ADA-AAA4-62F7F0D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A4E-4590-4C71-9CED-EA4D295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9C8-38C4-4EC0-A0BD-B74EAFD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CCF-76C3-431D-AFDB-C6B9F233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A57B-5426-4C4B-BAD2-C6658FC3D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F198-3401-4556-A464-CD1688C6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A4A8-AF84-4F90-BB1E-D05F190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64BB-1D63-44D7-B49B-1464592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618B-C6B8-4580-B7F0-2D0F367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A5-5992-426E-BD3E-0FBFC5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AF6A-C59F-4551-9E8C-C11B50C4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D4BD-DC99-4340-8A6B-4F040CAD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8F9B-30CE-488B-8403-15FD6F0A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5FAB4-6E60-4E8E-B248-468928CC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0DF1-AF39-40A7-9F11-FBFD477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F053-5D71-4CB3-8BE4-813C02A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FDD5-37F4-4C1C-B646-B33973A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B80-B831-4CFA-9099-63520950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248B0-3427-442F-B34E-3A2B7C37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408A-01FD-4002-80C2-4BFEC59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BF39-1C20-488C-AE2E-D87EDE1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693E-BB6C-483E-B7FA-4090C31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9BD-86E8-4097-BCD4-47BE8DC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70193-0423-4FB1-9961-221D8DC0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23B-D423-4E2C-A5DB-9716FEC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6D79-42B2-47F2-A38C-DC7E9BC2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4520-96DF-4859-925F-EC15B817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FBE9-2435-405C-B484-6F78B4F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F67E6-E0BD-4E75-B325-C3E2017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075B-97C9-4317-AEE4-858F43A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25A-0C7E-48E7-8CF3-5A55AC1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BAFE-1039-4B99-8A81-CB7416D2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53D-00B1-4033-9CDD-C70D23A0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B65-FAD8-4AED-8BBA-2A002BC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BD0F-1812-4F71-AC0E-6BF43F8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110B-0515-4DA7-ADF5-32632F5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5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EC0-59CD-4100-B288-F772C0D4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87E6-0ADA-484B-BD7A-99767778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CABB-A555-490E-8B70-8102A01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536-1EA1-4B83-8EE6-9D40C2F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E562-E15A-4A35-8781-F23EFEA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1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28C18-52E0-4E6E-9717-AF121462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5D938-CB5F-4D4C-8C4A-B21E021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EF49-A943-4DAA-9580-45C292A2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8521-F086-4441-A7FE-7D3885E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13F-FA8D-41C4-ADCD-ED7B34E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15D1-9AE8-4688-BF2A-1493C6D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9CC8-AAF1-43F4-B002-B70C71E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BA3E-50A9-455A-81A6-BDB13CD0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3368-F43D-4802-A4F6-E478387DE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21D5-1D13-4EE3-A7FB-37162F16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111/mec.13438#mec13438-note-0001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5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8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Fst and Nei Genetic Distances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3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5AF50-735B-4493-A84A-D58EC93B1699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4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39136"/>
            <a:ext cx="5294716" cy="27797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67865"/>
            <a:ext cx="5294715" cy="37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from FstP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Calculating Haploid Distance</a:t>
            </a: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enetic Distance Options">
            <a:extLst>
              <a:ext uri="{FF2B5EF4-FFF2-40B4-BE49-F238E27FC236}">
                <a16:creationId xmlns:a16="http://schemas.microsoft.com/office/drawing/2014/main" id="{FC92C202-DBA3-426A-9CB1-3924889A7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9" y="492573"/>
            <a:ext cx="50467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8ABC-E0C8-4A29-A019-04A880BB95F4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6" y="2426820"/>
            <a:ext cx="4333481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4" y="3210925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A520-F449-4C01-ADBE-350780347DBD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20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5" y="2426820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7" y="2426820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20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0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7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C54F-2FC2-43FD-98FB-506BA24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Formatting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0791-D618-4164-96BA-C009BAE7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do a lot of data formatting and I ended up doing most of this in R</a:t>
            </a:r>
          </a:p>
          <a:p>
            <a:r>
              <a:rPr lang="en-US" dirty="0"/>
              <a:t>The data was given as an microsatellite data in an excel workbook, in what we learned is </a:t>
            </a:r>
            <a:r>
              <a:rPr lang="en-US" dirty="0" err="1"/>
              <a:t>GenAlEx</a:t>
            </a:r>
            <a:r>
              <a:rPr lang="en-US" dirty="0"/>
              <a:t> format, and haplotypes mitochondrial DNA sequences in a text file</a:t>
            </a:r>
          </a:p>
          <a:p>
            <a:r>
              <a:rPr lang="en-US" dirty="0"/>
              <a:t>These files we not very compatible with most of our software</a:t>
            </a:r>
          </a:p>
          <a:p>
            <a:r>
              <a:rPr lang="en-US" dirty="0"/>
              <a:t>They also used the </a:t>
            </a:r>
            <a:r>
              <a:rPr lang="en-US" dirty="0" err="1"/>
              <a:t>Genepop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218831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1" y="1039906"/>
            <a:ext cx="11821887" cy="3079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Red Laser Steel Cobra Danger Unicorns</a:t>
            </a:r>
            <a:br>
              <a:rPr lang="en-US" dirty="0">
                <a:cs typeface="Calibri Light"/>
              </a:rPr>
            </a:br>
            <a:r>
              <a:rPr lang="en-US" sz="2800" dirty="0"/>
              <a:t>Presents: “Lack of genetic isolation by distance, similar genetic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structuring but different demographic histories in a fig pollinating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wasp mutualism”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By:</a:t>
            </a:r>
            <a:br>
              <a:rPr lang="en-US" sz="2800" dirty="0">
                <a:cs typeface="Calibri Light"/>
              </a:rPr>
            </a:br>
            <a:r>
              <a:rPr lang="en-US" sz="2800" dirty="0" err="1">
                <a:cs typeface="Calibri Light"/>
              </a:rPr>
              <a:t>Enwai</a:t>
            </a:r>
            <a:r>
              <a:rPr lang="en-US" sz="2800" dirty="0"/>
              <a:t> Tian, John D. </a:t>
            </a:r>
            <a:r>
              <a:rPr lang="en-US" sz="2800" dirty="0" err="1"/>
              <a:t>Nason</a:t>
            </a:r>
            <a:r>
              <a:rPr lang="en-US" sz="2800" dirty="0"/>
              <a:t>, Carlos A. Machado, </a:t>
            </a:r>
            <a:r>
              <a:rPr lang="en-US" sz="2800" dirty="0" err="1"/>
              <a:t>Linna</a:t>
            </a:r>
            <a:r>
              <a:rPr lang="en-US" sz="2800" dirty="0"/>
              <a:t> Zheng, Hui Yu and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Finn </a:t>
            </a:r>
            <a:r>
              <a:rPr lang="en-US" sz="2800" dirty="0" err="1"/>
              <a:t>Kjellberg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690" y="482366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30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6B57-CA10-4F82-8036-3D171CC0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Genepop</a:t>
            </a:r>
            <a:r>
              <a:rPr lang="en-US" dirty="0"/>
              <a:t>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DE8A-CC7F-4627-8038-171142EE0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 err="1"/>
              <a:t>Fst</a:t>
            </a:r>
            <a:r>
              <a:rPr lang="en-US" sz="3500" dirty="0"/>
              <a:t>("microsatellite_geno_pop.txt", sizes = FALSE, pairs = FALSE, </a:t>
            </a:r>
            <a:r>
              <a:rPr lang="en-US" sz="3500" dirty="0" err="1"/>
              <a:t>outputFile</a:t>
            </a:r>
            <a:r>
              <a:rPr lang="en-US" sz="3500" dirty="0"/>
              <a:t> = "FST_microsatellite.txt",</a:t>
            </a:r>
          </a:p>
          <a:p>
            <a:pPr marL="0" indent="0">
              <a:buNone/>
            </a:pPr>
            <a:r>
              <a:rPr lang="en-US" sz="3500" dirty="0"/>
              <a:t>    </a:t>
            </a:r>
            <a:r>
              <a:rPr lang="en-US" sz="3500" dirty="0" err="1"/>
              <a:t>dataType</a:t>
            </a:r>
            <a:r>
              <a:rPr lang="en-US" sz="3500" dirty="0"/>
              <a:t> = "Diploid", verbose = interactive())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Output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err="1"/>
              <a:t>Genepop</a:t>
            </a:r>
            <a:r>
              <a:rPr lang="en-US" sz="3500" dirty="0"/>
              <a:t> 4.7.0</a:t>
            </a:r>
          </a:p>
          <a:p>
            <a:pPr marL="0" indent="0">
              <a:buNone/>
            </a:pPr>
            <a:r>
              <a:rPr lang="en-US" sz="3500" dirty="0"/>
              <a:t>Allele frequency-based correlation (</a:t>
            </a:r>
            <a:r>
              <a:rPr lang="en-US" sz="3500" dirty="0" err="1"/>
              <a:t>Fis</a:t>
            </a:r>
            <a:r>
              <a:rPr lang="en-US" sz="3500" dirty="0"/>
              <a:t>, </a:t>
            </a:r>
            <a:r>
              <a:rPr lang="en-US" sz="3500" dirty="0" err="1"/>
              <a:t>Fst</a:t>
            </a:r>
            <a:r>
              <a:rPr lang="en-US" sz="3500" dirty="0"/>
              <a:t>, Fit)</a:t>
            </a:r>
          </a:p>
          <a:p>
            <a:pPr marL="0" indent="0">
              <a:buNone/>
            </a:pPr>
            <a:r>
              <a:rPr lang="en-US" sz="3500" dirty="0"/>
              <a:t>One locus estimates following standard ANOVA as in Weir and Cockerham (1984)</a:t>
            </a:r>
          </a:p>
          <a:p>
            <a:pPr marL="0" indent="0">
              <a:buNone/>
            </a:pPr>
            <a:r>
              <a:rPr lang="en-US" sz="3500" dirty="0"/>
              <a:t>File: microsatellite_geno_pop.txt (</a:t>
            </a:r>
            <a:r>
              <a:rPr lang="en-US" sz="3500" dirty="0" err="1"/>
              <a:t>Individual_ID</a:t>
            </a:r>
            <a:r>
              <a:rPr lang="en-US" sz="3500" dirty="0"/>
              <a:t> )</a:t>
            </a:r>
          </a:p>
          <a:p>
            <a:pPr marL="0" indent="0">
              <a:buNone/>
            </a:pPr>
            <a:r>
              <a:rPr lang="en-US" sz="3500" dirty="0"/>
              <a:t>Number of populations detected : 11</a:t>
            </a:r>
          </a:p>
          <a:p>
            <a:pPr marL="0" indent="0">
              <a:buNone/>
            </a:pPr>
            <a:r>
              <a:rPr lang="en-US" sz="3500" dirty="0"/>
              <a:t>Number of loci detected        : 9</a:t>
            </a:r>
          </a:p>
          <a:p>
            <a:pPr marL="0" indent="0">
              <a:buNone/>
            </a:pPr>
            <a:r>
              <a:rPr lang="en-US" sz="3500" dirty="0"/>
              <a:t>  Locus: SSR1</a:t>
            </a:r>
          </a:p>
          <a:p>
            <a:pPr marL="0" indent="0">
              <a:buNone/>
            </a:pPr>
            <a:r>
              <a:rPr lang="en-US" sz="3500" dirty="0"/>
              <a:t>---------------------------------</a:t>
            </a:r>
          </a:p>
          <a:p>
            <a:pPr marL="0" indent="0">
              <a:buNone/>
            </a:pPr>
            <a:r>
              <a:rPr lang="en-US" sz="3600" dirty="0"/>
              <a:t>Pop       Genotypes:</a:t>
            </a:r>
          </a:p>
          <a:p>
            <a:pPr marL="0" indent="0">
              <a:buNone/>
            </a:pPr>
            <a:r>
              <a:rPr lang="en-US" sz="3600" dirty="0"/>
              <a:t>          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600" dirty="0"/>
              <a:t>          7   1   9   11  7   11  13  11  13  15  13  17  15  13  15  </a:t>
            </a:r>
          </a:p>
          <a:p>
            <a:pPr marL="0" indent="0">
              <a:buNone/>
            </a:pPr>
            <a:r>
              <a:rPr lang="en-US" sz="3600" dirty="0"/>
              <a:t>          7   9   11  11  13  13  13  15  15  15  17  17  19  23  27    Total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72D05-6693-4B67-B03F-0F451E57C4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ND20      0   0   0   0   0   2   16  0   1   1   0   0   0   0   0      20</a:t>
            </a:r>
          </a:p>
          <a:p>
            <a:pPr marL="0" indent="0">
              <a:buNone/>
            </a:pPr>
            <a:r>
              <a:rPr lang="en-US" sz="1400" dirty="0"/>
              <a:t>sha27     0   0   0   0   0   2   15  0   4   6   0   0   0   0   0      27</a:t>
            </a:r>
          </a:p>
          <a:p>
            <a:pPr marL="0" indent="0">
              <a:buNone/>
            </a:pPr>
            <a:r>
              <a:rPr lang="en-US" sz="1400" dirty="0"/>
              <a:t>JX20      0   0   0   1   0   2   14  1   0   2   0   0   0   0   0      20</a:t>
            </a:r>
          </a:p>
          <a:p>
            <a:pPr marL="0" indent="0">
              <a:buNone/>
            </a:pPr>
            <a:r>
              <a:rPr lang="en-US" sz="1400" dirty="0"/>
              <a:t>XG16      0   0   0   0   0   1   12  0   2   0   0   0   1   0   0      16</a:t>
            </a:r>
          </a:p>
          <a:p>
            <a:pPr marL="0" indent="0">
              <a:buNone/>
            </a:pPr>
            <a:r>
              <a:rPr lang="en-US" sz="1400" dirty="0"/>
              <a:t>ZWY15     0   1   0   2   0   1   9   0   1   0   0   0   0   0   1      15</a:t>
            </a:r>
          </a:p>
          <a:p>
            <a:pPr marL="0" indent="0">
              <a:buNone/>
            </a:pPr>
            <a:r>
              <a:rPr lang="en-US" sz="1400" dirty="0"/>
              <a:t>DHS24     0   0   0   1   0   2   12  0   5   3   1   0   0   0   0      24</a:t>
            </a:r>
          </a:p>
          <a:p>
            <a:pPr marL="0" indent="0">
              <a:buNone/>
            </a:pPr>
            <a:r>
              <a:rPr lang="en-US" sz="1400" dirty="0"/>
              <a:t>HN20      0   0   0   0   0   2   11  0   4   1   0   1   0   1   0      20</a:t>
            </a:r>
          </a:p>
          <a:p>
            <a:pPr marL="0" indent="0">
              <a:buNone/>
            </a:pPr>
            <a:r>
              <a:rPr lang="en-US" sz="1400" dirty="0"/>
              <a:t>SD20      1   0   1   1   0   3   6   1   1   4   0   0   0   0   0      18</a:t>
            </a:r>
          </a:p>
          <a:p>
            <a:pPr marL="0" indent="0">
              <a:buNone/>
            </a:pPr>
            <a:r>
              <a:rPr lang="en-US" sz="1400" dirty="0"/>
              <a:t>NN19      0   0   0   0   5   8   3   0   3   0   0   0   0   0   0      19</a:t>
            </a:r>
          </a:p>
          <a:p>
            <a:pPr marL="0" indent="0">
              <a:buNone/>
            </a:pPr>
            <a:r>
              <a:rPr lang="en-US" sz="1400" dirty="0"/>
              <a:t>DA19      0   0   0   12  0   5   0   1   0   1   0   0   0   0   0      19</a:t>
            </a:r>
          </a:p>
          <a:p>
            <a:pPr marL="0" indent="0">
              <a:buNone/>
            </a:pPr>
            <a:r>
              <a:rPr lang="en-US" sz="1400" dirty="0"/>
              <a:t>WN10      0   0   0   9   0   1   0   0   0   0   0   0   0   0   0     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Total:    1   1   1   26  5   29  98  3   21  18  1   1   1   1   1      208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Fis</a:t>
            </a:r>
            <a:r>
              <a:rPr lang="en-US" sz="1400" dirty="0"/>
              <a:t>^= 0.310537</a:t>
            </a:r>
          </a:p>
          <a:p>
            <a:pPr marL="0" indent="0">
              <a:buNone/>
            </a:pPr>
            <a:r>
              <a:rPr lang="en-US" sz="1400" dirty="0" err="1"/>
              <a:t>Fst</a:t>
            </a:r>
            <a:r>
              <a:rPr lang="en-US" sz="1400" dirty="0"/>
              <a:t>^= 0.230495</a:t>
            </a:r>
          </a:p>
          <a:p>
            <a:pPr marL="0" indent="0">
              <a:buNone/>
            </a:pPr>
            <a:r>
              <a:rPr lang="en-US" sz="1400" dirty="0"/>
              <a:t>Fit^= 0.469455</a:t>
            </a:r>
          </a:p>
          <a:p>
            <a:pPr marL="0" indent="0">
              <a:buNone/>
            </a:pPr>
            <a:r>
              <a:rPr lang="en-US" sz="1400" dirty="0"/>
              <a:t>1-Qintra^= 0.307692 (gene diversity intra-individuals)</a:t>
            </a:r>
          </a:p>
          <a:p>
            <a:pPr marL="0" indent="0">
              <a:buNone/>
            </a:pPr>
            <a:r>
              <a:rPr lang="en-US" sz="1400" dirty="0"/>
              <a:t>1-Qinter^= 0.446278 (gene diversity inter-individuals intra-pop)</a:t>
            </a:r>
          </a:p>
        </p:txBody>
      </p:sp>
    </p:spTree>
    <p:extLst>
      <p:ext uri="{BB962C8B-B14F-4D97-AF65-F5344CB8AC3E}">
        <p14:creationId xmlns:p14="http://schemas.microsoft.com/office/powerpoint/2010/main" val="270505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76A2-2680-4182-9EBE-27E12A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mtDNA</a:t>
            </a:r>
            <a:r>
              <a:rPr lang="en-US" dirty="0"/>
              <a:t> into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3D4E-7834-459A-B579-0B529A7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the </a:t>
            </a:r>
            <a:r>
              <a:rPr lang="en-US" dirty="0" err="1"/>
              <a:t>mtDNA</a:t>
            </a:r>
            <a:r>
              <a:rPr lang="en-US" dirty="0"/>
              <a:t> Haplotype information in FASTA format for other programs</a:t>
            </a:r>
          </a:p>
          <a:p>
            <a:r>
              <a:rPr lang="en-US" dirty="0"/>
              <a:t>The original file contained location information and was poorly laid out</a:t>
            </a:r>
          </a:p>
          <a:p>
            <a:r>
              <a:rPr lang="en-US" dirty="0"/>
              <a:t>I used R to selectively delete the unnecessary information and to write the resulting data frame into a </a:t>
            </a:r>
            <a:r>
              <a:rPr lang="en-US" dirty="0" err="1"/>
              <a:t>fasta</a:t>
            </a:r>
            <a:r>
              <a:rPr lang="en-US" dirty="0"/>
              <a:t> text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49DF-CAEB-4BAE-96B3-1C96C65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microsatellite into </a:t>
            </a:r>
            <a:r>
              <a:rPr lang="en-US" dirty="0" err="1"/>
              <a:t>genepop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63FE-ECDE-4982-8EFB-86D3BA38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Genepop</a:t>
            </a:r>
            <a:r>
              <a:rPr lang="en-US" dirty="0"/>
              <a:t> has very specific format requirements, that are completely different from the given </a:t>
            </a:r>
            <a:r>
              <a:rPr lang="en-US" dirty="0" err="1"/>
              <a:t>GenAlEx</a:t>
            </a:r>
            <a:r>
              <a:rPr lang="en-US" dirty="0"/>
              <a:t> format</a:t>
            </a:r>
          </a:p>
          <a:p>
            <a:r>
              <a:rPr lang="en-US" dirty="0"/>
              <a:t>Had to trim unnecessary info</a:t>
            </a:r>
          </a:p>
          <a:p>
            <a:r>
              <a:rPr lang="en-US" dirty="0"/>
              <a:t>The given data had two columns per locus, </a:t>
            </a:r>
            <a:r>
              <a:rPr lang="en-US" dirty="0" err="1"/>
              <a:t>genepop</a:t>
            </a:r>
            <a:r>
              <a:rPr lang="en-US" dirty="0"/>
              <a:t> requires one column per locus with 4 characters. Any space must be filled with zeros</a:t>
            </a:r>
          </a:p>
          <a:p>
            <a:r>
              <a:rPr lang="en-US" dirty="0"/>
              <a:t>The data had to be converted to strings, checked for length, and then concatenated into the right loci</a:t>
            </a:r>
          </a:p>
          <a:p>
            <a:r>
              <a:rPr lang="en-US" dirty="0"/>
              <a:t>Plus other details</a:t>
            </a:r>
          </a:p>
        </p:txBody>
      </p:sp>
    </p:spTree>
    <p:extLst>
      <p:ext uri="{BB962C8B-B14F-4D97-AF65-F5344CB8AC3E}">
        <p14:creationId xmlns:p14="http://schemas.microsoft.com/office/powerpoint/2010/main" val="364550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4B9C-9DC5-4A70-8F25-C9CE68B3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Some Formatting Done in R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CC21F5-312A-4E03-AF70-07B34D55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GenAlEx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50FCC4D-5308-4F5B-B252-BF75BC8F67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7355319"/>
              </p:ext>
            </p:extLst>
          </p:nvPr>
        </p:nvGraphicFramePr>
        <p:xfrm>
          <a:off x="609599" y="2174872"/>
          <a:ext cx="5386919" cy="3951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824">
                  <a:extLst>
                    <a:ext uri="{9D8B030D-6E8A-4147-A177-3AD203B41FA5}">
                      <a16:colId xmlns:a16="http://schemas.microsoft.com/office/drawing/2014/main" val="2371833995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3581470485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654424384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895947374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62422606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579691765"/>
                    </a:ext>
                  </a:extLst>
                </a:gridCol>
              </a:tblGrid>
              <a:tr h="2851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779401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2523624"/>
                  </a:ext>
                </a:extLst>
              </a:tr>
              <a:tr h="529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Individual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SSR1（1-78）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SSR2（1-141）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22493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8330132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0896149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9552762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8096575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731376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659289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224236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2986068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62577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917275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437CFE-381E-4906-8095-D1B711E6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Genepop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748D7D-F300-4C7E-AC86-27FC0AF86D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Individual ID,</a:t>
            </a:r>
          </a:p>
          <a:p>
            <a:pPr marL="0" indent="0">
              <a:buNone/>
            </a:pPr>
            <a:r>
              <a:rPr lang="en-US" dirty="0"/>
              <a:t>SSR1(1-78), SSR2(1-141), SSR3(A34), SSR4(C25), SSR5(A99), SSR6(B30), SSR7(A80), SSR8(F17), SSR9(H33)</a:t>
            </a:r>
          </a:p>
          <a:p>
            <a:pPr marL="0" indent="0">
              <a:buNone/>
            </a:pPr>
            <a:r>
              <a:rPr lang="en-US" dirty="0"/>
              <a:t>pop         </a:t>
            </a:r>
          </a:p>
          <a:p>
            <a:pPr marL="0" indent="0">
              <a:buNone/>
            </a:pPr>
            <a:r>
              <a:rPr lang="en-US" dirty="0"/>
              <a:t>ND1 , 1313 3535 4153 0909 2727 1111 4749 1525 0709</a:t>
            </a:r>
          </a:p>
          <a:p>
            <a:pPr marL="0" indent="0">
              <a:buNone/>
            </a:pPr>
            <a:r>
              <a:rPr lang="en-US" dirty="0"/>
              <a:t>ND2 , 1315 3545 4143 0909 2727 1111 4949 2325 1111</a:t>
            </a:r>
          </a:p>
          <a:p>
            <a:pPr marL="0" indent="0">
              <a:buNone/>
            </a:pPr>
            <a:r>
              <a:rPr lang="en-US" dirty="0"/>
              <a:t>ND3 , 1313 3939 4357 0711 2727 1111 5153 2525 0911</a:t>
            </a:r>
          </a:p>
          <a:p>
            <a:pPr marL="0" indent="0">
              <a:buNone/>
            </a:pPr>
            <a:r>
              <a:rPr lang="en-US" dirty="0"/>
              <a:t>ND4 , 1113 3537 5153 0909 2727 1111 4753 1717 0711</a:t>
            </a:r>
          </a:p>
          <a:p>
            <a:pPr marL="0" indent="0">
              <a:buNone/>
            </a:pPr>
            <a:r>
              <a:rPr lang="en-US" dirty="0"/>
              <a:t>ND5 , 1313 3539 5153 0909 2727 1111 4751 2525 0711</a:t>
            </a:r>
          </a:p>
          <a:p>
            <a:pPr marL="0" indent="0">
              <a:buNone/>
            </a:pPr>
            <a:r>
              <a:rPr lang="en-US" dirty="0"/>
              <a:t>ND6 , 1313 3135 4345 0909 2527 1111 5353 1527 0707</a:t>
            </a:r>
          </a:p>
          <a:p>
            <a:pPr marL="0" indent="0">
              <a:buNone/>
            </a:pPr>
            <a:r>
              <a:rPr lang="en-US" dirty="0"/>
              <a:t>ND7 , 1313 3137 4351 0509 2727 1111 4955 1515 0709</a:t>
            </a:r>
          </a:p>
        </p:txBody>
      </p:sp>
    </p:spTree>
    <p:extLst>
      <p:ext uri="{BB962C8B-B14F-4D97-AF65-F5344CB8AC3E}">
        <p14:creationId xmlns:p14="http://schemas.microsoft.com/office/powerpoint/2010/main" val="386484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 and AR</a:t>
            </a:r>
            <a:endParaRPr lang="en-US" dirty="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A0EB27-7A5A-49DB-96D8-A1D8F462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40" r="56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F07514-0281-4616-9025-4F030C1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580629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E2A-8F31-4C9A-8DB8-4D26D08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85C2-1682-48BC-BF2A-67D67FB3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528637"/>
          </a:xfrm>
        </p:spPr>
        <p:txBody>
          <a:bodyPr/>
          <a:lstStyle/>
          <a:p>
            <a:r>
              <a:rPr lang="en-US" dirty="0"/>
              <a:t>Ours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36DEC9-CCEF-4750-8BCE-2E3A9A6CC6C2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6615" y="2702957"/>
          <a:ext cx="4715669" cy="2933462"/>
        </p:xfrm>
        <a:graphic>
          <a:graphicData uri="http://schemas.openxmlformats.org/drawingml/2006/table">
            <a:tbl>
              <a:tblPr/>
              <a:tblGrid>
                <a:gridCol w="673667">
                  <a:extLst>
                    <a:ext uri="{9D8B030D-6E8A-4147-A177-3AD203B41FA5}">
                      <a16:colId xmlns:a16="http://schemas.microsoft.com/office/drawing/2014/main" val="2214563673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77037408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67084870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39131114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1417591246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114149488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920685898"/>
                    </a:ext>
                  </a:extLst>
                </a:gridCol>
              </a:tblGrid>
              <a:tr h="41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Na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82612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0.102166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88021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5.555556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0.393416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0.561581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821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0.551027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4606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0.493924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09494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0.440515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26412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6.888889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0.588674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19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0.212705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961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0.412128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0.683157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0.417698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7638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0.538012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0.556941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72685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0.429825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0.651008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0.390561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52003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157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6.262626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5.127273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0.413636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0.405073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0.304455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47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A84FA-0DFE-46AF-B61E-D0568072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528637"/>
          </a:xfrm>
        </p:spPr>
        <p:txBody>
          <a:bodyPr/>
          <a:lstStyle/>
          <a:p>
            <a:r>
              <a:rPr lang="en-US" dirty="0"/>
              <a:t>Theirs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902727-A943-4B3C-A93B-4B425AAB7465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72202" y="2667000"/>
          <a:ext cx="5183185" cy="2933458"/>
        </p:xfrm>
        <a:graphic>
          <a:graphicData uri="http://schemas.openxmlformats.org/drawingml/2006/table">
            <a:tbl>
              <a:tblPr/>
              <a:tblGrid>
                <a:gridCol w="740455">
                  <a:extLst>
                    <a:ext uri="{9D8B030D-6E8A-4147-A177-3AD203B41FA5}">
                      <a16:colId xmlns:a16="http://schemas.microsoft.com/office/drawing/2014/main" val="531173556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437889242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9853322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4090869924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7088261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82039853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707572657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r>
                        <a:rPr lang="en-US" sz="900"/>
                        <a:t>Locations abbr.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Na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PAr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Ho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He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Fis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9535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4.418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0.483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0.528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0.109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9891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Sha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4.234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467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Sui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4.595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2013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Xiang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0.229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0.494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5758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Huo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5.565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0.367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5069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DHS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0.252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379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0.472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0.591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8609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Sand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0.412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0.683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0.371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8034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0.538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0.061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55782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6.527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0.430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0.353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028055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Wan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5.222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0.344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37507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Average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5.079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0.425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0.405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DNASP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4"/>
            <a:ext cx="3867151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5917721" y="181979"/>
            <a:ext cx="6185915" cy="6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01" t="12845" r="57133" b="262"/>
          <a:stretch/>
        </p:blipFill>
        <p:spPr>
          <a:xfrm>
            <a:off x="609600" y="2479018"/>
            <a:ext cx="4676775" cy="365727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827890-5642-4F6A-A40B-FC32A18AE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2186"/>
              </p:ext>
            </p:extLst>
          </p:nvPr>
        </p:nvGraphicFramePr>
        <p:xfrm>
          <a:off x="6905626" y="2479018"/>
          <a:ext cx="4432300" cy="36471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746430926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01502131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305714087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315868060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916417408"/>
                    </a:ext>
                  </a:extLst>
                </a:gridCol>
              </a:tblGrid>
              <a:tr h="4438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10630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0628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6827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89795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6959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170229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623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05414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741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6370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8693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2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E73E41-D190-4E28-9ED8-7A15D81B272E}"/>
              </a:ext>
            </a:extLst>
          </p:cNvPr>
          <p:cNvSpPr txBox="1"/>
          <p:nvPr/>
        </p:nvSpPr>
        <p:spPr>
          <a:xfrm>
            <a:off x="609600" y="1301996"/>
            <a:ext cx="1072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“Polymorphism of </a:t>
            </a:r>
            <a:r>
              <a:rPr lang="en-US" dirty="0" err="1"/>
              <a:t>mtDNA</a:t>
            </a:r>
            <a:r>
              <a:rPr lang="en-US" dirty="0"/>
              <a:t> COI gene in 11 populations of </a:t>
            </a:r>
            <a:r>
              <a:rPr lang="en-US" i="1" dirty="0" err="1"/>
              <a:t>Valisia</a:t>
            </a:r>
            <a:r>
              <a:rPr lang="en-US" i="1" dirty="0"/>
              <a:t> </a:t>
            </a:r>
            <a:r>
              <a:rPr lang="en-US" i="1" dirty="0" err="1"/>
              <a:t>javana</a:t>
            </a:r>
            <a:r>
              <a:rPr lang="en-US" dirty="0"/>
              <a:t>. Sample size (</a:t>
            </a:r>
            <a:r>
              <a:rPr lang="en-US" i="1" dirty="0"/>
              <a:t>N</a:t>
            </a:r>
            <a:r>
              <a:rPr lang="en-US" dirty="0"/>
              <a:t>), number of haplotypes (</a:t>
            </a:r>
            <a:r>
              <a:rPr lang="en-US" i="1" dirty="0"/>
              <a:t>K</a:t>
            </a:r>
            <a:r>
              <a:rPr lang="en-US" dirty="0"/>
              <a:t>), haplotype diversity (</a:t>
            </a:r>
            <a:r>
              <a:rPr lang="en-US" i="1" dirty="0" err="1"/>
              <a:t>Hd</a:t>
            </a:r>
            <a:r>
              <a:rPr lang="en-US" dirty="0"/>
              <a:t>), nucleotide diversity (</a:t>
            </a:r>
            <a:r>
              <a:rPr lang="el-GR" i="1" dirty="0"/>
              <a:t>π</a:t>
            </a:r>
            <a:r>
              <a:rPr lang="el-GR" dirty="0"/>
              <a:t>) </a:t>
            </a:r>
            <a:r>
              <a:rPr lang="en-US" dirty="0"/>
              <a:t>and name of haplotypes (</a:t>
            </a:r>
            <a:r>
              <a:rPr lang="en-US" i="1" dirty="0"/>
              <a:t>H</a:t>
            </a:r>
            <a:r>
              <a:rPr lang="en-US" dirty="0"/>
              <a:t>) with Number of individuals” </a:t>
            </a:r>
          </a:p>
        </p:txBody>
      </p:sp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64A64-BC5D-4D06-86BE-B0EC82F5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Background and Experimental Design</a:t>
            </a:r>
          </a:p>
        </p:txBody>
      </p:sp>
      <p:pic>
        <p:nvPicPr>
          <p:cNvPr id="7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id="{D87E84C1-05FD-4C3F-A861-A6D705932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87" y="477673"/>
            <a:ext cx="5667687" cy="6045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C8773-0077-4462-BA95-0081C45B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1905000"/>
            <a:ext cx="4011084" cy="4221164"/>
          </a:xfrm>
        </p:spPr>
        <p:txBody>
          <a:bodyPr/>
          <a:lstStyle/>
          <a:p>
            <a:r>
              <a:rPr lang="en-US" dirty="0"/>
              <a:t>Sampling sites and mitochondrial DNA (</a:t>
            </a:r>
            <a:r>
              <a:rPr lang="en-US" dirty="0" err="1"/>
              <a:t>mtDNA</a:t>
            </a:r>
            <a:r>
              <a:rPr lang="en-US" dirty="0"/>
              <a:t>) nested haplotype clade distribution for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. The grey line represents the rotated measure of latitude implemented following Yu &amp; </a:t>
            </a:r>
            <a:r>
              <a:rPr lang="en-US" dirty="0" err="1"/>
              <a:t>Nason</a:t>
            </a:r>
            <a:r>
              <a:rPr lang="en-US" dirty="0"/>
              <a:t> (2013).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8B42A-ADE1-4775-8EB7-F075F1C34DB3}"/>
              </a:ext>
            </a:extLst>
          </p:cNvPr>
          <p:cNvSpPr txBox="1"/>
          <p:nvPr/>
        </p:nvSpPr>
        <p:spPr>
          <a:xfrm>
            <a:off x="70338" y="1"/>
            <a:ext cx="236806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Figure 2. Pairwise genetic differentiation among populations according to geographic distance in </a:t>
            </a:r>
            <a:r>
              <a:rPr lang="en-US" sz="1300" dirty="0" err="1"/>
              <a:t>Valisia</a:t>
            </a:r>
            <a:r>
              <a:rPr lang="en-US" sz="1300" dirty="0"/>
              <a:t> </a:t>
            </a:r>
            <a:r>
              <a:rPr lang="en-US" sz="1300" dirty="0" err="1"/>
              <a:t>javana</a:t>
            </a:r>
            <a:r>
              <a:rPr lang="en-US" sz="1300" dirty="0"/>
              <a:t> (A, C) and </a:t>
            </a:r>
            <a:r>
              <a:rPr lang="en-US" sz="1300" dirty="0" err="1"/>
              <a:t>Ficus</a:t>
            </a:r>
            <a:r>
              <a:rPr lang="en-US" sz="1300" dirty="0"/>
              <a:t> </a:t>
            </a:r>
            <a:r>
              <a:rPr lang="en-US" sz="1300" dirty="0" err="1"/>
              <a:t>hirta</a:t>
            </a:r>
            <a:r>
              <a:rPr lang="en-US" sz="13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300" dirty="0" err="1"/>
              <a:t>javana</a:t>
            </a:r>
            <a:r>
              <a:rPr lang="en-US" sz="1300" dirty="0"/>
              <a:t> and D: </a:t>
            </a:r>
            <a:r>
              <a:rPr lang="en-US" sz="1300" dirty="0" err="1"/>
              <a:t>cpDNA</a:t>
            </a:r>
            <a:r>
              <a:rPr lang="en-US" sz="1300" dirty="0"/>
              <a:t> for F. </a:t>
            </a:r>
            <a:r>
              <a:rPr lang="en-US" sz="1300" dirty="0" err="1"/>
              <a:t>hirta</a:t>
            </a:r>
            <a:r>
              <a:rPr lang="en-US" sz="1300" dirty="0"/>
              <a:t>). (A) Pairwise genetic distance </a:t>
            </a:r>
            <a:r>
              <a:rPr lang="en-US" sz="1300" dirty="0" err="1"/>
              <a:t>Fst</a:t>
            </a:r>
            <a:r>
              <a:rPr lang="en-US" sz="1300" dirty="0"/>
              <a:t>/(1- FST) according to the natural logarithm of geographic distance (GGD; km) in V. </a:t>
            </a:r>
            <a:r>
              <a:rPr lang="en-US" sz="1300" dirty="0" err="1"/>
              <a:t>javana</a:t>
            </a:r>
            <a:r>
              <a:rPr lang="en-US" sz="1300" dirty="0"/>
              <a:t>. (B) Pairwise genetic distance FST/(1-FST) according to the natural logarithm of geographic distance (km) of F. </a:t>
            </a:r>
            <a:r>
              <a:rPr lang="en-US" sz="1300" dirty="0" err="1"/>
              <a:t>hirta</a:t>
            </a:r>
            <a:r>
              <a:rPr lang="en-US" sz="1300" dirty="0"/>
              <a:t>. (C) Logarithm of genetic distance (</a:t>
            </a:r>
            <a:r>
              <a:rPr lang="en-US" sz="1300" dirty="0" err="1"/>
              <a:t>Nst</a:t>
            </a:r>
            <a:r>
              <a:rPr lang="en-US" sz="1300" dirty="0"/>
              <a:t>) according to the natural logarithm of geographic distance (km) of V. </a:t>
            </a:r>
            <a:r>
              <a:rPr lang="en-US" sz="1300" dirty="0" err="1"/>
              <a:t>javana</a:t>
            </a:r>
            <a:r>
              <a:rPr lang="en-US" sz="1300" dirty="0"/>
              <a:t>. (D) Logarithm transform of genetic distance (NST) according to the natural logarithm of geographic distance (km) in F. </a:t>
            </a:r>
            <a:r>
              <a:rPr lang="en-US" sz="1300" dirty="0" err="1"/>
              <a:t>hirta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4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DFBB-73F8-4DE9-ACC3-9326580259C2}"/>
              </a:ext>
            </a:extLst>
          </p:cNvPr>
          <p:cNvSpPr txBox="1"/>
          <p:nvPr/>
        </p:nvSpPr>
        <p:spPr>
          <a:xfrm>
            <a:off x="679939" y="5306647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5 at 09.5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" y="145527"/>
            <a:ext cx="6535030" cy="4246800"/>
          </a:xfrm>
          <a:prstGeom prst="rect">
            <a:avLst/>
          </a:prstGeom>
        </p:spPr>
      </p:pic>
      <p:pic>
        <p:nvPicPr>
          <p:cNvPr id="8" name="Picture 7" descr="Screen Shot 2018-12-05 at 09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44" y="145529"/>
            <a:ext cx="2921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09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" y="132298"/>
            <a:ext cx="2997200" cy="4406900"/>
          </a:xfrm>
          <a:prstGeom prst="rect">
            <a:avLst/>
          </a:prstGeom>
        </p:spPr>
      </p:pic>
      <p:pic>
        <p:nvPicPr>
          <p:cNvPr id="5" name="Picture 4" descr="Screen Shot 2018-12-05 at 10.0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70" y="264596"/>
            <a:ext cx="6585883" cy="38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10.0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4" y="145528"/>
            <a:ext cx="4394878" cy="4259997"/>
          </a:xfrm>
          <a:prstGeom prst="rect">
            <a:avLst/>
          </a:prstGeom>
        </p:spPr>
      </p:pic>
      <p:pic>
        <p:nvPicPr>
          <p:cNvPr id="5" name="Picture 4" descr="Screen Shot 2018-12-05 at 10.00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2" y="171988"/>
            <a:ext cx="3959857" cy="4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JMP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8-12-05 at 10.0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67" y="171988"/>
            <a:ext cx="3363600" cy="6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9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3" y="4343442"/>
            <a:ext cx="11018143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2 at 10.2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60" y="0"/>
            <a:ext cx="3346489" cy="4447592"/>
          </a:xfrm>
          <a:prstGeom prst="rect">
            <a:avLst/>
          </a:prstGeom>
        </p:spPr>
      </p:pic>
      <p:pic>
        <p:nvPicPr>
          <p:cNvPr id="7" name="Picture 6" descr="Screen Shot 2018-12-05 at 10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7" y="291985"/>
            <a:ext cx="6601793" cy="24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2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B2FF6-D7FA-4CA7-8377-706FAA8D22CD}"/>
              </a:ext>
            </a:extLst>
          </p:cNvPr>
          <p:cNvSpPr txBox="1"/>
          <p:nvPr/>
        </p:nvSpPr>
        <p:spPr>
          <a:xfrm>
            <a:off x="812799" y="4838898"/>
            <a:ext cx="982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214130"/>
            <a:ext cx="543000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3F214-2ACE-4518-B575-09B6E0707B03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4" y="1307308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327-2ADA-49D0-9DE9-55F675A4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7F3499-3B83-491C-83F1-5E18F87E3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Codominant Frequency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E33DBE-3F8B-4FAB-A57C-9E7B1C00AFB6}"/>
              </a:ext>
            </a:extLst>
          </p:cNvPr>
          <p:cNvGraphicFramePr>
            <a:graphicFrameLocks/>
          </p:cNvGraphicFramePr>
          <p:nvPr/>
        </p:nvGraphicFramePr>
        <p:xfrm>
          <a:off x="5006544" y="443579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2677EB-3739-4B2D-9A51-AAFFBA9C653F}"/>
              </a:ext>
            </a:extLst>
          </p:cNvPr>
          <p:cNvGraphicFramePr>
            <a:graphicFrameLocks/>
          </p:cNvGraphicFramePr>
          <p:nvPr/>
        </p:nvGraphicFramePr>
        <p:xfrm>
          <a:off x="5268144" y="2362200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9669CC-66D2-45EF-8BE9-CBD59E9E791A}"/>
              </a:ext>
            </a:extLst>
          </p:cNvPr>
          <p:cNvGraphicFramePr>
            <a:graphicFrameLocks/>
          </p:cNvGraphicFramePr>
          <p:nvPr/>
        </p:nvGraphicFramePr>
        <p:xfrm>
          <a:off x="5268144" y="4458393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6A621E-920C-45C3-9699-C481553ABAF8}"/>
              </a:ext>
            </a:extLst>
          </p:cNvPr>
          <p:cNvSpPr txBox="1"/>
          <p:nvPr/>
        </p:nvSpPr>
        <p:spPr>
          <a:xfrm>
            <a:off x="1191126" y="4555375"/>
            <a:ext cx="28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Graphs and Excel Charts</a:t>
            </a:r>
          </a:p>
        </p:txBody>
      </p:sp>
    </p:spTree>
    <p:extLst>
      <p:ext uri="{BB962C8B-B14F-4D97-AF65-F5344CB8AC3E}">
        <p14:creationId xmlns:p14="http://schemas.microsoft.com/office/powerpoint/2010/main" val="100358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05575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448"/>
              </p:ext>
            </p:extLst>
          </p:nvPr>
        </p:nvGraphicFramePr>
        <p:xfrm>
          <a:off x="2173425" y="86168"/>
          <a:ext cx="8808564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57">
                  <a:extLst>
                    <a:ext uri="{9D8B030D-6E8A-4147-A177-3AD203B41FA5}">
                      <a16:colId xmlns:a16="http://schemas.microsoft.com/office/drawing/2014/main" val="894128947"/>
                    </a:ext>
                  </a:extLst>
                </a:gridCol>
                <a:gridCol w="368917">
                  <a:extLst>
                    <a:ext uri="{9D8B030D-6E8A-4147-A177-3AD203B41FA5}">
                      <a16:colId xmlns:a16="http://schemas.microsoft.com/office/drawing/2014/main" val="75420122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54267154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444721433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696182725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11781242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8561873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27677911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18769628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04449589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842204769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403843349"/>
                    </a:ext>
                  </a:extLst>
                </a:gridCol>
              </a:tblGrid>
              <a:tr h="2376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2344680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52740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0550923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929896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511579210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6366227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77996587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9612020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49992958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800019505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65723834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024612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4539959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9048184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 (SE)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29535463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04060837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88386594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724199371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6987171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3717784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939219500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28937221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560929622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933345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Verdana" panose="020B0604030504040204" pitchFamily="34" charset="0"/>
              </a:rPr>
              <a:t>Nei’s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solidFill>
                  <a:schemeClr val="bg1"/>
                </a:solidFill>
                <a:latin typeface="Verdana-Italic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27E8B-BA14-45CB-A0D6-46FDE61CE084}"/>
              </a:ext>
            </a:extLst>
          </p:cNvPr>
          <p:cNvSpPr txBox="1"/>
          <p:nvPr/>
        </p:nvSpPr>
        <p:spPr>
          <a:xfrm>
            <a:off x="816682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While </a:t>
            </a:r>
            <a:r>
              <a:rPr lang="en-US" i="1" dirty="0">
                <a:solidFill>
                  <a:schemeClr val="bg1"/>
                </a:solidFill>
                <a:latin typeface="Verdana-Italic"/>
              </a:rPr>
              <a:t>F</a:t>
            </a:r>
            <a:r>
              <a:rPr lang="en-US" sz="800" i="1" dirty="0">
                <a:solidFill>
                  <a:schemeClr val="bg1"/>
                </a:solidFill>
                <a:latin typeface="Verdana-Italic"/>
              </a:rPr>
              <a:t>ST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9896"/>
            <a:ext cx="4870363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1771903" y="610171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1661</Words>
  <Application>Microsoft Office PowerPoint</Application>
  <PresentationFormat>Widescreen</PresentationFormat>
  <Paragraphs>666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Verdana-Italic</vt:lpstr>
      <vt:lpstr>Arial</vt:lpstr>
      <vt:lpstr>Calibri</vt:lpstr>
      <vt:lpstr>Calibri Light</vt:lpstr>
      <vt:lpstr>Verdana</vt:lpstr>
      <vt:lpstr>Office Theme</vt:lpstr>
      <vt:lpstr>1_Office Theme</vt:lpstr>
      <vt:lpstr>PowerPoint Presentation</vt:lpstr>
      <vt:lpstr>Red Laser Steel Cobra Danger Unicorns Presents: “Lack of genetic isolation by distance, similar genetic structuring but different demographic histories in a fig pollinating wasp mutualism” By: Enwai Tian, John D. Nason, Carlos A. Machado, Linna Zheng, Hui Yu and Finn Kjellberg</vt:lpstr>
      <vt:lpstr>Biological Background and 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and Formatting in R</vt:lpstr>
      <vt:lpstr>Some Genepop output</vt:lpstr>
      <vt:lpstr>Formatting mtDNA into FASTA</vt:lpstr>
      <vt:lpstr>Formatting microsatellite into genepop format</vt:lpstr>
      <vt:lpstr>Example of Some Formatting Done in R </vt:lpstr>
      <vt:lpstr>PAR and AR</vt:lpstr>
      <vt:lpstr>PowerPoint Presentation</vt:lpstr>
      <vt:lpstr>Table 2</vt:lpstr>
      <vt:lpstr>DNASP</vt:lpstr>
      <vt:lpstr>PowerPoint Presentation</vt:lpstr>
      <vt:lpstr>Table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Ashley Paulsen</cp:lastModifiedBy>
  <cp:revision>5</cp:revision>
  <dcterms:created xsi:type="dcterms:W3CDTF">2018-12-05T16:30:24Z</dcterms:created>
  <dcterms:modified xsi:type="dcterms:W3CDTF">2018-12-05T18:45:29Z</dcterms:modified>
</cp:coreProperties>
</file>