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mp" ContentType="image/p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56" r:id="rId3"/>
    <p:sldId id="267" r:id="rId4"/>
    <p:sldId id="266" r:id="rId5"/>
    <p:sldId id="297" r:id="rId6"/>
    <p:sldId id="298" r:id="rId7"/>
    <p:sldId id="299" r:id="rId8"/>
    <p:sldId id="268" r:id="rId9"/>
    <p:sldId id="295" r:id="rId10"/>
    <p:sldId id="278" r:id="rId11"/>
    <p:sldId id="277" r:id="rId12"/>
    <p:sldId id="281" r:id="rId13"/>
    <p:sldId id="282" r:id="rId14"/>
    <p:sldId id="283" r:id="rId15"/>
    <p:sldId id="284" r:id="rId16"/>
    <p:sldId id="275" r:id="rId17"/>
    <p:sldId id="257" r:id="rId18"/>
    <p:sldId id="258" r:id="rId19"/>
    <p:sldId id="292" r:id="rId20"/>
    <p:sldId id="293" r:id="rId21"/>
    <p:sldId id="294" r:id="rId22"/>
    <p:sldId id="285" r:id="rId23"/>
    <p:sldId id="259" r:id="rId24"/>
    <p:sldId id="296" r:id="rId25"/>
    <p:sldId id="288" r:id="rId26"/>
    <p:sldId id="260" r:id="rId27"/>
    <p:sldId id="289" r:id="rId28"/>
    <p:sldId id="290" r:id="rId29"/>
    <p:sldId id="261" r:id="rId30"/>
    <p:sldId id="262" r:id="rId31"/>
    <p:sldId id="270" r:id="rId32"/>
    <p:sldId id="302" r:id="rId33"/>
    <p:sldId id="303" r:id="rId34"/>
    <p:sldId id="304" r:id="rId35"/>
    <p:sldId id="306" r:id="rId36"/>
    <p:sldId id="263" r:id="rId37"/>
    <p:sldId id="308" r:id="rId38"/>
    <p:sldId id="264" r:id="rId39"/>
    <p:sldId id="265" r:id="rId40"/>
    <p:sldId id="27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7CAD6-7BC5-4357-98DB-565E9B0A2E2C}" v="54" dt="2018-12-04T23:50:14.830"/>
    <p1510:client id="{358883BD-329B-4794-AF16-3687C1EB809A}" v="4" dt="2018-12-04T21:34:43.203"/>
    <p1510:client id="{C724E388-EDE3-41DF-96DF-8F7BBA839B06}" v="100" dt="2018-12-05T03:36:39.062"/>
    <p1510:client id="{70BD31D2-9D27-47EE-8410-48F21E6970C8}" v="7" dt="2018-12-05T05:03:36.0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3" autoAdjust="0"/>
    <p:restoredTop sz="94660" autoAdjust="0"/>
  </p:normalViewPr>
  <p:slideViewPr>
    <p:cSldViewPr snapToGrid="0">
      <p:cViewPr varScale="1">
        <p:scale>
          <a:sx n="87" d="100"/>
          <a:sy n="87" d="100"/>
        </p:scale>
        <p:origin x="-112" y="-5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2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47" Type="http://schemas.microsoft.com/office/2015/10/relationships/revisionInfo" Target="revisionInfo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zobr\Desktop\Temp%203\microsatellite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/>
            </a:pPr>
            <a:r>
              <a:rPr lang="en-US"/>
              <a:t>Allelic Patterns across Populations</a:t>
            </a:r>
          </a:p>
        </c:rich>
      </c:tx>
      <c:layout>
        <c:manualLayout>
          <c:xMode val="edge"/>
          <c:yMode val="edge"/>
          <c:x val="0.324069921259843"/>
          <c:y val="0.0297619047619048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APT!$A$29</c:f>
              <c:strCache>
                <c:ptCount val="1"/>
                <c:pt idx="0">
                  <c:v>Na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APT!$B$41:$L$41</c:f>
                <c:numCache>
                  <c:formatCode>General</c:formatCode>
                  <c:ptCount val="11"/>
                  <c:pt idx="0">
                    <c:v>0.986013297183269</c:v>
                  </c:pt>
                  <c:pt idx="1">
                    <c:v>1.131752710414631</c:v>
                  </c:pt>
                  <c:pt idx="2">
                    <c:v>1.154700538379252</c:v>
                  </c:pt>
                  <c:pt idx="3">
                    <c:v>0.857069367807862</c:v>
                  </c:pt>
                  <c:pt idx="4">
                    <c:v>0.959037583424004</c:v>
                  </c:pt>
                  <c:pt idx="5">
                    <c:v>1.418571703867078</c:v>
                  </c:pt>
                  <c:pt idx="6">
                    <c:v>1.343709624716425</c:v>
                  </c:pt>
                  <c:pt idx="7">
                    <c:v>0.963852865160971</c:v>
                  </c:pt>
                  <c:pt idx="8">
                    <c:v>1.280190957978101</c:v>
                  </c:pt>
                  <c:pt idx="9">
                    <c:v>1.942062032549837</c:v>
                  </c:pt>
                  <c:pt idx="10">
                    <c:v>1.0378634273483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APT!$B$29:$L$29</c:f>
              <c:numCache>
                <c:formatCode>0.000</c:formatCode>
                <c:ptCount val="11"/>
                <c:pt idx="0">
                  <c:v>5.333333333333333</c:v>
                </c:pt>
                <c:pt idx="1">
                  <c:v>5.555555555555554</c:v>
                </c:pt>
                <c:pt idx="2">
                  <c:v>5.666666666666667</c:v>
                </c:pt>
                <c:pt idx="3">
                  <c:v>5.111111111111111</c:v>
                </c:pt>
                <c:pt idx="4">
                  <c:v>6.444444444444445</c:v>
                </c:pt>
                <c:pt idx="5">
                  <c:v>6.888888888888888</c:v>
                </c:pt>
                <c:pt idx="6">
                  <c:v>6.666666666666667</c:v>
                </c:pt>
                <c:pt idx="7">
                  <c:v>7.111111111111111</c:v>
                </c:pt>
                <c:pt idx="8">
                  <c:v>6.666666666666667</c:v>
                </c:pt>
                <c:pt idx="9">
                  <c:v>8.222222222222221</c:v>
                </c:pt>
                <c:pt idx="10">
                  <c:v>5.222222222222222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D79-41DA-96D0-8DE64668382F}"/>
            </c:ext>
          </c:extLst>
        </c:ser>
        <c:ser>
          <c:idx val="1"/>
          <c:order val="1"/>
          <c:tx>
            <c:strRef>
              <c:f>APT!$A$30</c:f>
              <c:strCache>
                <c:ptCount val="1"/>
                <c:pt idx="0">
                  <c:v>Na Freq. &gt;= 5%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APT!$B$42:$L$42</c:f>
                <c:numCache>
                  <c:formatCode>General</c:formatCode>
                  <c:ptCount val="11"/>
                  <c:pt idx="0">
                    <c:v>0.675862503366469</c:v>
                  </c:pt>
                  <c:pt idx="1">
                    <c:v>0.577350269189626</c:v>
                  </c:pt>
                  <c:pt idx="2">
                    <c:v>0.512196914294049</c:v>
                  </c:pt>
                  <c:pt idx="3">
                    <c:v>0.580017028272808</c:v>
                  </c:pt>
                  <c:pt idx="4">
                    <c:v>0.484322104837853</c:v>
                  </c:pt>
                  <c:pt idx="5">
                    <c:v>0.74535599249993</c:v>
                  </c:pt>
                  <c:pt idx="6">
                    <c:v>0.709285851933539</c:v>
                  </c:pt>
                  <c:pt idx="7">
                    <c:v>0.771802443858322</c:v>
                  </c:pt>
                  <c:pt idx="8">
                    <c:v>0.833333333333333</c:v>
                  </c:pt>
                  <c:pt idx="9">
                    <c:v>0.982878111830785</c:v>
                  </c:pt>
                  <c:pt idx="10">
                    <c:v>1.0378634273483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APT!$B$30:$L$30</c:f>
              <c:numCache>
                <c:formatCode>0.000</c:formatCode>
                <c:ptCount val="11"/>
                <c:pt idx="0">
                  <c:v>4.111111111111111</c:v>
                </c:pt>
                <c:pt idx="1">
                  <c:v>3.666666666666666</c:v>
                </c:pt>
                <c:pt idx="2">
                  <c:v>4.111111111111111</c:v>
                </c:pt>
                <c:pt idx="3">
                  <c:v>3.444444444444444</c:v>
                </c:pt>
                <c:pt idx="4">
                  <c:v>4.111111111111111</c:v>
                </c:pt>
                <c:pt idx="5">
                  <c:v>4.0</c:v>
                </c:pt>
                <c:pt idx="6">
                  <c:v>4.444444444444445</c:v>
                </c:pt>
                <c:pt idx="7">
                  <c:v>5.111111111111111</c:v>
                </c:pt>
                <c:pt idx="8">
                  <c:v>4.333333333333333</c:v>
                </c:pt>
                <c:pt idx="9">
                  <c:v>5.777777777777778</c:v>
                </c:pt>
                <c:pt idx="10">
                  <c:v>5.222222222222222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D79-41DA-96D0-8DE64668382F}"/>
            </c:ext>
          </c:extLst>
        </c:ser>
        <c:ser>
          <c:idx val="2"/>
          <c:order val="2"/>
          <c:tx>
            <c:strRef>
              <c:f>APT!$A$31</c:f>
              <c:strCache>
                <c:ptCount val="1"/>
                <c:pt idx="0">
                  <c:v>Ne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APT!$B$43:$L$43</c:f>
                <c:numCache>
                  <c:formatCode>General</c:formatCode>
                  <c:ptCount val="11"/>
                  <c:pt idx="0">
                    <c:v>0.623824042239831</c:v>
                  </c:pt>
                  <c:pt idx="1">
                    <c:v>0.464520239757801</c:v>
                  </c:pt>
                  <c:pt idx="2">
                    <c:v>0.608904212954167</c:v>
                  </c:pt>
                  <c:pt idx="3">
                    <c:v>0.436245615876758</c:v>
                  </c:pt>
                  <c:pt idx="4">
                    <c:v>0.690199287380759</c:v>
                  </c:pt>
                  <c:pt idx="5">
                    <c:v>1.169461510442677</c:v>
                  </c:pt>
                  <c:pt idx="6">
                    <c:v>0.948706422649341</c:v>
                  </c:pt>
                  <c:pt idx="7">
                    <c:v>0.801156371310703</c:v>
                  </c:pt>
                  <c:pt idx="8">
                    <c:v>0.494992822427287</c:v>
                  </c:pt>
                  <c:pt idx="9">
                    <c:v>1.382562863356998</c:v>
                  </c:pt>
                  <c:pt idx="10">
                    <c:v>0.595445002524676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APT!$B$31:$L$31</c:f>
              <c:numCache>
                <c:formatCode>0.000</c:formatCode>
                <c:ptCount val="11"/>
                <c:pt idx="0">
                  <c:v>3.066798859928325</c:v>
                </c:pt>
                <c:pt idx="1">
                  <c:v>2.877041775481452</c:v>
                </c:pt>
                <c:pt idx="2">
                  <c:v>2.98201571235258</c:v>
                </c:pt>
                <c:pt idx="3">
                  <c:v>2.507147122918031</c:v>
                </c:pt>
                <c:pt idx="4">
                  <c:v>3.556572118457992</c:v>
                </c:pt>
                <c:pt idx="5">
                  <c:v>3.994544955790207</c:v>
                </c:pt>
                <c:pt idx="6">
                  <c:v>3.616844078076359</c:v>
                </c:pt>
                <c:pt idx="7">
                  <c:v>4.193282196306607</c:v>
                </c:pt>
                <c:pt idx="8">
                  <c:v>3.056835043510799</c:v>
                </c:pt>
                <c:pt idx="9">
                  <c:v>5.172508840096786</c:v>
                </c:pt>
                <c:pt idx="10">
                  <c:v>3.124129475276177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D79-41DA-96D0-8DE64668382F}"/>
            </c:ext>
          </c:extLst>
        </c:ser>
        <c:ser>
          <c:idx val="3"/>
          <c:order val="3"/>
          <c:tx>
            <c:strRef>
              <c:f>APT!$A$32</c:f>
              <c:strCache>
                <c:ptCount val="1"/>
                <c:pt idx="0">
                  <c:v>I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APT!$B$44:$L$44</c:f>
                <c:numCache>
                  <c:formatCode>General</c:formatCode>
                  <c:ptCount val="11"/>
                  <c:pt idx="0">
                    <c:v>0.222674019274009</c:v>
                  </c:pt>
                  <c:pt idx="1">
                    <c:v>0.192085754774328</c:v>
                  </c:pt>
                  <c:pt idx="2">
                    <c:v>0.201195330238784</c:v>
                  </c:pt>
                  <c:pt idx="3">
                    <c:v>0.186435026570398</c:v>
                  </c:pt>
                  <c:pt idx="4">
                    <c:v>0.176872599811566</c:v>
                  </c:pt>
                  <c:pt idx="5">
                    <c:v>0.244170120863268</c:v>
                  </c:pt>
                  <c:pt idx="6">
                    <c:v>0.228882125777614</c:v>
                  </c:pt>
                  <c:pt idx="7">
                    <c:v>0.177317564656524</c:v>
                  </c:pt>
                  <c:pt idx="8">
                    <c:v>0.234105952987917</c:v>
                  </c:pt>
                  <c:pt idx="9">
                    <c:v>0.28125827770699</c:v>
                  </c:pt>
                  <c:pt idx="10">
                    <c:v>0.240006989874535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APT!$B$32:$L$32</c:f>
              <c:numCache>
                <c:formatCode>0.000</c:formatCode>
                <c:ptCount val="11"/>
                <c:pt idx="0">
                  <c:v>1.110618255492937</c:v>
                </c:pt>
                <c:pt idx="1">
                  <c:v>1.13149105128045</c:v>
                </c:pt>
                <c:pt idx="2">
                  <c:v>1.150875916294668</c:v>
                </c:pt>
                <c:pt idx="3">
                  <c:v>1.018784744779437</c:v>
                </c:pt>
                <c:pt idx="4">
                  <c:v>1.359796259235594</c:v>
                </c:pt>
                <c:pt idx="5">
                  <c:v>1.301010720627261</c:v>
                </c:pt>
                <c:pt idx="6">
                  <c:v>1.294000216015422</c:v>
                </c:pt>
                <c:pt idx="7">
                  <c:v>1.48727570022161</c:v>
                </c:pt>
                <c:pt idx="8">
                  <c:v>1.241722126063526</c:v>
                </c:pt>
                <c:pt idx="9">
                  <c:v>1.537498851905406</c:v>
                </c:pt>
                <c:pt idx="10">
                  <c:v>1.140428466690959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2D79-41DA-96D0-8DE64668382F}"/>
            </c:ext>
          </c:extLst>
        </c:ser>
        <c:ser>
          <c:idx val="4"/>
          <c:order val="4"/>
          <c:tx>
            <c:strRef>
              <c:f>APT!$A$33</c:f>
              <c:strCache>
                <c:ptCount val="1"/>
                <c:pt idx="0">
                  <c:v>No. Private Alleles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APT!$B$45:$L$45</c:f>
                <c:numCache>
                  <c:formatCode>General</c:formatCode>
                  <c:ptCount val="11"/>
                  <c:pt idx="0">
                    <c:v>0.0</c:v>
                  </c:pt>
                  <c:pt idx="1">
                    <c:v>0.111111111111111</c:v>
                  </c:pt>
                  <c:pt idx="2">
                    <c:v>0.0</c:v>
                  </c:pt>
                  <c:pt idx="3">
                    <c:v>0.111111111111111</c:v>
                  </c:pt>
                  <c:pt idx="4">
                    <c:v>0.242161052418926</c:v>
                  </c:pt>
                  <c:pt idx="5">
                    <c:v>0.444444444444444</c:v>
                  </c:pt>
                  <c:pt idx="6">
                    <c:v>0.242161052418926</c:v>
                  </c:pt>
                  <c:pt idx="7">
                    <c:v>0.235702260395516</c:v>
                  </c:pt>
                  <c:pt idx="8">
                    <c:v>0.376796110173626</c:v>
                  </c:pt>
                  <c:pt idx="9">
                    <c:v>0.726483157256779</c:v>
                  </c:pt>
                  <c:pt idx="10">
                    <c:v>0.222222222222222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APT!$B$33:$L$33</c:f>
              <c:numCache>
                <c:formatCode>0.000</c:formatCode>
                <c:ptCount val="11"/>
                <c:pt idx="0">
                  <c:v>0.0</c:v>
                </c:pt>
                <c:pt idx="1">
                  <c:v>0.111111111111111</c:v>
                </c:pt>
                <c:pt idx="2">
                  <c:v>0.0</c:v>
                </c:pt>
                <c:pt idx="3">
                  <c:v>0.111111111111111</c:v>
                </c:pt>
                <c:pt idx="4">
                  <c:v>0.444444444444444</c:v>
                </c:pt>
                <c:pt idx="5">
                  <c:v>0.555555555555556</c:v>
                </c:pt>
                <c:pt idx="6">
                  <c:v>0.444444444444444</c:v>
                </c:pt>
                <c:pt idx="7">
                  <c:v>0.333333333333333</c:v>
                </c:pt>
                <c:pt idx="8">
                  <c:v>0.555555555555556</c:v>
                </c:pt>
                <c:pt idx="9">
                  <c:v>1.666666666666667</c:v>
                </c:pt>
                <c:pt idx="10">
                  <c:v>0.222222222222222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D79-41DA-96D0-8DE64668382F}"/>
            </c:ext>
          </c:extLst>
        </c:ser>
        <c:ser>
          <c:idx val="5"/>
          <c:order val="5"/>
          <c:tx>
            <c:strRef>
              <c:f>APT!$A$34</c:f>
              <c:strCache>
                <c:ptCount val="1"/>
                <c:pt idx="0">
                  <c:v>No. LComm Alleles (&lt;=25%)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APT!$B$46:$L$46</c:f>
                <c:numCache>
                  <c:formatCode>General</c:formatCode>
                  <c:ptCount val="11"/>
                  <c:pt idx="0">
                    <c:v>0.111111111111111</c:v>
                  </c:pt>
                  <c:pt idx="1">
                    <c:v>0.337931251683234</c:v>
                  </c:pt>
                  <c:pt idx="2">
                    <c:v>0.175682092231577</c:v>
                  </c:pt>
                  <c:pt idx="3">
                    <c:v>0.146986183948033</c:v>
                  </c:pt>
                  <c:pt idx="4">
                    <c:v>0.351364184463153</c:v>
                  </c:pt>
                  <c:pt idx="5">
                    <c:v>0.166666666666667</c:v>
                  </c:pt>
                  <c:pt idx="6">
                    <c:v>0.337931251683234</c:v>
                  </c:pt>
                  <c:pt idx="7">
                    <c:v>0.200308404192444</c:v>
                  </c:pt>
                  <c:pt idx="8">
                    <c:v>0.242161052418926</c:v>
                  </c:pt>
                  <c:pt idx="9">
                    <c:v>0.753592220347252</c:v>
                  </c:pt>
                  <c:pt idx="10">
                    <c:v>0.662020849322944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APT!$B$34:$L$34</c:f>
              <c:numCache>
                <c:formatCode>0.000</c:formatCode>
                <c:ptCount val="11"/>
                <c:pt idx="0">
                  <c:v>0.111111111111111</c:v>
                </c:pt>
                <c:pt idx="1">
                  <c:v>0.444444444444444</c:v>
                </c:pt>
                <c:pt idx="2">
                  <c:v>0.444444444444444</c:v>
                </c:pt>
                <c:pt idx="3">
                  <c:v>0.222222222222222</c:v>
                </c:pt>
                <c:pt idx="4">
                  <c:v>0.888888888888889</c:v>
                </c:pt>
                <c:pt idx="5">
                  <c:v>0.333333333333333</c:v>
                </c:pt>
                <c:pt idx="6">
                  <c:v>0.555555555555556</c:v>
                </c:pt>
                <c:pt idx="7">
                  <c:v>0.888888888888889</c:v>
                </c:pt>
                <c:pt idx="8">
                  <c:v>0.444444444444444</c:v>
                </c:pt>
                <c:pt idx="9">
                  <c:v>1.111111111111111</c:v>
                </c:pt>
                <c:pt idx="10">
                  <c:v>1.222222222222222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2D79-41DA-96D0-8DE64668382F}"/>
            </c:ext>
          </c:extLst>
        </c:ser>
        <c:ser>
          <c:idx val="6"/>
          <c:order val="6"/>
          <c:tx>
            <c:strRef>
              <c:f>APT!$A$35</c:f>
              <c:strCache>
                <c:ptCount val="1"/>
                <c:pt idx="0">
                  <c:v>No. LComm Alleles (&lt;=50%)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APT!$B$47:$L$47</c:f>
                <c:numCache>
                  <c:formatCode>General</c:formatCode>
                  <c:ptCount val="11"/>
                  <c:pt idx="0">
                    <c:v>0.555555555555556</c:v>
                  </c:pt>
                  <c:pt idx="1">
                    <c:v>0.654990340141755</c:v>
                  </c:pt>
                  <c:pt idx="2">
                    <c:v>0.503076952118745</c:v>
                  </c:pt>
                  <c:pt idx="3">
                    <c:v>0.577350269189626</c:v>
                  </c:pt>
                  <c:pt idx="4">
                    <c:v>0.538631095268481</c:v>
                  </c:pt>
                  <c:pt idx="5">
                    <c:v>0.74120355911813</c:v>
                  </c:pt>
                  <c:pt idx="6">
                    <c:v>0.799305253885453</c:v>
                  </c:pt>
                  <c:pt idx="7">
                    <c:v>0.626079314976925</c:v>
                  </c:pt>
                  <c:pt idx="8">
                    <c:v>0.753592220347252</c:v>
                  </c:pt>
                  <c:pt idx="9">
                    <c:v>1.001542020962219</c:v>
                  </c:pt>
                  <c:pt idx="10">
                    <c:v>0.929622251704528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APT!$B$35:$L$35</c:f>
              <c:numCache>
                <c:formatCode>0.000</c:formatCode>
                <c:ptCount val="11"/>
                <c:pt idx="0">
                  <c:v>1.555555555555556</c:v>
                </c:pt>
                <c:pt idx="1">
                  <c:v>1.888888888888889</c:v>
                </c:pt>
                <c:pt idx="2">
                  <c:v>1.555555555555556</c:v>
                </c:pt>
                <c:pt idx="3">
                  <c:v>1.333333333333333</c:v>
                </c:pt>
                <c:pt idx="4">
                  <c:v>2.111111111111111</c:v>
                </c:pt>
                <c:pt idx="5">
                  <c:v>1.777777777777778</c:v>
                </c:pt>
                <c:pt idx="6">
                  <c:v>2.333333333333333</c:v>
                </c:pt>
                <c:pt idx="7">
                  <c:v>2.555555555555555</c:v>
                </c:pt>
                <c:pt idx="8">
                  <c:v>2.111111111111111</c:v>
                </c:pt>
                <c:pt idx="9">
                  <c:v>2.555555555555555</c:v>
                </c:pt>
                <c:pt idx="10">
                  <c:v>2.444444444444444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2D79-41DA-96D0-8DE6466838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-2091309032"/>
        <c:axId val="2098582216"/>
      </c:barChart>
      <c:scatterChart>
        <c:scatterStyle val="smoothMarker"/>
        <c:varyColors val="0"/>
        <c:ser>
          <c:idx val="7"/>
          <c:order val="7"/>
          <c:tx>
            <c:strRef>
              <c:f>APT!$A$36</c:f>
              <c:strCache>
                <c:ptCount val="1"/>
                <c:pt idx="0">
                  <c:v>He</c:v>
                </c:pt>
              </c:strCache>
            </c:strRef>
          </c:tx>
          <c:errBars>
            <c:errDir val="y"/>
            <c:errBarType val="both"/>
            <c:errValType val="cust"/>
            <c:noEndCap val="1"/>
            <c:plus>
              <c:numRef>
                <c:f>APT!$B$48:$L$48</c:f>
                <c:numCache>
                  <c:formatCode>General</c:formatCode>
                  <c:ptCount val="11"/>
                  <c:pt idx="0">
                    <c:v>0.0998025394215998</c:v>
                  </c:pt>
                  <c:pt idx="1">
                    <c:v>0.081620904917347</c:v>
                  </c:pt>
                  <c:pt idx="2">
                    <c:v>0.082956563218288</c:v>
                  </c:pt>
                  <c:pt idx="3">
                    <c:v>0.0817539882564867</c:v>
                  </c:pt>
                  <c:pt idx="4">
                    <c:v>0.0692085294043261</c:v>
                  </c:pt>
                  <c:pt idx="5">
                    <c:v>0.0872686636411885</c:v>
                  </c:pt>
                  <c:pt idx="6">
                    <c:v>0.0871335996705334</c:v>
                  </c:pt>
                  <c:pt idx="7">
                    <c:v>0.0557844233960023</c:v>
                  </c:pt>
                  <c:pt idx="8">
                    <c:v>0.0994845040702214</c:v>
                  </c:pt>
                  <c:pt idx="9">
                    <c:v>0.0917104140314683</c:v>
                  </c:pt>
                  <c:pt idx="10">
                    <c:v>0.0991857280155532</c:v>
                  </c:pt>
                </c:numCache>
              </c:numRef>
            </c:plus>
            <c:minus>
              <c:numRef>
                <c:f>APT!$B$48:$L$48</c:f>
                <c:numCache>
                  <c:formatCode>General</c:formatCode>
                  <c:ptCount val="11"/>
                  <c:pt idx="0">
                    <c:v>0.0998025394215998</c:v>
                  </c:pt>
                  <c:pt idx="1">
                    <c:v>0.081620904917347</c:v>
                  </c:pt>
                  <c:pt idx="2">
                    <c:v>0.082956563218288</c:v>
                  </c:pt>
                  <c:pt idx="3">
                    <c:v>0.0817539882564867</c:v>
                  </c:pt>
                  <c:pt idx="4">
                    <c:v>0.0692085294043261</c:v>
                  </c:pt>
                  <c:pt idx="5">
                    <c:v>0.0872686636411885</c:v>
                  </c:pt>
                  <c:pt idx="6">
                    <c:v>0.0871335996705334</c:v>
                  </c:pt>
                  <c:pt idx="7">
                    <c:v>0.0557844233960023</c:v>
                  </c:pt>
                  <c:pt idx="8">
                    <c:v>0.0994845040702214</c:v>
                  </c:pt>
                  <c:pt idx="9">
                    <c:v>0.0917104140314683</c:v>
                  </c:pt>
                  <c:pt idx="10">
                    <c:v>0.0991857280155532</c:v>
                  </c:pt>
                </c:numCache>
              </c:numRef>
            </c:minus>
          </c:errBars>
          <c:xVal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xVal>
          <c:yVal>
            <c:numRef>
              <c:f>APT!$B$36:$L$36</c:f>
              <c:numCache>
                <c:formatCode>0.000</c:formatCode>
                <c:ptCount val="11"/>
                <c:pt idx="0">
                  <c:v>0.5275</c:v>
                </c:pt>
                <c:pt idx="1">
                  <c:v>0.56158134430727</c:v>
                </c:pt>
                <c:pt idx="2">
                  <c:v>0.551027205901911</c:v>
                </c:pt>
                <c:pt idx="3">
                  <c:v>0.493923611111111</c:v>
                </c:pt>
                <c:pt idx="4">
                  <c:v>0.632048374905518</c:v>
                </c:pt>
                <c:pt idx="5">
                  <c:v>0.588674217893067</c:v>
                </c:pt>
                <c:pt idx="6">
                  <c:v>0.590733882030179</c:v>
                </c:pt>
                <c:pt idx="7">
                  <c:v>0.683157237719586</c:v>
                </c:pt>
                <c:pt idx="8">
                  <c:v>0.556940597106802</c:v>
                </c:pt>
                <c:pt idx="9">
                  <c:v>0.651008477442252</c:v>
                </c:pt>
                <c:pt idx="10">
                  <c:v>0.539444444444444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7-2D79-41DA-96D0-8DE6466838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8585768"/>
        <c:axId val="2098583992"/>
      </c:scatterChart>
      <c:catAx>
        <c:axId val="-20913090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Populations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8582216"/>
        <c:crosses val="autoZero"/>
        <c:auto val="1"/>
        <c:lblAlgn val="ctr"/>
        <c:lblOffset val="100"/>
        <c:noMultiLvlLbl val="0"/>
      </c:catAx>
      <c:valAx>
        <c:axId val="209858221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Mean</a:t>
                </a:r>
              </a:p>
            </c:rich>
          </c:tx>
          <c:layout/>
          <c:overlay val="0"/>
        </c:title>
        <c:numFmt formatCode="0.000" sourceLinked="1"/>
        <c:majorTickMark val="out"/>
        <c:minorTickMark val="none"/>
        <c:tickLblPos val="nextTo"/>
        <c:crossAx val="-2091309032"/>
        <c:crosses val="autoZero"/>
        <c:crossBetween val="between"/>
      </c:valAx>
      <c:valAx>
        <c:axId val="2098583992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Heterozygosity</a:t>
                </a:r>
              </a:p>
            </c:rich>
          </c:tx>
          <c:layout/>
          <c:overlay val="0"/>
        </c:title>
        <c:numFmt formatCode="0.000" sourceLinked="1"/>
        <c:majorTickMark val="out"/>
        <c:minorTickMark val="none"/>
        <c:tickLblPos val="nextTo"/>
        <c:crossAx val="2098585768"/>
        <c:crosses val="max"/>
        <c:crossBetween val="midCat"/>
      </c:valAx>
      <c:valAx>
        <c:axId val="2098585768"/>
        <c:scaling>
          <c:orientation val="minMax"/>
        </c:scaling>
        <c:delete val="0"/>
        <c:axPos val="t"/>
        <c:majorTickMark val="none"/>
        <c:minorTickMark val="none"/>
        <c:tickLblPos val="none"/>
        <c:crossAx val="2098583992"/>
        <c:crosses val="max"/>
        <c:crossBetween val="midCat"/>
      </c:valAx>
      <c:spPr>
        <a:noFill/>
      </c:spPr>
    </c:plotArea>
    <c:legend>
      <c:legendPos val="r"/>
      <c:layout/>
      <c:overlay val="0"/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3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5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2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2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3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1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4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2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8772E-FB9E-4424-915A-EFECB76FA9CF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2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tm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tm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tm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tm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tm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tmp"/><Relationship Id="rId3" Type="http://schemas.openxmlformats.org/officeDocument/2006/relationships/image" Target="../media/image13.tm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tmp"/><Relationship Id="rId3" Type="http://schemas.openxmlformats.org/officeDocument/2006/relationships/image" Target="../media/image15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tmp"/><Relationship Id="rId3" Type="http://schemas.openxmlformats.org/officeDocument/2006/relationships/image" Target="../media/image17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4" Type="http://schemas.openxmlformats.org/officeDocument/2006/relationships/image" Target="../media/image20.tm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tm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tm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onlinelibrary.wiley.com/doi/full/10.1111/mec.13438%23mec13438-note-0001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tm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jpeg"/><Relationship Id="rId3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tmp"/><Relationship Id="rId3" Type="http://schemas.openxmlformats.org/officeDocument/2006/relationships/image" Target="../media/image32.tmp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tmp"/><Relationship Id="rId3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7845966-6EFC-468A-9CC7-BAB4B9585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725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5554383-98AF-4A47-BB65-705FAAA4BE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DAD1991-FFD1-4E94-ABAB-7560D3300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44485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xmlns="" id="{30FA4F96-748F-4BB2-8916-5BBB6DF74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678" y="1176793"/>
            <a:ext cx="4161553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5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F2D9490-D24F-4E34-9310-4A8B56C9649D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Heterozygosity, F-statistics, and Allelic Patterns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C73D6AA5-516F-455B-A042-18D9268168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925" y="492573"/>
            <a:ext cx="471933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33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xmlns="" id="{31B5AA20-7399-4375-A854-767A5B9BA0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2405575"/>
              </p:ext>
            </p:extLst>
          </p:nvPr>
        </p:nvGraphicFramePr>
        <p:xfrm>
          <a:off x="2921000" y="4432701"/>
          <a:ext cx="63500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30B99BC1-B784-46F0-97C1-694CF5B5B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579448"/>
              </p:ext>
            </p:extLst>
          </p:nvPr>
        </p:nvGraphicFramePr>
        <p:xfrm>
          <a:off x="2173425" y="86168"/>
          <a:ext cx="8808564" cy="4346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4857">
                  <a:extLst>
                    <a:ext uri="{9D8B030D-6E8A-4147-A177-3AD203B41FA5}">
                      <a16:colId xmlns:a16="http://schemas.microsoft.com/office/drawing/2014/main" xmlns="" val="894128947"/>
                    </a:ext>
                  </a:extLst>
                </a:gridCol>
                <a:gridCol w="368917">
                  <a:extLst>
                    <a:ext uri="{9D8B030D-6E8A-4147-A177-3AD203B41FA5}">
                      <a16:colId xmlns:a16="http://schemas.microsoft.com/office/drawing/2014/main" xmlns="" val="754201221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xmlns="" val="542671540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xmlns="" val="1444721433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xmlns="" val="1696182725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xmlns="" val="1117812420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xmlns="" val="185618737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xmlns="" val="3276779110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xmlns="" val="3187696281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xmlns="" val="2044495897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xmlns="" val="3842204769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xmlns="" val="2403843349"/>
                    </a:ext>
                  </a:extLst>
                </a:gridCol>
              </a:tblGrid>
              <a:tr h="23764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Mean Allelic Patterns Across Populations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xmlns="" val="123446809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xmlns="" val="2275274055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Mean values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xmlns="" val="205509233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Population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Sha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Xiang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Huo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DHS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Hu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Sand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xmlns="" val="2892989603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6.889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xmlns="" val="2511579210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 Freq. &gt;= 5%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5.778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xmlns="" val="63662275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3.067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2.877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2.982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2.507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3.557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3.995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3.617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4.193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3.057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5.173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3.124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xmlns="" val="4177996587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1.487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1.537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xmlns="" val="2961202026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Private Alleles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xmlns="" val="349992958"/>
                  </a:ext>
                </a:extLst>
              </a:tr>
              <a:tr h="2376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LComm Alleles (&lt;=25%)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xmlns="" val="3800019505"/>
                  </a:ext>
                </a:extLst>
              </a:tr>
              <a:tr h="2376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LComm Alleles (&lt;=50%)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1.889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1.778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xmlns="" val="1657238343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xmlns="" val="3502461203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uHe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xmlns="" val="1453995938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xmlns="" val="2279048184"/>
                  </a:ext>
                </a:extLst>
              </a:tr>
              <a:tr h="2376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Standard Error (SE) values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xmlns="" val="3295354639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Population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Sha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Xiang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Huo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DHS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Hu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Sand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xmlns="" val="3040608379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1.419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1.942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xmlns="" val="3588386594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 Freq. &gt;= 5%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xmlns="" val="2724199371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xmlns="" val="2698717126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xmlns="" val="3371778438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Private Alleles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xmlns="" val="939219500"/>
                  </a:ext>
                </a:extLst>
              </a:tr>
              <a:tr h="2376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LComm Alleles (&lt;=25%)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xmlns="" val="428937221"/>
                  </a:ext>
                </a:extLst>
              </a:tr>
              <a:tr h="2376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LComm Alleles (&lt;=50%)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xmlns="" val="1560929622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xmlns="" val="4193334555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uHe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0.104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xmlns="" val="2866964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8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F2D9490-D24F-4E34-9310-4A8B56C9649D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 err="1">
                <a:solidFill>
                  <a:schemeClr val="bg1"/>
                </a:solidFill>
                <a:latin typeface="Verdana" panose="020B0604030504040204" pitchFamily="34" charset="0"/>
              </a:rPr>
              <a:t>Nei’s</a:t>
            </a:r>
            <a:r>
              <a:rPr lang="en-US" sz="4800" dirty="0">
                <a:solidFill>
                  <a:schemeClr val="bg1"/>
                </a:solidFill>
                <a:latin typeface="Verdana" panose="020B0604030504040204" pitchFamily="34" charset="0"/>
              </a:rPr>
              <a:t> Genetic Distance </a:t>
            </a:r>
            <a:r>
              <a:rPr lang="en-US" sz="4800" i="1" dirty="0">
                <a:solidFill>
                  <a:schemeClr val="bg1"/>
                </a:solidFill>
                <a:latin typeface="Verdana-Italic"/>
              </a:rPr>
              <a:t>D</a:t>
            </a:r>
            <a:r>
              <a:rPr lang="en-US" sz="4800" dirty="0">
                <a:solidFill>
                  <a:schemeClr val="bg1"/>
                </a:solidFill>
                <a:latin typeface="Verdana" panose="020B0604030504040204" pitchFamily="34" charset="0"/>
              </a:rPr>
              <a:t>.</a:t>
            </a:r>
            <a:endParaRPr lang="en-US" sz="4800" dirty="0">
              <a:solidFill>
                <a:schemeClr val="bg1"/>
              </a:solidFill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AC27E8B-BA14-45CB-A0D6-46FDE61CE084}"/>
              </a:ext>
            </a:extLst>
          </p:cNvPr>
          <p:cNvSpPr txBox="1"/>
          <p:nvPr/>
        </p:nvSpPr>
        <p:spPr>
          <a:xfrm>
            <a:off x="816682" y="4024762"/>
            <a:ext cx="3372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While </a:t>
            </a:r>
            <a:r>
              <a:rPr lang="en-US" i="1" dirty="0">
                <a:solidFill>
                  <a:schemeClr val="bg1"/>
                </a:solidFill>
                <a:latin typeface="Verdana-Italic"/>
              </a:rPr>
              <a:t>F</a:t>
            </a:r>
            <a:r>
              <a:rPr lang="en-US" sz="800" i="1" dirty="0">
                <a:solidFill>
                  <a:schemeClr val="bg1"/>
                </a:solidFill>
                <a:latin typeface="Verdana-Italic"/>
              </a:rPr>
              <a:t>ST 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is perhaps the most widely used measure of genetic differentiation among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populations, another frequently used estimate of the genetic difference among populations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Codominant Frequency Options">
            <a:extLst>
              <a:ext uri="{FF2B5EF4-FFF2-40B4-BE49-F238E27FC236}">
                <a16:creationId xmlns:a16="http://schemas.microsoft.com/office/drawing/2014/main" xmlns="" id="{B71E488C-62C3-4E91-93DC-0F1C15268F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69896"/>
            <a:ext cx="4870363" cy="623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icrosatellite data - Excel">
            <a:extLst>
              <a:ext uri="{FF2B5EF4-FFF2-40B4-BE49-F238E27FC236}">
                <a16:creationId xmlns:a16="http://schemas.microsoft.com/office/drawing/2014/main" xmlns="" id="{FA4E5A4D-2D54-4329-9D32-9401DDA00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" t="15076" r="39122" b="15175"/>
          <a:stretch/>
        </p:blipFill>
        <p:spPr>
          <a:xfrm>
            <a:off x="1771903" y="610171"/>
            <a:ext cx="8040008" cy="592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38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xmlns="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F2D9490-D24F-4E34-9310-4A8B56C9649D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Pairwise Fst and Nei Genetic Distances 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xmlns="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odominant Frequency Options">
            <a:extLst>
              <a:ext uri="{FF2B5EF4-FFF2-40B4-BE49-F238E27FC236}">
                <a16:creationId xmlns:a16="http://schemas.microsoft.com/office/drawing/2014/main" xmlns="" id="{D0341AEC-475F-4618-B28A-E734768587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173" y="492573"/>
            <a:ext cx="479284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04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305AF50-735B-4493-A84A-D58EC93B1699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PCoA test from NeiP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="" id="{798A5073-C383-4CF0-ABB1-4170550F3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4" y="1131039"/>
            <a:ext cx="6553545" cy="460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16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8BF4E42-122E-4E19-A785-FD4DF907CA2C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PCoA from FstP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A46D2B5A-E906-4C31-B42D-A7253086A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643" y="492573"/>
            <a:ext cx="615790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33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enetic Distance Options">
            <a:extLst>
              <a:ext uri="{FF2B5EF4-FFF2-40B4-BE49-F238E27FC236}">
                <a16:creationId xmlns:a16="http://schemas.microsoft.com/office/drawing/2014/main" xmlns="" id="{49A6330B-CF35-4167-BF31-C96838B77D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017" y="735351"/>
            <a:ext cx="4495800" cy="52393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F3EF891-4321-4334-B61C-08AD4DFDFC36}"/>
              </a:ext>
            </a:extLst>
          </p:cNvPr>
          <p:cNvSpPr/>
          <p:nvPr/>
        </p:nvSpPr>
        <p:spPr>
          <a:xfrm>
            <a:off x="1211187" y="2636106"/>
            <a:ext cx="3185487" cy="385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Haploid Distance</a:t>
            </a:r>
          </a:p>
        </p:txBody>
      </p:sp>
    </p:spTree>
    <p:extLst>
      <p:ext uri="{BB962C8B-B14F-4D97-AF65-F5344CB8AC3E}">
        <p14:creationId xmlns:p14="http://schemas.microsoft.com/office/powerpoint/2010/main" val="2219624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96883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0088ABC-E0C8-4A29-A019-04A880BB95F4}"/>
              </a:ext>
            </a:extLst>
          </p:cNvPr>
          <p:cNvSpPr txBox="1"/>
          <p:nvPr/>
        </p:nvSpPr>
        <p:spPr>
          <a:xfrm>
            <a:off x="546351" y="433547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AMOVA Test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30079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7856596F-397A-406F-8498-497D81696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86" y="2426820"/>
            <a:ext cx="4333481" cy="399763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116279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9D519492-364D-43D8-BFDD-2A0430571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4" y="3210925"/>
            <a:ext cx="5455917" cy="242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14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96883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794A520-F449-4C01-ADBE-350780347DBD}"/>
              </a:ext>
            </a:extLst>
          </p:cNvPr>
          <p:cNvSpPr txBox="1"/>
          <p:nvPr/>
        </p:nvSpPr>
        <p:spPr>
          <a:xfrm>
            <a:off x="546351" y="433547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PCoA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on </a:t>
            </a: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PhiPTP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30079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PCoA Parameters">
            <a:extLst>
              <a:ext uri="{FF2B5EF4-FFF2-40B4-BE49-F238E27FC236}">
                <a16:creationId xmlns:a16="http://schemas.microsoft.com/office/drawing/2014/main" xmlns="" id="{08C978A4-1AD4-477E-99DC-F42B55A176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09" y="2426820"/>
            <a:ext cx="3440232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116279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11BF2DED-ACE6-42A0-A7FE-3E2757D76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195" y="2426820"/>
            <a:ext cx="393367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2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93BC33-2125-443B-A1A3-1A92A5247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901" y="1039906"/>
            <a:ext cx="11821887" cy="3079656"/>
          </a:xfrm>
        </p:spPr>
        <p:txBody>
          <a:bodyPr>
            <a:normAutofit/>
          </a:bodyPr>
          <a:lstStyle/>
          <a:p>
            <a:r>
              <a:rPr lang="en-US" dirty="0"/>
              <a:t>Red Laser Steel Cobra Danger Unicorns</a:t>
            </a: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r>
              <a:rPr lang="en-US" sz="2000" dirty="0"/>
              <a:t>Presents: </a:t>
            </a:r>
            <a:r>
              <a:rPr lang="en-US" sz="2200" dirty="0"/>
              <a:t>Lack of genetic isolation by distance, similar genetic</a:t>
            </a:r>
            <a:r>
              <a:rPr lang="en-US" sz="2200" dirty="0">
                <a:cs typeface="Calibri Light"/>
              </a:rPr>
              <a:t/>
            </a:r>
            <a:br>
              <a:rPr lang="en-US" sz="2200" dirty="0">
                <a:cs typeface="Calibri Light"/>
              </a:rPr>
            </a:br>
            <a:r>
              <a:rPr lang="en-US" sz="2200" dirty="0"/>
              <a:t>structuring but different demographic histories in a fig pollinating</a:t>
            </a:r>
            <a:r>
              <a:rPr lang="en-US" sz="2200" dirty="0">
                <a:cs typeface="Calibri Light"/>
              </a:rPr>
              <a:t/>
            </a:r>
            <a:br>
              <a:rPr lang="en-US" sz="2200" dirty="0">
                <a:cs typeface="Calibri Light"/>
              </a:rPr>
            </a:br>
            <a:r>
              <a:rPr lang="en-US" sz="2200" dirty="0"/>
              <a:t>wasp mutualism</a:t>
            </a:r>
            <a:r>
              <a:rPr lang="en-US" sz="2200" dirty="0">
                <a:cs typeface="Calibri Light"/>
              </a:rPr>
              <a:t/>
            </a:r>
            <a:br>
              <a:rPr lang="en-US" sz="2200" dirty="0">
                <a:cs typeface="Calibri Light"/>
              </a:rPr>
            </a:br>
            <a:r>
              <a:rPr lang="en-US" sz="2200" dirty="0"/>
              <a:t>By:</a:t>
            </a:r>
            <a:r>
              <a:rPr lang="en-US" sz="2200" dirty="0">
                <a:cs typeface="Calibri Light"/>
              </a:rPr>
              <a:t/>
            </a:r>
            <a:br>
              <a:rPr lang="en-US" sz="2200" dirty="0">
                <a:cs typeface="Calibri Light"/>
              </a:rPr>
            </a:br>
            <a:r>
              <a:rPr lang="en-US" sz="2200" dirty="0"/>
              <a:t>ENWEI TIAN, JOHN D. NASON, CARLOS A. MACHADO, LINNA ZHENG, HUI YU and</a:t>
            </a:r>
            <a:r>
              <a:rPr lang="en-US" sz="2200" dirty="0">
                <a:cs typeface="Calibri Light"/>
              </a:rPr>
              <a:t/>
            </a:r>
            <a:br>
              <a:rPr lang="en-US" sz="2200" dirty="0">
                <a:cs typeface="Calibri Light"/>
              </a:rPr>
            </a:br>
            <a:r>
              <a:rPr lang="en-US" sz="2200" dirty="0"/>
              <a:t>FINN KJELLBERG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F764F22-EE15-4C31-9B76-DCDCD3D23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5515" y="5137991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Jose Lopez, Ashley Paulsen, Lyle Sisson, Jacob Zobrist 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xmlns="" id="{49696CD1-7F05-4911-8224-A2C1D313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530" y="4694521"/>
            <a:ext cx="1378975" cy="151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51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96883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F979A16-F2A8-475E-BA1B-52CCC3CA6AED}"/>
              </a:ext>
            </a:extLst>
          </p:cNvPr>
          <p:cNvSpPr txBox="1"/>
          <p:nvPr/>
        </p:nvSpPr>
        <p:spPr>
          <a:xfrm>
            <a:off x="546351" y="1295774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Mantel Tests for Isolation-by-Distance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30079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Mantel Parameters">
            <a:extLst>
              <a:ext uri="{FF2B5EF4-FFF2-40B4-BE49-F238E27FC236}">
                <a16:creationId xmlns:a16="http://schemas.microsoft.com/office/drawing/2014/main" xmlns="" id="{92C592CB-BD9E-4803-BFA8-6499264D6F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517" y="2426820"/>
            <a:ext cx="2946019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116279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="" id="{6F31B74F-F34C-47B0-9A20-AEA0CFF44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371" y="2426820"/>
            <a:ext cx="453332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23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99AE2756-0FC4-4155-83E7-58AAAB63E7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47AB924-1B87-43FC-B7C7-B112D5C51A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78069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1918BDF-C7E0-438D-9B1F-42A083A83EBE}"/>
              </a:ext>
            </a:extLst>
          </p:cNvPr>
          <p:cNvSpPr txBox="1"/>
          <p:nvPr/>
        </p:nvSpPr>
        <p:spPr>
          <a:xfrm>
            <a:off x="526074" y="5516312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Mantel Tests for Isolation-by-Distance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="" id="{66CC3BC1-C28E-4A13-BB1C-6CBEFF1D1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1" y="749727"/>
            <a:ext cx="3425609" cy="3113644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CB61A0A3-BD12-4CDB-832E-3BF82775C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30" y="766111"/>
            <a:ext cx="3433324" cy="308087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818DC98F-4057-4645-B948-F604F39A9C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Mantel Parameters">
            <a:extLst>
              <a:ext uri="{FF2B5EF4-FFF2-40B4-BE49-F238E27FC236}">
                <a16:creationId xmlns:a16="http://schemas.microsoft.com/office/drawing/2014/main" xmlns="" id="{E4DDE1B6-FED0-4CFF-9569-8C2A41D2054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673" y="330047"/>
            <a:ext cx="2946019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DAD2B705-4A9B-408D-AA80-4F41045E09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806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17A8D2-24EE-4685-9DB1-C27742E4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PAR and AR</a:t>
            </a:r>
            <a:endParaRPr lang="en-US" dirty="0"/>
          </a:p>
        </p:txBody>
      </p:sp>
      <p:pic>
        <p:nvPicPr>
          <p:cNvPr id="5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9DA0EB27-7A5A-49DB-96D8-A1D8F462F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640" r="564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5B3365F-BB9D-439D-87E8-2B758F3CC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2726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0EF07514-0281-4616-9025-4F030C16C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55" y="580629"/>
            <a:ext cx="5496692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40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F7BE2A-8F31-4C9A-8DB8-4D26D08D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8285C2-1682-48BC-BF2A-67D67FB39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528637"/>
          </a:xfrm>
        </p:spPr>
        <p:txBody>
          <a:bodyPr/>
          <a:lstStyle/>
          <a:p>
            <a:r>
              <a:rPr lang="en-US" dirty="0"/>
              <a:t>Ours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xmlns="" id="{FC36DEC9-CCEF-4750-8BCE-2E3A9A6CC6C2}"/>
              </a:ext>
            </a:extLst>
          </p:cNvPr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836615" y="2702957"/>
          <a:ext cx="4715669" cy="2933462"/>
        </p:xfrm>
        <a:graphic>
          <a:graphicData uri="http://schemas.openxmlformats.org/drawingml/2006/table">
            <a:tbl>
              <a:tblPr/>
              <a:tblGrid>
                <a:gridCol w="673667">
                  <a:extLst>
                    <a:ext uri="{9D8B030D-6E8A-4147-A177-3AD203B41FA5}">
                      <a16:colId xmlns:a16="http://schemas.microsoft.com/office/drawing/2014/main" xmlns="" val="2214563673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xmlns="" val="2770374087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xmlns="" val="2670848707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xmlns="" val="39131114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xmlns="" val="1417591246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xmlns="" val="2114149488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xmlns="" val="920685898"/>
                    </a:ext>
                  </a:extLst>
                </a:gridCol>
              </a:tblGrid>
              <a:tr h="419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Locations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Na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Ho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He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83826126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Ning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5.333333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0.483333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0.5275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0.102166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13388021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5.555556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0.393416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0.561581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0.323446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40082166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Sui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5.666667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4.59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0.339734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0.551027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0.35625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86446068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Xiang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5.111111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0.229167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0.493924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0.529446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18409494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Huo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6.444444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0.366667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0.632048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0.440515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53326412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DHS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6.888889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5.21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0.44686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0.588674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0.234764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1321819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6.666667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0.472222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0.590734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0.212705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05139618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Sand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7.111111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0.412128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0.683157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0.417698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73376386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6.666667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0.538012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0.556941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0.020912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22472685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Ding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8.222222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0.429825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0.651008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0.390561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57052003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Wan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5.222222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0.344444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0.539444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0.320547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05315766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6.262626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5.127273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0.413636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0.405073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0.57964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0.304455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35147402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2EA84FA-0DFE-46AF-B61E-D05680727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528637"/>
          </a:xfrm>
        </p:spPr>
        <p:txBody>
          <a:bodyPr/>
          <a:lstStyle/>
          <a:p>
            <a:r>
              <a:rPr lang="en-US" dirty="0"/>
              <a:t>Theirs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9D902727-A943-4B3C-A93B-4B425AAB7465}"/>
              </a:ext>
            </a:extLst>
          </p:cNvPr>
          <p:cNvGraphicFramePr>
            <a:graphicFrameLocks noGrp="1"/>
          </p:cNvGraphicFramePr>
          <p:nvPr>
            <p:ph sz="quarter" idx="4"/>
            <p:extLst/>
          </p:nvPr>
        </p:nvGraphicFramePr>
        <p:xfrm>
          <a:off x="6172202" y="2667000"/>
          <a:ext cx="5183185" cy="2933458"/>
        </p:xfrm>
        <a:graphic>
          <a:graphicData uri="http://schemas.openxmlformats.org/drawingml/2006/table">
            <a:tbl>
              <a:tblPr/>
              <a:tblGrid>
                <a:gridCol w="740455">
                  <a:extLst>
                    <a:ext uri="{9D8B030D-6E8A-4147-A177-3AD203B41FA5}">
                      <a16:colId xmlns:a16="http://schemas.microsoft.com/office/drawing/2014/main" xmlns="" val="531173556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xmlns="" val="3437889242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xmlns="" val="3985332295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xmlns="" val="4090869924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xmlns="" val="708826195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xmlns="" val="182039853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xmlns="" val="1707572657"/>
                    </a:ext>
                  </a:extLst>
                </a:gridCol>
              </a:tblGrid>
              <a:tr h="373846">
                <a:tc>
                  <a:txBody>
                    <a:bodyPr/>
                    <a:lstStyle/>
                    <a:p>
                      <a:r>
                        <a:rPr lang="en-US" sz="900"/>
                        <a:t>Locations abbr.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Na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Ar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PAr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Ho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He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Fis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56295354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Ning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5.3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4.418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0.05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0.483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0.528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0.109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7389891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Sha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4.234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0.07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0.393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0.562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0.312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37894670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Sui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4.595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0.15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0.340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0.551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0.395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37220134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Xiang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4.316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0.19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0.229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0.494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0.559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05557580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Huo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6.4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5.565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0.367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0.632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0.444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33450694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DHS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5.212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0.447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0.589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0.252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25053798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Hu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5.230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0.472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0.591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0.216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23486099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Sand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7.1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5.312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0.27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0.412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0.683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0.371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28180349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Nan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5.232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0.538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0.557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0.061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46955782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Ding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8.2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6.527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1.50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0.430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0.651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0.353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028055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Wan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5.222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0.50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0.344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0.539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0.406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89037507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Average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6.3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5.079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0.425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0.405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0.580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0.316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6171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15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0C2163-C646-4653-A00F-6B072E20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DNASP</a:t>
            </a:r>
            <a:endParaRPr lang="en-US" dirty="0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0FCF129D-292F-49C3-9847-DDF3A9378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222" y="2062974"/>
            <a:ext cx="3867151" cy="450532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94BB40B-B07B-4BE5-B24E-A78C38C3E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 dirty="0">
              <a:cs typeface="Calibri"/>
            </a:endParaRP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E0117E2B-10BB-4464-9FAD-1D7DBF001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847904"/>
            <a:ext cx="2667000" cy="2171700"/>
          </a:xfrm>
          <a:prstGeom prst="rect">
            <a:avLst/>
          </a:prstGeom>
        </p:spPr>
      </p:pic>
      <p:pic>
        <p:nvPicPr>
          <p:cNvPr id="9" name="Picture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55896109-D3E4-44B6-A0BD-3557423C8A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667" r="58986" b="980"/>
          <a:stretch/>
        </p:blipFill>
        <p:spPr>
          <a:xfrm>
            <a:off x="5917721" y="181979"/>
            <a:ext cx="6185915" cy="66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85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2B5AB497-1E3D-4CDD-A55F-602B319C1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52" y="1683382"/>
            <a:ext cx="11193437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18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93BF34C6-A631-409F-988C-E0F06CAB9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540059"/>
              </p:ext>
            </p:extLst>
          </p:nvPr>
        </p:nvGraphicFramePr>
        <p:xfrm>
          <a:off x="891397" y="992038"/>
          <a:ext cx="7104705" cy="54630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20941">
                  <a:extLst>
                    <a:ext uri="{9D8B030D-6E8A-4147-A177-3AD203B41FA5}">
                      <a16:colId xmlns:a16="http://schemas.microsoft.com/office/drawing/2014/main" xmlns="" val="746430926"/>
                    </a:ext>
                  </a:extLst>
                </a:gridCol>
                <a:gridCol w="1420941">
                  <a:extLst>
                    <a:ext uri="{9D8B030D-6E8A-4147-A177-3AD203B41FA5}">
                      <a16:colId xmlns:a16="http://schemas.microsoft.com/office/drawing/2014/main" xmlns="" val="1015021311"/>
                    </a:ext>
                  </a:extLst>
                </a:gridCol>
                <a:gridCol w="1420941">
                  <a:extLst>
                    <a:ext uri="{9D8B030D-6E8A-4147-A177-3AD203B41FA5}">
                      <a16:colId xmlns:a16="http://schemas.microsoft.com/office/drawing/2014/main" xmlns="" val="2305714087"/>
                    </a:ext>
                  </a:extLst>
                </a:gridCol>
                <a:gridCol w="1420941">
                  <a:extLst>
                    <a:ext uri="{9D8B030D-6E8A-4147-A177-3AD203B41FA5}">
                      <a16:colId xmlns:a16="http://schemas.microsoft.com/office/drawing/2014/main" xmlns="" val="3158680605"/>
                    </a:ext>
                  </a:extLst>
                </a:gridCol>
                <a:gridCol w="1420941">
                  <a:extLst>
                    <a:ext uri="{9D8B030D-6E8A-4147-A177-3AD203B41FA5}">
                      <a16:colId xmlns:a16="http://schemas.microsoft.com/office/drawing/2014/main" xmlns="" val="1916417408"/>
                    </a:ext>
                  </a:extLst>
                </a:gridCol>
              </a:tblGrid>
              <a:tr h="6648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Pop.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Hd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90010630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Ning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0.911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0.00344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0820628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Sha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0.905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0.00403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10368273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Sui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0.945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0.00356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08789795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Xiang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0.964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0.00391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0169592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Huo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0.789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0.00216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38170229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DHS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0.912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0.0033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78326232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Hu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0.571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0.00167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9705414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Sand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0.00273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60187411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Nan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0.917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0.00649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01263703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Ding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0.786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0.00182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64486931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Wan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0.867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0.00276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42132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331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71EA4C-FF76-4BC5-86E6-14BC322D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3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D22A39FD-F5C4-4433-870E-D7CF79A6BD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3181" y="2006864"/>
            <a:ext cx="9422920" cy="3643804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6FEA5BB4-9D3F-4D46-99FF-7CD95ECF2C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8296" r="18296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96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ages.readcube-cdn.com/publishers/wiley/figures/1a939f011a727cf66f71ad18900248edc6402a04e58adff7ea2473df0e45f731/2.jpg">
            <a:extLst>
              <a:ext uri="{FF2B5EF4-FFF2-40B4-BE49-F238E27FC236}">
                <a16:creationId xmlns:a16="http://schemas.microsoft.com/office/drawing/2014/main" xmlns="" id="{F4B2EF37-12A9-4327-B4D9-8ABB60520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709" y="0"/>
            <a:ext cx="9464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008B42A-ADE1-4775-8EB7-F075F1C34DB3}"/>
              </a:ext>
            </a:extLst>
          </p:cNvPr>
          <p:cNvSpPr txBox="1"/>
          <p:nvPr/>
        </p:nvSpPr>
        <p:spPr>
          <a:xfrm>
            <a:off x="70338" y="1"/>
            <a:ext cx="23680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Figure 2. Pairwise genetic differentiation among populations according to geographic distance in </a:t>
            </a:r>
            <a:r>
              <a:rPr lang="en-US" sz="1000" dirty="0" err="1"/>
              <a:t>Valisia</a:t>
            </a:r>
            <a:r>
              <a:rPr lang="en-US" sz="1000" dirty="0"/>
              <a:t> </a:t>
            </a:r>
            <a:r>
              <a:rPr lang="en-US" sz="1000" dirty="0" err="1"/>
              <a:t>javana</a:t>
            </a:r>
            <a:r>
              <a:rPr lang="en-US" sz="1000" dirty="0"/>
              <a:t> (A, C) and </a:t>
            </a:r>
            <a:r>
              <a:rPr lang="en-US" sz="1000" dirty="0" err="1"/>
              <a:t>Ficus</a:t>
            </a:r>
            <a:r>
              <a:rPr lang="en-US" sz="1000" dirty="0"/>
              <a:t> </a:t>
            </a:r>
            <a:r>
              <a:rPr lang="en-US" sz="1000" dirty="0" err="1"/>
              <a:t>hirta</a:t>
            </a:r>
            <a:r>
              <a:rPr lang="en-US" sz="1000" dirty="0"/>
              <a:t> (B, D) including all populations (red squares: comparisons involving the Hainan populations; blue diamonds: comparisons between pairs of continental populations) for microsatellite data A, B and cytoplasmic DNA sequence (C: mt DNA for V. </a:t>
            </a:r>
            <a:r>
              <a:rPr lang="en-US" sz="1000" dirty="0" err="1"/>
              <a:t>javana</a:t>
            </a:r>
            <a:r>
              <a:rPr lang="en-US" sz="1000" dirty="0"/>
              <a:t> and D: </a:t>
            </a:r>
            <a:r>
              <a:rPr lang="en-US" sz="1000" dirty="0" err="1"/>
              <a:t>cpDNA</a:t>
            </a:r>
            <a:r>
              <a:rPr lang="en-US" sz="1000" dirty="0"/>
              <a:t> for F. </a:t>
            </a:r>
            <a:r>
              <a:rPr lang="en-US" sz="1000" dirty="0" err="1"/>
              <a:t>hirta</a:t>
            </a:r>
            <a:r>
              <a:rPr lang="en-US" sz="1000" dirty="0"/>
              <a:t>). (A) Pairwise genetic distance </a:t>
            </a:r>
            <a:r>
              <a:rPr lang="en-US" sz="1000" dirty="0" err="1"/>
              <a:t>Fst</a:t>
            </a:r>
            <a:r>
              <a:rPr lang="en-US" sz="1000" dirty="0"/>
              <a:t>/(1- FST) according to the natural logarithm of geographic distance (GGD; km) in V. </a:t>
            </a:r>
            <a:r>
              <a:rPr lang="en-US" sz="1000" dirty="0" err="1"/>
              <a:t>javana</a:t>
            </a:r>
            <a:r>
              <a:rPr lang="en-US" sz="1000" dirty="0"/>
              <a:t>. (B) Pairwise genetic distance FST/(1-FST) according to the natural logarithm of geographic distance (km) of F. </a:t>
            </a:r>
            <a:r>
              <a:rPr lang="en-US" sz="1000" dirty="0" err="1"/>
              <a:t>hirta</a:t>
            </a:r>
            <a:r>
              <a:rPr lang="en-US" sz="1000" dirty="0"/>
              <a:t>. (C) Logarithm of genetic distance (</a:t>
            </a:r>
            <a:r>
              <a:rPr lang="en-US" sz="1000" dirty="0" err="1"/>
              <a:t>Nst</a:t>
            </a:r>
            <a:r>
              <a:rPr lang="en-US" sz="1000" dirty="0"/>
              <a:t>) according to the natural logarithm of geographic distance (km) of V. </a:t>
            </a:r>
            <a:r>
              <a:rPr lang="en-US" sz="1000" dirty="0" err="1"/>
              <a:t>javana</a:t>
            </a:r>
            <a:r>
              <a:rPr lang="en-US" sz="1000" dirty="0"/>
              <a:t>. (D) Logarithm transform of genetic distance (NST) according to the natural logarithm of geographic distance (km) in F. </a:t>
            </a:r>
            <a:r>
              <a:rPr lang="en-US" sz="1000" dirty="0" err="1"/>
              <a:t>hirta</a:t>
            </a:r>
            <a:r>
              <a:rPr lang="en-US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500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C34CC3-D688-4649-802A-266F4AB4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did we choose this paper?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167D56-C132-4472-9F2D-9856D1E8D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703" y="183750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This paper was chosen because Jose Lopez is a member of Dr. John Nason's </a:t>
            </a:r>
            <a:r>
              <a:rPr lang="en-US" sz="3600" dirty="0">
                <a:cs typeface="Calibri"/>
              </a:rPr>
              <a:t>group</a:t>
            </a:r>
          </a:p>
          <a:p>
            <a:r>
              <a:rPr lang="en-US" sz="3600" dirty="0"/>
              <a:t>Gives a shout out to ISU Professor</a:t>
            </a:r>
            <a:endParaRPr lang="en-US" sz="3600" dirty="0">
              <a:cs typeface="Calibri"/>
            </a:endParaRPr>
          </a:p>
          <a:p>
            <a:r>
              <a:rPr lang="en-US" sz="3600" dirty="0"/>
              <a:t>Thought that would allow us to recreate the code more readily</a:t>
            </a:r>
            <a:endParaRPr lang="en-US" sz="3600" dirty="0">
              <a:cs typeface="Calibri"/>
            </a:endParaRPr>
          </a:p>
          <a:p>
            <a:pPr lvl="1"/>
            <a:r>
              <a:rPr lang="en-US" sz="3600" dirty="0"/>
              <a:t>Ask for raw data</a:t>
            </a:r>
          </a:p>
          <a:p>
            <a:pPr lvl="1"/>
            <a:r>
              <a:rPr lang="en-US" sz="3600" dirty="0"/>
              <a:t>Ask for help </a:t>
            </a:r>
          </a:p>
        </p:txBody>
      </p:sp>
    </p:spTree>
    <p:extLst>
      <p:ext uri="{BB962C8B-B14F-4D97-AF65-F5344CB8AC3E}">
        <p14:creationId xmlns:p14="http://schemas.microsoft.com/office/powerpoint/2010/main" val="1773832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mages.readcube-cdn.com/publishers/wiley/figures/1a939f011a727cf66f71ad18900248edc6402a04e58adff7ea2473df0e45f731/3.jpg">
            <a:extLst>
              <a:ext uri="{FF2B5EF4-FFF2-40B4-BE49-F238E27FC236}">
                <a16:creationId xmlns:a16="http://schemas.microsoft.com/office/drawing/2014/main" xmlns="" id="{BD4842B1-A395-4E1F-A222-2D7A56F18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080" y="132864"/>
            <a:ext cx="7663840" cy="527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549DFBB-73F8-4DE9-ACC3-9326580259C2}"/>
              </a:ext>
            </a:extLst>
          </p:cNvPr>
          <p:cNvSpPr txBox="1"/>
          <p:nvPr/>
        </p:nvSpPr>
        <p:spPr>
          <a:xfrm>
            <a:off x="679939" y="5306647"/>
            <a:ext cx="1127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Decreasing microsatellite diversity with relative latitude in </a:t>
            </a:r>
            <a:r>
              <a:rPr lang="en-US" dirty="0" err="1"/>
              <a:t>Valisia</a:t>
            </a:r>
            <a:r>
              <a:rPr lang="en-US" dirty="0"/>
              <a:t> </a:t>
            </a:r>
            <a:r>
              <a:rPr lang="en-US" dirty="0" err="1"/>
              <a:t>javana</a:t>
            </a:r>
            <a:r>
              <a:rPr lang="en-US" dirty="0"/>
              <a:t> (red squares) but not in </a:t>
            </a:r>
            <a:r>
              <a:rPr lang="en-US" dirty="0" err="1"/>
              <a:t>Ficus</a:t>
            </a:r>
            <a:r>
              <a:rPr lang="en-US" dirty="0"/>
              <a:t> </a:t>
            </a:r>
            <a:r>
              <a:rPr lang="en-US" dirty="0" err="1"/>
              <a:t>hirta</a:t>
            </a:r>
            <a:r>
              <a:rPr lang="en-US" dirty="0"/>
              <a:t> (blue diamonds), including all populations. For V. </a:t>
            </a:r>
            <a:r>
              <a:rPr lang="en-US" dirty="0" err="1"/>
              <a:t>javana</a:t>
            </a:r>
            <a:r>
              <a:rPr lang="en-US" dirty="0"/>
              <a:t>, both allelic richness (</a:t>
            </a:r>
            <a:r>
              <a:rPr lang="en-US" dirty="0" err="1"/>
              <a:t>Ar</a:t>
            </a:r>
            <a:r>
              <a:rPr lang="en-US" dirty="0"/>
              <a:t>) and private allelic richness (</a:t>
            </a:r>
            <a:r>
              <a:rPr lang="en-US" dirty="0" err="1"/>
              <a:t>PAr</a:t>
            </a:r>
            <a:r>
              <a:rPr lang="en-US" dirty="0"/>
              <a:t>) decreased significantly with latitude. (A) </a:t>
            </a:r>
            <a:r>
              <a:rPr lang="en-US" dirty="0" err="1"/>
              <a:t>Ar</a:t>
            </a:r>
            <a:r>
              <a:rPr lang="en-US" dirty="0"/>
              <a:t> with relative latitude; (B) </a:t>
            </a:r>
            <a:r>
              <a:rPr lang="en-US" dirty="0" err="1"/>
              <a:t>PAr</a:t>
            </a:r>
            <a:r>
              <a:rPr lang="en-US" dirty="0"/>
              <a:t> with relative latitude; (C) </a:t>
            </a:r>
            <a:r>
              <a:rPr lang="en-US" dirty="0" err="1"/>
              <a:t>Ar</a:t>
            </a:r>
            <a:r>
              <a:rPr lang="en-US" dirty="0"/>
              <a:t> with latitude; (D) </a:t>
            </a:r>
            <a:r>
              <a:rPr lang="en-US" dirty="0" err="1"/>
              <a:t>PAr</a:t>
            </a:r>
            <a:r>
              <a:rPr lang="en-US" dirty="0"/>
              <a:t> with relative latitude.</a:t>
            </a:r>
          </a:p>
        </p:txBody>
      </p:sp>
    </p:spTree>
    <p:extLst>
      <p:ext uri="{BB962C8B-B14F-4D97-AF65-F5344CB8AC3E}">
        <p14:creationId xmlns:p14="http://schemas.microsoft.com/office/powerpoint/2010/main" val="3610928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B12FA73F-15AC-4FBC-B8DA-A6AD60F15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974" y="2419556"/>
            <a:ext cx="8268855" cy="4344006"/>
          </a:xfrm>
          <a:prstGeom prst="rect">
            <a:avLst/>
          </a:prstGeom>
        </p:spPr>
      </p:pic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xmlns="" id="{DF7D66E2-34B7-4D92-9FB6-BEA20EE70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9" y="94438"/>
            <a:ext cx="4105848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50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47AB924-1B87-43FC-B7C7-B112D5C51A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78069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1918BDF-C7E0-438D-9B1F-42A083A83EBE}"/>
              </a:ext>
            </a:extLst>
          </p:cNvPr>
          <p:cNvSpPr txBox="1"/>
          <p:nvPr/>
        </p:nvSpPr>
        <p:spPr>
          <a:xfrm>
            <a:off x="526074" y="5516312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JMP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DAD2B705-4A9B-408D-AA80-4F41045E09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creen Shot 2018-12-05 at 09.59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89" y="145527"/>
            <a:ext cx="6535030" cy="4246800"/>
          </a:xfrm>
          <a:prstGeom prst="rect">
            <a:avLst/>
          </a:prstGeom>
        </p:spPr>
      </p:pic>
      <p:pic>
        <p:nvPicPr>
          <p:cNvPr id="8" name="Picture 7" descr="Screen Shot 2018-12-05 at 09.59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344" y="145529"/>
            <a:ext cx="29210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70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47AB924-1B87-43FC-B7C7-B112D5C51A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78069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1918BDF-C7E0-438D-9B1F-42A083A83EBE}"/>
              </a:ext>
            </a:extLst>
          </p:cNvPr>
          <p:cNvSpPr txBox="1"/>
          <p:nvPr/>
        </p:nvSpPr>
        <p:spPr>
          <a:xfrm>
            <a:off x="526074" y="5516312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JMP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DAD2B705-4A9B-408D-AA80-4F41045E09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8-12-05 at 09.59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24" y="132298"/>
            <a:ext cx="2997200" cy="4406900"/>
          </a:xfrm>
          <a:prstGeom prst="rect">
            <a:avLst/>
          </a:prstGeom>
        </p:spPr>
      </p:pic>
      <p:pic>
        <p:nvPicPr>
          <p:cNvPr id="5" name="Picture 4" descr="Screen Shot 2018-12-05 at 10.00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370" y="264596"/>
            <a:ext cx="6585883" cy="381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76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47AB924-1B87-43FC-B7C7-B112D5C51A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78069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1918BDF-C7E0-438D-9B1F-42A083A83EBE}"/>
              </a:ext>
            </a:extLst>
          </p:cNvPr>
          <p:cNvSpPr txBox="1"/>
          <p:nvPr/>
        </p:nvSpPr>
        <p:spPr>
          <a:xfrm>
            <a:off x="526074" y="5516312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JMP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DAD2B705-4A9B-408D-AA80-4F41045E09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8-12-05 at 10.00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54" y="145528"/>
            <a:ext cx="4394878" cy="4259997"/>
          </a:xfrm>
          <a:prstGeom prst="rect">
            <a:avLst/>
          </a:prstGeom>
        </p:spPr>
      </p:pic>
      <p:pic>
        <p:nvPicPr>
          <p:cNvPr id="5" name="Picture 4" descr="Screen Shot 2018-12-05 at 10.00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22" y="171988"/>
            <a:ext cx="3959857" cy="427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76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8BF4E42-122E-4E19-A785-FD4DF907CA2C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JMP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creen Shot 2018-12-05 at 10.00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267" y="171988"/>
            <a:ext cx="3363600" cy="638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87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="" id="{F91ACDDC-7D57-4047-9FCD-6750A3AE2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1" y="92756"/>
            <a:ext cx="11164859" cy="415348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BC3CC879-844C-454B-B89B-01600C23B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93" y="4343442"/>
            <a:ext cx="11018143" cy="184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98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47AB924-1B87-43FC-B7C7-B112D5C51A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78069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1918BDF-C7E0-438D-9B1F-42A083A83EBE}"/>
              </a:ext>
            </a:extLst>
          </p:cNvPr>
          <p:cNvSpPr txBox="1"/>
          <p:nvPr/>
        </p:nvSpPr>
        <p:spPr>
          <a:xfrm>
            <a:off x="526074" y="5516312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STRUCTURE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DAD2B705-4A9B-408D-AA80-4F41045E09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creen Shot 2018-12-02 at 10.23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160" y="0"/>
            <a:ext cx="3346489" cy="4447592"/>
          </a:xfrm>
          <a:prstGeom prst="rect">
            <a:avLst/>
          </a:prstGeom>
        </p:spPr>
      </p:pic>
      <p:pic>
        <p:nvPicPr>
          <p:cNvPr id="7" name="Picture 6" descr="Screen Shot 2018-12-05 at 10.12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87" y="291985"/>
            <a:ext cx="6601793" cy="241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2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mages.readcube-cdn.com/publishers/wiley/figures/1a939f011a727cf66f71ad18900248edc6402a04e58adff7ea2473df0e45f731/4.jpg">
            <a:extLst>
              <a:ext uri="{FF2B5EF4-FFF2-40B4-BE49-F238E27FC236}">
                <a16:creationId xmlns:a16="http://schemas.microsoft.com/office/drawing/2014/main" xmlns="" id="{03780CB6-9FEB-4169-964A-36FAA9EAC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16" y="120042"/>
            <a:ext cx="101346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1CB2FF6-D7FA-4CA7-8377-706FAA8D22CD}"/>
              </a:ext>
            </a:extLst>
          </p:cNvPr>
          <p:cNvSpPr txBox="1"/>
          <p:nvPr/>
        </p:nvSpPr>
        <p:spPr>
          <a:xfrm>
            <a:off x="812799" y="4838898"/>
            <a:ext cx="9826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structure analysis of Valisia javana nuclear microsatellite genotypes for K = 3 clusters separates Hainan individuals. Black lines separate individuals of different populations. Population names are labelled under the figure, with their regional affiliations (continent and Hainan Island) above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0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C08C8A17-C12D-4481-B321-D7041F4BB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96" y="1214130"/>
            <a:ext cx="5430008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46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3425B6-0068-4936-A742-56AAA86D0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367DDA-5D0E-4FB3-A032-2053CBE33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BD also take into account the geographic distance that we do not have. </a:t>
            </a:r>
          </a:p>
        </p:txBody>
      </p:sp>
    </p:spTree>
    <p:extLst>
      <p:ext uri="{BB962C8B-B14F-4D97-AF65-F5344CB8AC3E}">
        <p14:creationId xmlns:p14="http://schemas.microsoft.com/office/powerpoint/2010/main" val="6732257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82F327-2ADA-49D0-9DE9-55F675A4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easy was this Data to Reproduce?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D2DAE7-406E-4157-A094-1926462F1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8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E1C54F-2FC2-43FD-98FB-506BA242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Formatting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CA0791-D618-4164-96BA-C009BAE7C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had to do a lot of data formatting and I ended up doing most of this in R</a:t>
            </a:r>
          </a:p>
          <a:p>
            <a:r>
              <a:rPr lang="en-US" dirty="0"/>
              <a:t>The data was given as an microsatellite data in an excel workbook, in what we learned is </a:t>
            </a:r>
            <a:r>
              <a:rPr lang="en-US" dirty="0" err="1"/>
              <a:t>GenAlEx</a:t>
            </a:r>
            <a:r>
              <a:rPr lang="en-US" dirty="0"/>
              <a:t> format, and haplotypes mitochondrial DNA sequences in a text file</a:t>
            </a:r>
          </a:p>
          <a:p>
            <a:r>
              <a:rPr lang="en-US" dirty="0"/>
              <a:t>These files we not very compatible with most of our software</a:t>
            </a:r>
          </a:p>
          <a:p>
            <a:r>
              <a:rPr lang="en-US" dirty="0"/>
              <a:t>They also used the </a:t>
            </a:r>
            <a:r>
              <a:rPr lang="en-US" dirty="0" err="1"/>
              <a:t>Genepop</a:t>
            </a:r>
            <a:r>
              <a:rPr lang="en-US" dirty="0"/>
              <a:t> package in R</a:t>
            </a:r>
          </a:p>
        </p:txBody>
      </p:sp>
    </p:spTree>
    <p:extLst>
      <p:ext uri="{BB962C8B-B14F-4D97-AF65-F5344CB8AC3E}">
        <p14:creationId xmlns:p14="http://schemas.microsoft.com/office/powerpoint/2010/main" val="358761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6376A2-2680-4182-9EBE-27E12AB8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err="1"/>
              <a:t>mtDNA</a:t>
            </a:r>
            <a:r>
              <a:rPr lang="en-US" dirty="0"/>
              <a:t> into FASTA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D73D4E-7834-459A-B579-0B529A735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needed the </a:t>
            </a:r>
            <a:r>
              <a:rPr lang="en-US" dirty="0" err="1"/>
              <a:t>mtDNA</a:t>
            </a:r>
            <a:r>
              <a:rPr lang="en-US" dirty="0"/>
              <a:t> Haplotype information in FASTA format for other programs</a:t>
            </a:r>
          </a:p>
          <a:p>
            <a:r>
              <a:rPr lang="en-US" dirty="0"/>
              <a:t>The original file contained location information and was poorly laid out</a:t>
            </a:r>
          </a:p>
          <a:p>
            <a:r>
              <a:rPr lang="en-US" dirty="0"/>
              <a:t>I used R to selectively delete the unnecessary information and to write the resulting data frame into a </a:t>
            </a:r>
            <a:r>
              <a:rPr lang="en-US" dirty="0" err="1"/>
              <a:t>fasta</a:t>
            </a:r>
            <a:r>
              <a:rPr lang="en-US" dirty="0"/>
              <a:t> text file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1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1249DF-CAEB-4BAE-96B3-1C96C65C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microsatellite into </a:t>
            </a:r>
            <a:r>
              <a:rPr lang="en-US" dirty="0" err="1"/>
              <a:t>genepop</a:t>
            </a:r>
            <a:r>
              <a:rPr lang="en-US" dirty="0"/>
              <a:t>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1063FE-ECDE-4982-8EFB-86D3BA38E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Genepop</a:t>
            </a:r>
            <a:r>
              <a:rPr lang="en-US" dirty="0"/>
              <a:t> has very specific format requirements, that are completely different from the given </a:t>
            </a:r>
            <a:r>
              <a:rPr lang="en-US" dirty="0" err="1"/>
              <a:t>GenAlEx</a:t>
            </a:r>
            <a:r>
              <a:rPr lang="en-US" dirty="0"/>
              <a:t> format</a:t>
            </a:r>
          </a:p>
          <a:p>
            <a:r>
              <a:rPr lang="en-US" dirty="0"/>
              <a:t>Had to trim unnecessary info</a:t>
            </a:r>
          </a:p>
          <a:p>
            <a:r>
              <a:rPr lang="en-US" dirty="0"/>
              <a:t>The given data had two columns per locus, </a:t>
            </a:r>
            <a:r>
              <a:rPr lang="en-US" dirty="0" err="1"/>
              <a:t>genepop</a:t>
            </a:r>
            <a:r>
              <a:rPr lang="en-US" dirty="0"/>
              <a:t> requires one column per locus with 4 characters. Any space must be filled with zeros</a:t>
            </a:r>
          </a:p>
          <a:p>
            <a:r>
              <a:rPr lang="en-US" dirty="0"/>
              <a:t>The data had to be converted to strings, checked for length, and then concatenated into the right loci</a:t>
            </a:r>
          </a:p>
          <a:p>
            <a:r>
              <a:rPr lang="en-US" dirty="0"/>
              <a:t>Plus other details</a:t>
            </a:r>
          </a:p>
        </p:txBody>
      </p:sp>
    </p:spTree>
    <p:extLst>
      <p:ext uri="{BB962C8B-B14F-4D97-AF65-F5344CB8AC3E}">
        <p14:creationId xmlns:p14="http://schemas.microsoft.com/office/powerpoint/2010/main" val="171836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readcube-cdn.com/publishers/wiley/figures/1a939f011a727cf66f71ad18900248edc6402a04e58adff7ea2473df0e45f731/1.jpg">
            <a:extLst>
              <a:ext uri="{FF2B5EF4-FFF2-40B4-BE49-F238E27FC236}">
                <a16:creationId xmlns:a16="http://schemas.microsoft.com/office/drawing/2014/main" xmlns="" id="{9A8CFCD7-84A6-4E91-B27A-BF55EE380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4" y="0"/>
            <a:ext cx="6429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A34838E-320E-46AC-8712-123DE4EADEA3}"/>
              </a:ext>
            </a:extLst>
          </p:cNvPr>
          <p:cNvSpPr txBox="1"/>
          <p:nvPr/>
        </p:nvSpPr>
        <p:spPr>
          <a:xfrm>
            <a:off x="197892" y="477673"/>
            <a:ext cx="29069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Sampling sites and mitochondrial DNA (</a:t>
            </a:r>
            <a:r>
              <a:rPr lang="en-US" dirty="0" err="1"/>
              <a:t>mtDNA</a:t>
            </a:r>
            <a:r>
              <a:rPr lang="en-US" dirty="0"/>
              <a:t>) nested haplotype clade distribution for </a:t>
            </a:r>
            <a:r>
              <a:rPr lang="en-US" dirty="0" err="1"/>
              <a:t>Valisia</a:t>
            </a:r>
            <a:r>
              <a:rPr lang="en-US" dirty="0"/>
              <a:t> </a:t>
            </a:r>
            <a:r>
              <a:rPr lang="en-US" dirty="0" err="1"/>
              <a:t>javana</a:t>
            </a:r>
            <a:r>
              <a:rPr lang="en-US" dirty="0"/>
              <a:t>. The grey line represents the rotated measure of latitude implemented following Yu &amp; </a:t>
            </a:r>
            <a:r>
              <a:rPr lang="en-US" dirty="0" err="1"/>
              <a:t>Nason</a:t>
            </a:r>
            <a:r>
              <a:rPr lang="en-US" dirty="0"/>
              <a:t> (2013).</a:t>
            </a:r>
          </a:p>
        </p:txBody>
      </p:sp>
    </p:spTree>
    <p:extLst>
      <p:ext uri="{BB962C8B-B14F-4D97-AF65-F5344CB8AC3E}">
        <p14:creationId xmlns:p14="http://schemas.microsoft.com/office/powerpoint/2010/main" val="85607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213F214-2ACE-4518-B575-09B6E0707B03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GenAlEx Format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80B287D-483B-41D6-B355-A1ECB3773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4" y="1307308"/>
            <a:ext cx="6553545" cy="425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64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1085</Words>
  <Application>Microsoft Macintosh PowerPoint</Application>
  <PresentationFormat>Custom</PresentationFormat>
  <Paragraphs>543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PowerPoint Presentation</vt:lpstr>
      <vt:lpstr>Red Laser Steel Cobra Danger Unicorns Presents: Lack of genetic isolation by distance, similar genetic structuring but different demographic histories in a fig pollinating wasp mutualism By: ENWEI TIAN, JOHN D. NASON, CARLOS A. MACHADO, LINNA ZHENG, HUI YU and FINN KJELLBERG</vt:lpstr>
      <vt:lpstr>Why did we choose this paper?</vt:lpstr>
      <vt:lpstr>PowerPoint Presentation</vt:lpstr>
      <vt:lpstr>Analysis and Formatting in R</vt:lpstr>
      <vt:lpstr>Formatting mtDNA into FASTA</vt:lpstr>
      <vt:lpstr>Formatting microsatellite into genepop format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 and AR</vt:lpstr>
      <vt:lpstr>PowerPoint Presentation</vt:lpstr>
      <vt:lpstr>Table 2</vt:lpstr>
      <vt:lpstr>DNASP</vt:lpstr>
      <vt:lpstr>PowerPoint Presentation</vt:lpstr>
      <vt:lpstr>PowerPoint Presentation</vt:lpstr>
      <vt:lpstr>Table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easy was this Data to Reproduce?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Zobrist</dc:creator>
  <cp:lastModifiedBy>Lyle Sisson</cp:lastModifiedBy>
  <cp:revision>6</cp:revision>
  <dcterms:created xsi:type="dcterms:W3CDTF">2018-12-05T05:02:56Z</dcterms:created>
  <dcterms:modified xsi:type="dcterms:W3CDTF">2018-12-05T16:13:17Z</dcterms:modified>
</cp:coreProperties>
</file>