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67" r:id="rId4"/>
    <p:sldId id="266" r:id="rId5"/>
    <p:sldId id="268" r:id="rId6"/>
    <p:sldId id="295" r:id="rId7"/>
    <p:sldId id="278" r:id="rId8"/>
    <p:sldId id="277" r:id="rId9"/>
    <p:sldId id="281" r:id="rId10"/>
    <p:sldId id="282" r:id="rId11"/>
    <p:sldId id="283" r:id="rId12"/>
    <p:sldId id="284" r:id="rId13"/>
    <p:sldId id="275" r:id="rId14"/>
    <p:sldId id="291" r:id="rId15"/>
    <p:sldId id="257" r:id="rId16"/>
    <p:sldId id="258" r:id="rId17"/>
    <p:sldId id="292" r:id="rId18"/>
    <p:sldId id="293" r:id="rId19"/>
    <p:sldId id="294" r:id="rId20"/>
    <p:sldId id="285" r:id="rId21"/>
    <p:sldId id="259" r:id="rId22"/>
    <p:sldId id="286" r:id="rId23"/>
    <p:sldId id="287" r:id="rId24"/>
    <p:sldId id="288" r:id="rId25"/>
    <p:sldId id="260" r:id="rId26"/>
    <p:sldId id="289" r:id="rId27"/>
    <p:sldId id="290" r:id="rId28"/>
    <p:sldId id="261" r:id="rId29"/>
    <p:sldId id="262" r:id="rId30"/>
    <p:sldId id="269" r:id="rId31"/>
    <p:sldId id="270" r:id="rId32"/>
    <p:sldId id="271" r:id="rId33"/>
    <p:sldId id="272" r:id="rId34"/>
    <p:sldId id="273" r:id="rId35"/>
    <p:sldId id="263" r:id="rId36"/>
    <p:sldId id="264" r:id="rId37"/>
    <p:sldId id="265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CAD6-7BC5-4357-98DB-565E9B0A2E2C}" v="54" dt="2018-12-04T23:50:14.830"/>
    <p1510:client id="{358883BD-329B-4794-AF16-3687C1EB809A}" v="4" dt="2018-12-04T21:34:43.203"/>
    <p1510:client id="{C724E388-EDE3-41DF-96DF-8F7BBA839B06}" v="100" dt="2018-12-05T03:36:39.062"/>
    <p1510:client id="{70BD31D2-9D27-47EE-8410-48F21E6970C8}" v="7" dt="2018-12-05T05:03:3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Allelic Patterns across Populations</a:t>
            </a:r>
          </a:p>
        </c:rich>
      </c:tx>
      <c:layout>
        <c:manualLayout>
          <c:xMode val="edge"/>
          <c:yMode val="edge"/>
          <c:x val="0.32406992125984257"/>
          <c:y val="2.976190476190476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APT!$A$29</c:f>
              <c:strCache>
                <c:ptCount val="1"/>
                <c:pt idx="0">
                  <c:v>Na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APT!$B$41:$L$41</c:f>
                <c:numCache>
                  <c:formatCode>General</c:formatCode>
                  <c:ptCount val="11"/>
                  <c:pt idx="0">
                    <c:v>0.98601329718326935</c:v>
                  </c:pt>
                  <c:pt idx="1">
                    <c:v>1.1317527104146314</c:v>
                  </c:pt>
                  <c:pt idx="2">
                    <c:v>1.1547005383792515</c:v>
                  </c:pt>
                  <c:pt idx="3">
                    <c:v>0.85706936780786169</c:v>
                  </c:pt>
                  <c:pt idx="4">
                    <c:v>0.9590375834240038</c:v>
                  </c:pt>
                  <c:pt idx="5">
                    <c:v>1.4185717038670784</c:v>
                  </c:pt>
                  <c:pt idx="6">
                    <c:v>1.3437096247164249</c:v>
                  </c:pt>
                  <c:pt idx="7">
                    <c:v>0.96385286516097091</c:v>
                  </c:pt>
                  <c:pt idx="8">
                    <c:v>1.2801909579781012</c:v>
                  </c:pt>
                  <c:pt idx="9">
                    <c:v>1.9420620325498372</c:v>
                  </c:pt>
                  <c:pt idx="10">
                    <c:v>1.0378634273483003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APT!$B$29:$L$29</c:f>
              <c:numCache>
                <c:formatCode>0.000</c:formatCode>
                <c:ptCount val="11"/>
                <c:pt idx="0">
                  <c:v>5.333333333333333</c:v>
                </c:pt>
                <c:pt idx="1">
                  <c:v>5.5555555555555554</c:v>
                </c:pt>
                <c:pt idx="2">
                  <c:v>5.666666666666667</c:v>
                </c:pt>
                <c:pt idx="3">
                  <c:v>5.1111111111111107</c:v>
                </c:pt>
                <c:pt idx="4">
                  <c:v>6.4444444444444446</c:v>
                </c:pt>
                <c:pt idx="5">
                  <c:v>6.8888888888888893</c:v>
                </c:pt>
                <c:pt idx="6">
                  <c:v>6.666666666666667</c:v>
                </c:pt>
                <c:pt idx="7">
                  <c:v>7.1111111111111107</c:v>
                </c:pt>
                <c:pt idx="8">
                  <c:v>6.666666666666667</c:v>
                </c:pt>
                <c:pt idx="9">
                  <c:v>8.2222222222222214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1DA-96D0-8DE64668382F}"/>
            </c:ext>
          </c:extLst>
        </c:ser>
        <c:ser>
          <c:idx val="1"/>
          <c:order val="1"/>
          <c:tx>
            <c:strRef>
              <c:f>APT!$A$30</c:f>
              <c:strCache>
                <c:ptCount val="1"/>
                <c:pt idx="0">
                  <c:v>Na Freq. &gt;= 5%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APT!$B$42:$L$42</c:f>
                <c:numCache>
                  <c:formatCode>General</c:formatCode>
                  <c:ptCount val="11"/>
                  <c:pt idx="0">
                    <c:v>0.6758625033664688</c:v>
                  </c:pt>
                  <c:pt idx="1">
                    <c:v>0.57735026918962573</c:v>
                  </c:pt>
                  <c:pt idx="2">
                    <c:v>0.51219691429404923</c:v>
                  </c:pt>
                  <c:pt idx="3">
                    <c:v>0.58001702827280843</c:v>
                  </c:pt>
                  <c:pt idx="4">
                    <c:v>0.48432210483785254</c:v>
                  </c:pt>
                  <c:pt idx="5">
                    <c:v>0.7453559924999299</c:v>
                  </c:pt>
                  <c:pt idx="6">
                    <c:v>0.70928585193353921</c:v>
                  </c:pt>
                  <c:pt idx="7">
                    <c:v>0.77180244385832253</c:v>
                  </c:pt>
                  <c:pt idx="8">
                    <c:v>0.83333333333333337</c:v>
                  </c:pt>
                  <c:pt idx="9">
                    <c:v>0.982878111830785</c:v>
                  </c:pt>
                  <c:pt idx="10">
                    <c:v>1.0378634273483003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APT!$B$30:$L$30</c:f>
              <c:numCache>
                <c:formatCode>0.000</c:formatCode>
                <c:ptCount val="11"/>
                <c:pt idx="0">
                  <c:v>4.1111111111111107</c:v>
                </c:pt>
                <c:pt idx="1">
                  <c:v>3.6666666666666665</c:v>
                </c:pt>
                <c:pt idx="2">
                  <c:v>4.1111111111111107</c:v>
                </c:pt>
                <c:pt idx="3">
                  <c:v>3.4444444444444446</c:v>
                </c:pt>
                <c:pt idx="4">
                  <c:v>4.1111111111111107</c:v>
                </c:pt>
                <c:pt idx="5">
                  <c:v>4</c:v>
                </c:pt>
                <c:pt idx="6">
                  <c:v>4.4444444444444446</c:v>
                </c:pt>
                <c:pt idx="7">
                  <c:v>5.1111111111111107</c:v>
                </c:pt>
                <c:pt idx="8">
                  <c:v>4.333333333333333</c:v>
                </c:pt>
                <c:pt idx="9">
                  <c:v>5.7777777777777777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9-41DA-96D0-8DE64668382F}"/>
            </c:ext>
          </c:extLst>
        </c:ser>
        <c:ser>
          <c:idx val="2"/>
          <c:order val="2"/>
          <c:tx>
            <c:strRef>
              <c:f>APT!$A$31</c:f>
              <c:strCache>
                <c:ptCount val="1"/>
                <c:pt idx="0">
                  <c:v>Ne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APT!$B$43:$L$43</c:f>
                <c:numCache>
                  <c:formatCode>General</c:formatCode>
                  <c:ptCount val="11"/>
                  <c:pt idx="0">
                    <c:v>0.6238240422398309</c:v>
                  </c:pt>
                  <c:pt idx="1">
                    <c:v>0.46452023975780121</c:v>
                  </c:pt>
                  <c:pt idx="2">
                    <c:v>0.60890421295416697</c:v>
                  </c:pt>
                  <c:pt idx="3">
                    <c:v>0.43624561587675786</c:v>
                  </c:pt>
                  <c:pt idx="4">
                    <c:v>0.69019928738075931</c:v>
                  </c:pt>
                  <c:pt idx="5">
                    <c:v>1.1694615104426775</c:v>
                  </c:pt>
                  <c:pt idx="6">
                    <c:v>0.94870642264934102</c:v>
                  </c:pt>
                  <c:pt idx="7">
                    <c:v>0.80115637131070327</c:v>
                  </c:pt>
                  <c:pt idx="8">
                    <c:v>0.49499282242728682</c:v>
                  </c:pt>
                  <c:pt idx="9">
                    <c:v>1.3825628633569975</c:v>
                  </c:pt>
                  <c:pt idx="10">
                    <c:v>0.59544500252467558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APT!$B$31:$L$31</c:f>
              <c:numCache>
                <c:formatCode>0.000</c:formatCode>
                <c:ptCount val="11"/>
                <c:pt idx="0">
                  <c:v>3.0667988599283249</c:v>
                </c:pt>
                <c:pt idx="1">
                  <c:v>2.8770417754814517</c:v>
                </c:pt>
                <c:pt idx="2">
                  <c:v>2.9820157123525797</c:v>
                </c:pt>
                <c:pt idx="3">
                  <c:v>2.5071471229180307</c:v>
                </c:pt>
                <c:pt idx="4">
                  <c:v>3.5565721184579919</c:v>
                </c:pt>
                <c:pt idx="5">
                  <c:v>3.9945449557902069</c:v>
                </c:pt>
                <c:pt idx="6">
                  <c:v>3.6168440780763595</c:v>
                </c:pt>
                <c:pt idx="7">
                  <c:v>4.1932821963066065</c:v>
                </c:pt>
                <c:pt idx="8">
                  <c:v>3.0568350435107994</c:v>
                </c:pt>
                <c:pt idx="9">
                  <c:v>5.1725088400967874</c:v>
                </c:pt>
                <c:pt idx="10">
                  <c:v>3.124129475276177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9-41DA-96D0-8DE64668382F}"/>
            </c:ext>
          </c:extLst>
        </c:ser>
        <c:ser>
          <c:idx val="3"/>
          <c:order val="3"/>
          <c:tx>
            <c:strRef>
              <c:f>APT!$A$32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APT!$B$44:$L$44</c:f>
                <c:numCache>
                  <c:formatCode>General</c:formatCode>
                  <c:ptCount val="11"/>
                  <c:pt idx="0">
                    <c:v>0.22267401927400954</c:v>
                  </c:pt>
                  <c:pt idx="1">
                    <c:v>0.19208575477432824</c:v>
                  </c:pt>
                  <c:pt idx="2">
                    <c:v>0.2011953302387843</c:v>
                  </c:pt>
                  <c:pt idx="3">
                    <c:v>0.18643502657039748</c:v>
                  </c:pt>
                  <c:pt idx="4">
                    <c:v>0.17687259981156611</c:v>
                  </c:pt>
                  <c:pt idx="5">
                    <c:v>0.24417012086326806</c:v>
                  </c:pt>
                  <c:pt idx="6">
                    <c:v>0.22888212577761355</c:v>
                  </c:pt>
                  <c:pt idx="7">
                    <c:v>0.17731756465652382</c:v>
                  </c:pt>
                  <c:pt idx="8">
                    <c:v>0.23410595298791734</c:v>
                  </c:pt>
                  <c:pt idx="9">
                    <c:v>0.28125827770699052</c:v>
                  </c:pt>
                  <c:pt idx="10">
                    <c:v>0.24000698987453495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APT!$B$32:$L$32</c:f>
              <c:numCache>
                <c:formatCode>0.000</c:formatCode>
                <c:ptCount val="11"/>
                <c:pt idx="0">
                  <c:v>1.1106182554929374</c:v>
                </c:pt>
                <c:pt idx="1">
                  <c:v>1.1314910512804501</c:v>
                </c:pt>
                <c:pt idx="2">
                  <c:v>1.150875916294668</c:v>
                </c:pt>
                <c:pt idx="3">
                  <c:v>1.0187847447794374</c:v>
                </c:pt>
                <c:pt idx="4">
                  <c:v>1.3597962592355948</c:v>
                </c:pt>
                <c:pt idx="5">
                  <c:v>1.301010720627261</c:v>
                </c:pt>
                <c:pt idx="6">
                  <c:v>1.2940002160154223</c:v>
                </c:pt>
                <c:pt idx="7">
                  <c:v>1.487275700221609</c:v>
                </c:pt>
                <c:pt idx="8">
                  <c:v>1.2417221260635263</c:v>
                </c:pt>
                <c:pt idx="9">
                  <c:v>1.5374988519054058</c:v>
                </c:pt>
                <c:pt idx="10">
                  <c:v>1.1404284666909585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9-41DA-96D0-8DE64668382F}"/>
            </c:ext>
          </c:extLst>
        </c:ser>
        <c:ser>
          <c:idx val="4"/>
          <c:order val="4"/>
          <c:tx>
            <c:strRef>
              <c:f>APT!$A$33</c:f>
              <c:strCache>
                <c:ptCount val="1"/>
                <c:pt idx="0">
                  <c:v>No. Private Alleles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APT!$B$45:$L$45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0.1111111111111111</c:v>
                  </c:pt>
                  <c:pt idx="2">
                    <c:v>0</c:v>
                  </c:pt>
                  <c:pt idx="3">
                    <c:v>0.1111111111111111</c:v>
                  </c:pt>
                  <c:pt idx="4">
                    <c:v>0.2421610524189263</c:v>
                  </c:pt>
                  <c:pt idx="5">
                    <c:v>0.44444444444444442</c:v>
                  </c:pt>
                  <c:pt idx="6">
                    <c:v>0.2421610524189263</c:v>
                  </c:pt>
                  <c:pt idx="7">
                    <c:v>0.23570226039551587</c:v>
                  </c:pt>
                  <c:pt idx="8">
                    <c:v>0.37679611017362596</c:v>
                  </c:pt>
                  <c:pt idx="9">
                    <c:v>0.72648315725677903</c:v>
                  </c:pt>
                  <c:pt idx="10">
                    <c:v>0.22222222222222221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APT!$B$33:$L$33</c:f>
              <c:numCache>
                <c:formatCode>0.000</c:formatCode>
                <c:ptCount val="11"/>
                <c:pt idx="0">
                  <c:v>0</c:v>
                </c:pt>
                <c:pt idx="1">
                  <c:v>0.1111111111111111</c:v>
                </c:pt>
                <c:pt idx="2">
                  <c:v>0</c:v>
                </c:pt>
                <c:pt idx="3">
                  <c:v>0.1111111111111111</c:v>
                </c:pt>
                <c:pt idx="4">
                  <c:v>0.44444444444444442</c:v>
                </c:pt>
                <c:pt idx="5">
                  <c:v>0.55555555555555558</c:v>
                </c:pt>
                <c:pt idx="6">
                  <c:v>0.44444444444444442</c:v>
                </c:pt>
                <c:pt idx="7">
                  <c:v>0.33333333333333331</c:v>
                </c:pt>
                <c:pt idx="8">
                  <c:v>0.55555555555555558</c:v>
                </c:pt>
                <c:pt idx="9">
                  <c:v>1.6666666666666667</c:v>
                </c:pt>
                <c:pt idx="10">
                  <c:v>0.22222222222222221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79-41DA-96D0-8DE64668382F}"/>
            </c:ext>
          </c:extLst>
        </c:ser>
        <c:ser>
          <c:idx val="5"/>
          <c:order val="5"/>
          <c:tx>
            <c:strRef>
              <c:f>APT!$A$34</c:f>
              <c:strCache>
                <c:ptCount val="1"/>
                <c:pt idx="0">
                  <c:v>No. LComm Alleles (&lt;=25%)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APT!$B$46:$L$46</c:f>
                <c:numCache>
                  <c:formatCode>General</c:formatCode>
                  <c:ptCount val="11"/>
                  <c:pt idx="0">
                    <c:v>0.1111111111111111</c:v>
                  </c:pt>
                  <c:pt idx="1">
                    <c:v>0.3379312516832344</c:v>
                  </c:pt>
                  <c:pt idx="2">
                    <c:v>0.17568209223157663</c:v>
                  </c:pt>
                  <c:pt idx="3">
                    <c:v>0.14698618394803281</c:v>
                  </c:pt>
                  <c:pt idx="4">
                    <c:v>0.35136418446315326</c:v>
                  </c:pt>
                  <c:pt idx="5">
                    <c:v>0.16666666666666666</c:v>
                  </c:pt>
                  <c:pt idx="6">
                    <c:v>0.3379312516832344</c:v>
                  </c:pt>
                  <c:pt idx="7">
                    <c:v>0.20030840419244386</c:v>
                  </c:pt>
                  <c:pt idx="8">
                    <c:v>0.2421610524189263</c:v>
                  </c:pt>
                  <c:pt idx="9">
                    <c:v>0.75359222034725193</c:v>
                  </c:pt>
                  <c:pt idx="10">
                    <c:v>0.66202084932294369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APT!$B$34:$L$34</c:f>
              <c:numCache>
                <c:formatCode>0.000</c:formatCode>
                <c:ptCount val="11"/>
                <c:pt idx="0">
                  <c:v>0.1111111111111111</c:v>
                </c:pt>
                <c:pt idx="1">
                  <c:v>0.44444444444444442</c:v>
                </c:pt>
                <c:pt idx="2">
                  <c:v>0.44444444444444442</c:v>
                </c:pt>
                <c:pt idx="3">
                  <c:v>0.22222222222222221</c:v>
                </c:pt>
                <c:pt idx="4">
                  <c:v>0.88888888888888884</c:v>
                </c:pt>
                <c:pt idx="5">
                  <c:v>0.33333333333333331</c:v>
                </c:pt>
                <c:pt idx="6">
                  <c:v>0.55555555555555558</c:v>
                </c:pt>
                <c:pt idx="7">
                  <c:v>0.88888888888888884</c:v>
                </c:pt>
                <c:pt idx="8">
                  <c:v>0.44444444444444442</c:v>
                </c:pt>
                <c:pt idx="9">
                  <c:v>1.1111111111111112</c:v>
                </c:pt>
                <c:pt idx="10">
                  <c:v>1.2222222222222223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79-41DA-96D0-8DE64668382F}"/>
            </c:ext>
          </c:extLst>
        </c:ser>
        <c:ser>
          <c:idx val="6"/>
          <c:order val="6"/>
          <c:tx>
            <c:strRef>
              <c:f>APT!$A$35</c:f>
              <c:strCache>
                <c:ptCount val="1"/>
                <c:pt idx="0">
                  <c:v>No. LComm Alleles (&lt;=50%)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APT!$B$47:$L$47</c:f>
                <c:numCache>
                  <c:formatCode>General</c:formatCode>
                  <c:ptCount val="11"/>
                  <c:pt idx="0">
                    <c:v>0.55555555555555558</c:v>
                  </c:pt>
                  <c:pt idx="1">
                    <c:v>0.65499034014175528</c:v>
                  </c:pt>
                  <c:pt idx="2">
                    <c:v>0.50307695211874537</c:v>
                  </c:pt>
                  <c:pt idx="3">
                    <c:v>0.57735026918962573</c:v>
                  </c:pt>
                  <c:pt idx="4">
                    <c:v>0.53863109526848096</c:v>
                  </c:pt>
                  <c:pt idx="5">
                    <c:v>0.74120355911812963</c:v>
                  </c:pt>
                  <c:pt idx="6">
                    <c:v>0.79930525388545315</c:v>
                  </c:pt>
                  <c:pt idx="7">
                    <c:v>0.62607931497692471</c:v>
                  </c:pt>
                  <c:pt idx="8">
                    <c:v>0.75359222034725193</c:v>
                  </c:pt>
                  <c:pt idx="9">
                    <c:v>1.0015420209622192</c:v>
                  </c:pt>
                  <c:pt idx="10">
                    <c:v>0.92962225170452839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APT!$B$35:$L$35</c:f>
              <c:numCache>
                <c:formatCode>0.000</c:formatCode>
                <c:ptCount val="11"/>
                <c:pt idx="0">
                  <c:v>1.5555555555555556</c:v>
                </c:pt>
                <c:pt idx="1">
                  <c:v>1.8888888888888888</c:v>
                </c:pt>
                <c:pt idx="2">
                  <c:v>1.5555555555555556</c:v>
                </c:pt>
                <c:pt idx="3">
                  <c:v>1.3333333333333333</c:v>
                </c:pt>
                <c:pt idx="4">
                  <c:v>2.1111111111111112</c:v>
                </c:pt>
                <c:pt idx="5">
                  <c:v>1.7777777777777777</c:v>
                </c:pt>
                <c:pt idx="6">
                  <c:v>2.3333333333333335</c:v>
                </c:pt>
                <c:pt idx="7">
                  <c:v>2.5555555555555554</c:v>
                </c:pt>
                <c:pt idx="8">
                  <c:v>2.1111111111111112</c:v>
                </c:pt>
                <c:pt idx="9">
                  <c:v>2.5555555555555554</c:v>
                </c:pt>
                <c:pt idx="10">
                  <c:v>2.4444444444444446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682101776"/>
        <c:axId val="682100136"/>
      </c:barChart>
      <c:scatterChart>
        <c:scatterStyle val="smoothMarker"/>
        <c:varyColors val="0"/>
        <c:ser>
          <c:idx val="7"/>
          <c:order val="7"/>
          <c:tx>
            <c:strRef>
              <c:f>APT!$A$36</c:f>
              <c:strCache>
                <c:ptCount val="1"/>
                <c:pt idx="0">
                  <c:v>He</c:v>
                </c:pt>
              </c:strCache>
            </c:strRef>
          </c:tx>
          <c:errBars>
            <c:errDir val="y"/>
            <c:errBarType val="both"/>
            <c:errValType val="cust"/>
            <c:noEndCap val="1"/>
            <c:plus>
              <c:numRef>
                <c:f>APT!$B$48:$L$48</c:f>
                <c:numCache>
                  <c:formatCode>General</c:formatCode>
                  <c:ptCount val="11"/>
                  <c:pt idx="0">
                    <c:v>9.9802539421599834E-2</c:v>
                  </c:pt>
                  <c:pt idx="1">
                    <c:v>8.1620904917346943E-2</c:v>
                  </c:pt>
                  <c:pt idx="2">
                    <c:v>8.295656321828801E-2</c:v>
                  </c:pt>
                  <c:pt idx="3">
                    <c:v>8.1753988256486734E-2</c:v>
                  </c:pt>
                  <c:pt idx="4">
                    <c:v>6.9208529404326091E-2</c:v>
                  </c:pt>
                  <c:pt idx="5">
                    <c:v>8.7268663641188474E-2</c:v>
                  </c:pt>
                  <c:pt idx="6">
                    <c:v>8.7133599670533426E-2</c:v>
                  </c:pt>
                  <c:pt idx="7">
                    <c:v>5.5784423396002307E-2</c:v>
                  </c:pt>
                  <c:pt idx="8">
                    <c:v>9.9484504070221372E-2</c:v>
                  </c:pt>
                  <c:pt idx="9">
                    <c:v>9.171041403146836E-2</c:v>
                  </c:pt>
                  <c:pt idx="10">
                    <c:v>9.9185728015553268E-2</c:v>
                  </c:pt>
                </c:numCache>
              </c:numRef>
            </c:plus>
            <c:minus>
              <c:numRef>
                <c:f>APT!$B$48:$L$48</c:f>
                <c:numCache>
                  <c:formatCode>General</c:formatCode>
                  <c:ptCount val="11"/>
                  <c:pt idx="0">
                    <c:v>9.9802539421599834E-2</c:v>
                  </c:pt>
                  <c:pt idx="1">
                    <c:v>8.1620904917346943E-2</c:v>
                  </c:pt>
                  <c:pt idx="2">
                    <c:v>8.295656321828801E-2</c:v>
                  </c:pt>
                  <c:pt idx="3">
                    <c:v>8.1753988256486734E-2</c:v>
                  </c:pt>
                  <c:pt idx="4">
                    <c:v>6.9208529404326091E-2</c:v>
                  </c:pt>
                  <c:pt idx="5">
                    <c:v>8.7268663641188474E-2</c:v>
                  </c:pt>
                  <c:pt idx="6">
                    <c:v>8.7133599670533426E-2</c:v>
                  </c:pt>
                  <c:pt idx="7">
                    <c:v>5.5784423396002307E-2</c:v>
                  </c:pt>
                  <c:pt idx="8">
                    <c:v>9.9484504070221372E-2</c:v>
                  </c:pt>
                  <c:pt idx="9">
                    <c:v>9.171041403146836E-2</c:v>
                  </c:pt>
                  <c:pt idx="10">
                    <c:v>9.9185728015553268E-2</c:v>
                  </c:pt>
                </c:numCache>
              </c:numRef>
            </c:minus>
          </c:errBars>
          <c:xVal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xVal>
          <c:yVal>
            <c:numRef>
              <c:f>APT!$B$36:$L$36</c:f>
              <c:numCache>
                <c:formatCode>0.000</c:formatCode>
                <c:ptCount val="11"/>
                <c:pt idx="0">
                  <c:v>0.52750000000000008</c:v>
                </c:pt>
                <c:pt idx="1">
                  <c:v>0.56158134430727025</c:v>
                </c:pt>
                <c:pt idx="2">
                  <c:v>0.5510272059019109</c:v>
                </c:pt>
                <c:pt idx="3">
                  <c:v>0.4939236111111111</c:v>
                </c:pt>
                <c:pt idx="4">
                  <c:v>0.6320483749055178</c:v>
                </c:pt>
                <c:pt idx="5">
                  <c:v>0.5886742178930664</c:v>
                </c:pt>
                <c:pt idx="6">
                  <c:v>0.5907338820301784</c:v>
                </c:pt>
                <c:pt idx="7">
                  <c:v>0.68315723771958559</c:v>
                </c:pt>
                <c:pt idx="8">
                  <c:v>0.55694059710680222</c:v>
                </c:pt>
                <c:pt idx="9">
                  <c:v>0.65100847744225188</c:v>
                </c:pt>
                <c:pt idx="10">
                  <c:v>0.53944444444444439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2310568"/>
        <c:axId val="652318112"/>
      </c:scatterChart>
      <c:catAx>
        <c:axId val="68210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82100136"/>
        <c:crosses val="autoZero"/>
        <c:auto val="1"/>
        <c:lblAlgn val="ctr"/>
        <c:lblOffset val="100"/>
        <c:noMultiLvlLbl val="0"/>
      </c:catAx>
      <c:valAx>
        <c:axId val="6821001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682101776"/>
        <c:crosses val="autoZero"/>
        <c:crossBetween val="between"/>
      </c:valAx>
      <c:valAx>
        <c:axId val="65231811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Heterozygosity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652310568"/>
        <c:crosses val="max"/>
        <c:crossBetween val="midCat"/>
      </c:valAx>
      <c:valAx>
        <c:axId val="652310568"/>
        <c:scaling>
          <c:orientation val="minMax"/>
        </c:scaling>
        <c:delete val="0"/>
        <c:axPos val="t"/>
        <c:majorTickMark val="none"/>
        <c:minorTickMark val="none"/>
        <c:tickLblPos val="none"/>
        <c:crossAx val="652318112"/>
        <c:crosses val="max"/>
        <c:crossBetween val="midCat"/>
      </c:valAx>
      <c:spPr>
        <a:noFill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648B-3A49-496B-958D-CAA572B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F1EB1-D09E-40E8-B7F0-5B2BFF4A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F525-E2BA-4F8B-BE32-3DC2891A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C9A1-8BB5-46F1-B726-F8E1B736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B95-D4E2-4691-AE07-A52393B3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EC0-59CD-4100-B288-F772C0D4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87E6-0ADA-484B-BD7A-99767778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CABB-A555-490E-8B70-8102A016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536-1EA1-4B83-8EE6-9D40C2F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E562-E15A-4A35-8781-F23EFEA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28C18-52E0-4E6E-9717-AF121462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5D938-CB5F-4D4C-8C4A-B21E0211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EF49-A943-4DAA-9580-45C292A2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8521-F086-4441-A7FE-7D3885E2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B13F-FA8D-41C4-ADCD-ED7B34E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CE5-4F01-4698-81C8-7DD790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E8A-9358-4895-A437-02F192B5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D6DC-A26F-469D-ABD2-94A9519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E3F5-3601-48E9-B88E-F7250F7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796E-4723-4847-A5D0-EF9A7C79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F13-5DF5-45C2-A01B-0B0C2CBA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BA9C5-8A62-404B-A50C-9435CCDE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2B45-8A81-4ADA-AAA4-62F7F0D8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CA4E-4590-4C71-9CED-EA4D295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9C8-38C4-4EC0-A0BD-B74EAFD9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CCF-76C3-431D-AFDB-C6B9F233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A57B-5426-4C4B-BAD2-C6658FC3D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F198-3401-4556-A464-CD1688C6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A4A8-AF84-4F90-BB1E-D05F190F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64BB-1D63-44D7-B49B-1464592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618B-C6B8-4580-B7F0-2D0F367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A5-5992-426E-BD3E-0FBFC5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AF6A-C59F-4551-9E8C-C11B50C4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D4BD-DC99-4340-8A6B-4F040CADA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B8F9B-30CE-488B-8403-15FD6F0A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5FAB4-6E60-4E8E-B248-468928CC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0DF1-AF39-40A7-9F11-FBFD477C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F053-5D71-4CB3-8BE4-813C02A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CFDD5-37F4-4C1C-B646-B33973A9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B80-B831-4CFA-9099-63520950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248B0-3427-442F-B34E-3A2B7C37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408A-01FD-4002-80C2-4BFEC59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BF39-1C20-488C-AE2E-D87EDE1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7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693E-BB6C-483E-B7FA-4090C31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209BD-86E8-4097-BCD4-47BE8DCC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70193-0423-4FB1-9961-221D8DC0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0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A23B-D423-4E2C-A5DB-9716FEC1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6D79-42B2-47F2-A38C-DC7E9BC2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4520-96DF-4859-925F-EC15B817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FBE9-2435-405C-B484-6F78B4F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F67E6-E0BD-4E75-B325-C3E2017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075B-97C9-4317-AEE4-858F43A6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425A-0C7E-48E7-8CF3-5A55AC11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BAFE-1039-4B99-8A81-CB7416D2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53D-00B1-4033-9CDD-C70D23A0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B65-FAD8-4AED-8BBA-2A002BC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BD0F-1812-4F71-AC0E-6BF43F8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110B-0515-4DA7-ADF5-32632F5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15D1-9AE8-4688-BF2A-1493C6DE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9CC8-AAF1-43F4-B002-B70C71E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BA3E-50A9-455A-81A6-BDB13CD0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3368-F43D-4802-A4F6-E478387DE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21D5-1D13-4EE3-A7FB-37162F16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2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0FA4F96-748F-4BB2-8916-5BBB6DF7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77" y="1176793"/>
            <a:ext cx="416155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atellite data - Excel">
            <a:extLst>
              <a:ext uri="{FF2B5EF4-FFF2-40B4-BE49-F238E27FC236}">
                <a16:creationId xmlns:a16="http://schemas.microsoft.com/office/drawing/2014/main" id="{FA4E5A4D-2D54-4329-9D32-9401DDA0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5076" r="39122" b="15175"/>
          <a:stretch/>
        </p:blipFill>
        <p:spPr>
          <a:xfrm>
            <a:off x="1771902" y="610171"/>
            <a:ext cx="8040008" cy="5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Pairwise Fst and Nei Genetic Distances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dominant Frequency Options">
            <a:extLst>
              <a:ext uri="{FF2B5EF4-FFF2-40B4-BE49-F238E27FC236}">
                <a16:creationId xmlns:a16="http://schemas.microsoft.com/office/drawing/2014/main" id="{D0341AEC-475F-4618-B28A-E734768587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1" y="492573"/>
            <a:ext cx="47928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5AF50-735B-4493-A84A-D58EC93B1699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test from NeiP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8A5073-C383-4CF0-ABB1-4170550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31039"/>
            <a:ext cx="6553545" cy="4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from FstP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D2B5A-E906-4C31-B42D-A725308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3" y="492573"/>
            <a:ext cx="615790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152E-EE1E-4443-A633-3899D3E94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01080-20AC-4350-9EBC-7308BAE8E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7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netic Distance Options">
            <a:extLst>
              <a:ext uri="{FF2B5EF4-FFF2-40B4-BE49-F238E27FC236}">
                <a16:creationId xmlns:a16="http://schemas.microsoft.com/office/drawing/2014/main" id="{49A6330B-CF35-4167-BF31-C96838B77D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17" y="735349"/>
            <a:ext cx="4495800" cy="52393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3EF891-4321-4334-B61C-08AD4DFDFC36}"/>
              </a:ext>
            </a:extLst>
          </p:cNvPr>
          <p:cNvSpPr/>
          <p:nvPr/>
        </p:nvSpPr>
        <p:spPr>
          <a:xfrm>
            <a:off x="1211186" y="2636106"/>
            <a:ext cx="319401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Haploid Distance</a:t>
            </a:r>
          </a:p>
        </p:txBody>
      </p:sp>
    </p:spTree>
    <p:extLst>
      <p:ext uri="{BB962C8B-B14F-4D97-AF65-F5344CB8AC3E}">
        <p14:creationId xmlns:p14="http://schemas.microsoft.com/office/powerpoint/2010/main" val="221962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8ABC-E0C8-4A29-A019-04A880BB95F4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AMOVA Test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596F-397A-406F-8498-497D8169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5" y="2426818"/>
            <a:ext cx="4333481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19492-364D-43D8-BFDD-2A04305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210923"/>
            <a:ext cx="5455917" cy="24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4A520-F449-4C01-ADBE-350780347DBD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PCoA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PhiPTP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CoA Parameters">
            <a:extLst>
              <a:ext uri="{FF2B5EF4-FFF2-40B4-BE49-F238E27FC236}">
                <a16:creationId xmlns:a16="http://schemas.microsoft.com/office/drawing/2014/main" id="{08C978A4-1AD4-477E-99DC-F42B55A17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9" y="2426818"/>
            <a:ext cx="34402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F2DED-ACE6-42A0-A7FE-3E2757D7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94" y="2426818"/>
            <a:ext cx="39336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9A16-F2A8-475E-BA1B-52CCC3CA6AED}"/>
              </a:ext>
            </a:extLst>
          </p:cNvPr>
          <p:cNvSpPr txBox="1"/>
          <p:nvPr/>
        </p:nvSpPr>
        <p:spPr>
          <a:xfrm>
            <a:off x="546351" y="12957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92C592CB-BD9E-4803-BFA8-6499264D6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6" y="2426818"/>
            <a:ext cx="294601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31B74F-F34C-47B0-9A20-AEA0CFF4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1" y="2426818"/>
            <a:ext cx="45333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3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3" y="5516310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CC3BC1-C28E-4A13-BB1C-6CBEFF1D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49727"/>
            <a:ext cx="3425609" cy="31136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1A0A3-BD12-4CDB-832E-3BF82775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766111"/>
            <a:ext cx="3433324" cy="3080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E4DDE1B6-FED0-4CFF-9569-8C2A41D20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73" y="330045"/>
            <a:ext cx="294601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BC33-2125-443B-A1A3-1A92A524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0" y="1039906"/>
            <a:ext cx="11821886" cy="3079656"/>
          </a:xfrm>
        </p:spPr>
        <p:txBody>
          <a:bodyPr>
            <a:normAutofit fontScale="90000"/>
          </a:bodyPr>
          <a:lstStyle/>
          <a:p>
            <a:r>
              <a:rPr lang="en-US" dirty="0"/>
              <a:t>Red Laser Steel Cobra Danger Unicorns</a:t>
            </a:r>
            <a:br>
              <a:rPr lang="en-US" dirty="0">
                <a:cs typeface="Calibri Light"/>
              </a:rPr>
            </a:br>
            <a:r>
              <a:rPr lang="en-US" sz="2000" dirty="0"/>
              <a:t>Presents: </a:t>
            </a:r>
            <a:r>
              <a:rPr lang="en-US" sz="2200" dirty="0"/>
              <a:t>Lack of genetic isolation by distance, similar genetic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structuring but different demographic histories in a fig pollinating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wasp mutualism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By: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ENWEI TIAN, JOHN D. NASON, CARLOS A. MACHADO, LINNA ZHENG, HUI YU and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FINN KJELLBERG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4F22-EE15-4C31-9B76-DCDCD3D2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14" y="513799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Jose Lopez, Ashley Paulsen, Lyle Sisson, Jacob Zobrist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696CD1-7F05-4911-8224-A2C1D31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28" y="4694521"/>
            <a:ext cx="1378975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8D2-24EE-4685-9DB1-C27742E4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 and AR</a:t>
            </a:r>
            <a:endParaRPr lang="en-US" dirty="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A0EB27-7A5A-49DB-96D8-A1D8F462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72738"/>
            <a:ext cx="6172200" cy="47029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3365F-BB9D-439D-87E8-2B758F3C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72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F07514-0281-4616-9025-4F030C16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580627"/>
            <a:ext cx="5496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4C0C2C-CC64-4F2C-9932-3B7CCF569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28387"/>
              </p:ext>
            </p:extLst>
          </p:nvPr>
        </p:nvGraphicFramePr>
        <p:xfrm>
          <a:off x="2444150" y="445698"/>
          <a:ext cx="6822830" cy="5499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4690">
                  <a:extLst>
                    <a:ext uri="{9D8B030D-6E8A-4147-A177-3AD203B41FA5}">
                      <a16:colId xmlns:a16="http://schemas.microsoft.com/office/drawing/2014/main" val="611432655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3207276891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3536216293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663832358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2436660168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2526086266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1406624619"/>
                    </a:ext>
                  </a:extLst>
                </a:gridCol>
              </a:tblGrid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Locations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Fis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3453808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5.333333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0.483333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0.5275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0.102166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326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5.555556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0.393416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0.561581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0.323446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225313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5.666667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4.59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0.339734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0.551027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0.35625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664607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5.111111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0.229167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0.493924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0.529446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971445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6.444444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5.56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0.366667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0.632048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0.440515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79528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6.888889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5.21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0.44686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0.588674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0.234764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422513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6.666667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0.472222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0.590734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0.212705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340743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7.111111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0.412128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0.683157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0.417698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11539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6.666667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0.538012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0.556941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0.020912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3507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8.222222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6.53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0.429825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0.651008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0.390561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817758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5.222222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0.344444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0.539444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0.320547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867073"/>
                  </a:ext>
                </a:extLst>
              </a:tr>
              <a:tr h="4230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Average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6.262626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5.127273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0.413636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0.405073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0.57964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0.304455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45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5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1E7D-4340-4460-82D4-C623C1D0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C589-C040-4D90-9959-0F906A18E3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A44161-AACE-4AFE-90E4-21696BBF09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8101" t="29167" r="23277" b="12500"/>
          <a:stretch/>
        </p:blipFill>
        <p:spPr>
          <a:xfrm>
            <a:off x="6100314" y="1642886"/>
            <a:ext cx="5851700" cy="470612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B7CACB-AC91-4060-8E9E-8358BF954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7" y="479986"/>
            <a:ext cx="5496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2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163-C646-4653-A00F-6B072E2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DNASP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CF129D-292F-49C3-9847-DDF3A937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2" y="2062972"/>
            <a:ext cx="3867150" cy="4505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B40B-B07B-4BE5-B24E-A78C38C3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17E2B-10BB-4464-9FAD-1D7DBF0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847904"/>
            <a:ext cx="2667000" cy="2171700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896109-D3E4-44B6-A0BD-3557423C8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67" r="58986" b="980"/>
          <a:stretch/>
        </p:blipFill>
        <p:spPr>
          <a:xfrm>
            <a:off x="5917722" y="181979"/>
            <a:ext cx="6185914" cy="6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85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AB497-1E3D-4CDD-A55F-602B319C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1" y="1683382"/>
            <a:ext cx="1119343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8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F34C6-A631-409F-988C-E0F06CAB9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40059"/>
              </p:ext>
            </p:extLst>
          </p:nvPr>
        </p:nvGraphicFramePr>
        <p:xfrm>
          <a:off x="891396" y="992038"/>
          <a:ext cx="7104705" cy="54630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0941">
                  <a:extLst>
                    <a:ext uri="{9D8B030D-6E8A-4147-A177-3AD203B41FA5}">
                      <a16:colId xmlns:a16="http://schemas.microsoft.com/office/drawing/2014/main" val="746430926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1015021311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2305714087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3158680605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1916417408"/>
                    </a:ext>
                  </a:extLst>
                </a:gridCol>
              </a:tblGrid>
              <a:tr h="6648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010630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0.00344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0628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6827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789795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0.00391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6959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170229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2623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05414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8741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6370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8693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3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31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EA4C-FF76-4BC5-86E6-14BC322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A39FD-F5C4-4433-870E-D7CF79A6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182" y="2006864"/>
            <a:ext cx="9422920" cy="3643804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EA5BB4-9D3F-4D46-99FF-7CD95ECF2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9167" t="34896" r="30278" b="10417"/>
          <a:stretch/>
        </p:blipFill>
        <p:spPr>
          <a:xfrm>
            <a:off x="6100314" y="1786659"/>
            <a:ext cx="6055207" cy="43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96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readcube-cdn.com/publishers/wiley/figures/1a939f011a727cf66f71ad18900248edc6402a04e58adff7ea2473df0e45f731/2.jpg">
            <a:extLst>
              <a:ext uri="{FF2B5EF4-FFF2-40B4-BE49-F238E27FC236}">
                <a16:creationId xmlns:a16="http://schemas.microsoft.com/office/drawing/2014/main" id="{F4B2EF37-12A9-4327-B4D9-8ABB6052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09" y="0"/>
            <a:ext cx="946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8B42A-ADE1-4775-8EB7-F075F1C34DB3}"/>
              </a:ext>
            </a:extLst>
          </p:cNvPr>
          <p:cNvSpPr txBox="1"/>
          <p:nvPr/>
        </p:nvSpPr>
        <p:spPr>
          <a:xfrm>
            <a:off x="70338" y="0"/>
            <a:ext cx="23680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2. Pairwise genetic differentiation among populations according to geographic distance in </a:t>
            </a:r>
            <a:r>
              <a:rPr lang="en-US" sz="1000" dirty="0" err="1"/>
              <a:t>Valisia</a:t>
            </a:r>
            <a:r>
              <a:rPr lang="en-US" sz="1000" dirty="0"/>
              <a:t> </a:t>
            </a:r>
            <a:r>
              <a:rPr lang="en-US" sz="1000" dirty="0" err="1"/>
              <a:t>javana</a:t>
            </a:r>
            <a:r>
              <a:rPr lang="en-US" sz="1000" dirty="0"/>
              <a:t> (A, C) and </a:t>
            </a:r>
            <a:r>
              <a:rPr lang="en-US" sz="1000" dirty="0" err="1"/>
              <a:t>Ficus</a:t>
            </a:r>
            <a:r>
              <a:rPr lang="en-US" sz="1000" dirty="0"/>
              <a:t> </a:t>
            </a:r>
            <a:r>
              <a:rPr lang="en-US" sz="1000" dirty="0" err="1"/>
              <a:t>hirta</a:t>
            </a:r>
            <a:r>
              <a:rPr lang="en-US" sz="1000" dirty="0"/>
              <a:t> (B, D) including all populations (red squares: comparisons involving the Hainan populations; blue diamonds: comparisons between pairs of continental populations) for microsatellite data A, B and cytoplasmic DNA sequence (C: mt DNA for V. </a:t>
            </a:r>
            <a:r>
              <a:rPr lang="en-US" sz="1000" dirty="0" err="1"/>
              <a:t>javana</a:t>
            </a:r>
            <a:r>
              <a:rPr lang="en-US" sz="1000" dirty="0"/>
              <a:t> and D: </a:t>
            </a:r>
            <a:r>
              <a:rPr lang="en-US" sz="1000" dirty="0" err="1"/>
              <a:t>cpDNA</a:t>
            </a:r>
            <a:r>
              <a:rPr lang="en-US" sz="1000" dirty="0"/>
              <a:t> for F. </a:t>
            </a:r>
            <a:r>
              <a:rPr lang="en-US" sz="1000" dirty="0" err="1"/>
              <a:t>hirta</a:t>
            </a:r>
            <a:r>
              <a:rPr lang="en-US" sz="1000" dirty="0"/>
              <a:t>). (A) Pairwise genetic distance </a:t>
            </a:r>
            <a:r>
              <a:rPr lang="en-US" sz="1000" dirty="0" err="1"/>
              <a:t>Fst</a:t>
            </a:r>
            <a:r>
              <a:rPr lang="en-US" sz="1000" dirty="0"/>
              <a:t>/(1- FST) according to the natural logarithm of geographic distance (GGD; km) in V. </a:t>
            </a:r>
            <a:r>
              <a:rPr lang="en-US" sz="1000" dirty="0" err="1"/>
              <a:t>javana</a:t>
            </a:r>
            <a:r>
              <a:rPr lang="en-US" sz="1000" dirty="0"/>
              <a:t>. (B) Pairwise genetic distance FST/(1-FST) according to the natural logarithm of geographic distance (km) of F. </a:t>
            </a:r>
            <a:r>
              <a:rPr lang="en-US" sz="1000" dirty="0" err="1"/>
              <a:t>hirta</a:t>
            </a:r>
            <a:r>
              <a:rPr lang="en-US" sz="1000" dirty="0"/>
              <a:t>. (C) Logarithm of genetic distance (</a:t>
            </a:r>
            <a:r>
              <a:rPr lang="en-US" sz="1000" dirty="0" err="1"/>
              <a:t>Nst</a:t>
            </a:r>
            <a:r>
              <a:rPr lang="en-US" sz="1000" dirty="0"/>
              <a:t>) according to the natural logarithm of geographic distance (km) of V. </a:t>
            </a:r>
            <a:r>
              <a:rPr lang="en-US" sz="1000" dirty="0" err="1"/>
              <a:t>javana</a:t>
            </a:r>
            <a:r>
              <a:rPr lang="en-US" sz="1000" dirty="0"/>
              <a:t>. (D) Logarithm transform of genetic distance (NST) according to the natural logarithm of geographic distance (km) in F. </a:t>
            </a:r>
            <a:r>
              <a:rPr lang="en-US" sz="1000" dirty="0" err="1"/>
              <a:t>hirta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0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readcube-cdn.com/publishers/wiley/figures/1a939f011a727cf66f71ad18900248edc6402a04e58adff7ea2473df0e45f731/3.jpg">
            <a:extLst>
              <a:ext uri="{FF2B5EF4-FFF2-40B4-BE49-F238E27FC236}">
                <a16:creationId xmlns:a16="http://schemas.microsoft.com/office/drawing/2014/main" id="{BD4842B1-A395-4E1F-A222-2D7A56F1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0" y="132862"/>
            <a:ext cx="7663840" cy="52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9DFBB-73F8-4DE9-ACC3-9326580259C2}"/>
              </a:ext>
            </a:extLst>
          </p:cNvPr>
          <p:cNvSpPr txBox="1"/>
          <p:nvPr/>
        </p:nvSpPr>
        <p:spPr>
          <a:xfrm>
            <a:off x="679939" y="5306646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microsatellite diversity with relative latitude in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 (red squares) but not in </a:t>
            </a:r>
            <a:r>
              <a:rPr lang="en-US" dirty="0" err="1"/>
              <a:t>Ficus</a:t>
            </a:r>
            <a:r>
              <a:rPr lang="en-US" dirty="0"/>
              <a:t> </a:t>
            </a:r>
            <a:r>
              <a:rPr lang="en-US" dirty="0" err="1"/>
              <a:t>hirta</a:t>
            </a:r>
            <a:r>
              <a:rPr lang="en-US" dirty="0"/>
              <a:t> (blue diamonds), including all populations. For V. </a:t>
            </a:r>
            <a:r>
              <a:rPr lang="en-US" dirty="0" err="1"/>
              <a:t>javana</a:t>
            </a:r>
            <a:r>
              <a:rPr lang="en-US" dirty="0"/>
              <a:t>, both allelic richness (</a:t>
            </a:r>
            <a:r>
              <a:rPr lang="en-US" dirty="0" err="1"/>
              <a:t>Ar</a:t>
            </a:r>
            <a:r>
              <a:rPr lang="en-US" dirty="0"/>
              <a:t>) and private allelic richness (</a:t>
            </a:r>
            <a:r>
              <a:rPr lang="en-US" dirty="0" err="1"/>
              <a:t>PAr</a:t>
            </a:r>
            <a:r>
              <a:rPr lang="en-US" dirty="0"/>
              <a:t>) decreased significantly with latitude. (A) </a:t>
            </a:r>
            <a:r>
              <a:rPr lang="en-US" dirty="0" err="1"/>
              <a:t>Ar</a:t>
            </a:r>
            <a:r>
              <a:rPr lang="en-US" dirty="0"/>
              <a:t> with relative latitude; (B) </a:t>
            </a:r>
            <a:r>
              <a:rPr lang="en-US" dirty="0" err="1"/>
              <a:t>PAr</a:t>
            </a:r>
            <a:r>
              <a:rPr lang="en-US" dirty="0"/>
              <a:t> with relative latitude; (C) </a:t>
            </a:r>
            <a:r>
              <a:rPr lang="en-US" dirty="0" err="1"/>
              <a:t>Ar</a:t>
            </a:r>
            <a:r>
              <a:rPr lang="en-US" dirty="0"/>
              <a:t> with latitude; (D) </a:t>
            </a:r>
            <a:r>
              <a:rPr lang="en-US" dirty="0" err="1"/>
              <a:t>PAr</a:t>
            </a:r>
            <a:r>
              <a:rPr lang="en-US" dirty="0"/>
              <a:t> with relative latitude.</a:t>
            </a:r>
          </a:p>
        </p:txBody>
      </p:sp>
    </p:spTree>
    <p:extLst>
      <p:ext uri="{BB962C8B-B14F-4D97-AF65-F5344CB8AC3E}">
        <p14:creationId xmlns:p14="http://schemas.microsoft.com/office/powerpoint/2010/main" val="361092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4CC3-D688-4649-802A-266F4AB4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did we choose this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7D56-C132-4472-9F2D-9856D1E8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02" y="18375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This paper was chosen because Jose Lopez is a member of Dr. John Nason's </a:t>
            </a:r>
            <a:r>
              <a:rPr lang="en-US" sz="3600" dirty="0">
                <a:cs typeface="Calibri"/>
              </a:rPr>
              <a:t>group</a:t>
            </a:r>
          </a:p>
          <a:p>
            <a:r>
              <a:rPr lang="en-US" sz="3600" dirty="0"/>
              <a:t>Gives a shout out to ISU Professor</a:t>
            </a:r>
            <a:endParaRPr lang="en-US" sz="3600" dirty="0">
              <a:cs typeface="Calibri"/>
            </a:endParaRPr>
          </a:p>
          <a:p>
            <a:r>
              <a:rPr lang="en-US" sz="3600" dirty="0"/>
              <a:t>Thought that would allow us to recreate the code more readily</a:t>
            </a:r>
            <a:endParaRPr lang="en-US" sz="3600" dirty="0">
              <a:cs typeface="Calibri"/>
            </a:endParaRPr>
          </a:p>
          <a:p>
            <a:pPr lvl="1"/>
            <a:r>
              <a:rPr lang="en-US" sz="3600" dirty="0"/>
              <a:t>Ask for raw data</a:t>
            </a:r>
          </a:p>
          <a:p>
            <a:pPr lvl="1"/>
            <a:r>
              <a:rPr lang="en-US" sz="3600" dirty="0"/>
              <a:t>Ask for help </a:t>
            </a:r>
          </a:p>
        </p:txBody>
      </p:sp>
    </p:spTree>
    <p:extLst>
      <p:ext uri="{BB962C8B-B14F-4D97-AF65-F5344CB8AC3E}">
        <p14:creationId xmlns:p14="http://schemas.microsoft.com/office/powerpoint/2010/main" val="1773832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an_et_al-2015-Molecular_Ecology.sup-1.pdf - Adobe Acrobat Reader DC">
            <a:extLst>
              <a:ext uri="{FF2B5EF4-FFF2-40B4-BE49-F238E27FC236}">
                <a16:creationId xmlns:a16="http://schemas.microsoft.com/office/drawing/2014/main" id="{FD37F01C-CC23-4F88-A896-F7E1C4E98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0" t="23430" r="41474" b="7737"/>
          <a:stretch/>
        </p:blipFill>
        <p:spPr>
          <a:xfrm>
            <a:off x="1875692" y="1406769"/>
            <a:ext cx="5650523" cy="4611078"/>
          </a:xfrm>
          <a:prstGeom prst="rect">
            <a:avLst/>
          </a:prstGeom>
        </p:spPr>
      </p:pic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687C20C7-B5CB-42E5-86E5-20B07420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60" y="1406769"/>
            <a:ext cx="410584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4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FA73F-15AC-4FBC-B8DA-A6AD60F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73" y="2419556"/>
            <a:ext cx="8268854" cy="4344006"/>
          </a:xfrm>
          <a:prstGeom prst="rect">
            <a:avLst/>
          </a:prstGeom>
        </p:spPr>
      </p:pic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F7D66E2-34B7-4D92-9FB6-BEA20EE7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8" y="94438"/>
            <a:ext cx="410584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AA0CA0E-F2B5-4729-9C05-32359884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30" y="2172676"/>
            <a:ext cx="7481798" cy="468532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B38C1-4393-4236-9490-4653AC93A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" y="218627"/>
            <a:ext cx="406774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8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09B13F-32E0-414F-89AD-EAF111E95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5" y="213864"/>
            <a:ext cx="9164329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FD9F55C7-6762-4EC3-8F31-E4C732417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41" y="0"/>
            <a:ext cx="8194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62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ACDDC-7D57-4047-9FCD-6750A3AE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1" y="92756"/>
            <a:ext cx="11164858" cy="4153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3CC879-844C-454B-B89B-01600C23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2" y="4343442"/>
            <a:ext cx="11018142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8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readcube-cdn.com/publishers/wiley/figures/1a939f011a727cf66f71ad18900248edc6402a04e58adff7ea2473df0e45f731/4.jpg">
            <a:extLst>
              <a:ext uri="{FF2B5EF4-FFF2-40B4-BE49-F238E27FC236}">
                <a16:creationId xmlns:a16="http://schemas.microsoft.com/office/drawing/2014/main" id="{03780CB6-9FEB-4169-964A-36FAA9E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" y="120040"/>
            <a:ext cx="101346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B2FF6-D7FA-4CA7-8377-706FAA8D22CD}"/>
              </a:ext>
            </a:extLst>
          </p:cNvPr>
          <p:cNvSpPr txBox="1"/>
          <p:nvPr/>
        </p:nvSpPr>
        <p:spPr>
          <a:xfrm>
            <a:off x="812799" y="4838897"/>
            <a:ext cx="982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analysis of Valisia javana nuclear microsatellite genotypes for K = 3 clusters separates Hainan individuals. Black lines separate individuals of different populations. Population names are labelled under the figure, with their regional affiliations (continent and Hainan Island) above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C8A17-C12D-4481-B321-D7041F4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214128"/>
            <a:ext cx="543000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6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327-2ADA-49D0-9DE9-55F675A4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easy was this Data to Reproduce?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DAE7-406E-4157-A094-1926462F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25B6-0068-4936-A742-56AAA86D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7DDA-5D0E-4FB3-A032-2053CBE3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BD also take into account the geographic distance that we do not have. </a:t>
            </a:r>
          </a:p>
        </p:txBody>
      </p:sp>
    </p:spTree>
    <p:extLst>
      <p:ext uri="{BB962C8B-B14F-4D97-AF65-F5344CB8AC3E}">
        <p14:creationId xmlns:p14="http://schemas.microsoft.com/office/powerpoint/2010/main" val="67322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readcube-cdn.com/publishers/wiley/figures/1a939f011a727cf66f71ad18900248edc6402a04e58adff7ea2473df0e45f731/1.jpg">
            <a:extLst>
              <a:ext uri="{FF2B5EF4-FFF2-40B4-BE49-F238E27FC236}">
                <a16:creationId xmlns:a16="http://schemas.microsoft.com/office/drawing/2014/main" id="{9A8CFCD7-84A6-4E91-B27A-BF55EE38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0"/>
            <a:ext cx="6429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4838E-320E-46AC-8712-123DE4EADEA3}"/>
              </a:ext>
            </a:extLst>
          </p:cNvPr>
          <p:cNvSpPr txBox="1"/>
          <p:nvPr/>
        </p:nvSpPr>
        <p:spPr>
          <a:xfrm>
            <a:off x="197892" y="477672"/>
            <a:ext cx="2906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sites and mitochondrial DNA (</a:t>
            </a:r>
            <a:r>
              <a:rPr lang="en-US" dirty="0" err="1"/>
              <a:t>mtDNA</a:t>
            </a:r>
            <a:r>
              <a:rPr lang="en-US" dirty="0"/>
              <a:t>) nested haplotype clade distribution for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. The grey line represents the rotated measure of latitude implemented following Yu &amp; </a:t>
            </a:r>
            <a:r>
              <a:rPr lang="en-US" dirty="0" err="1"/>
              <a:t>Nason</a:t>
            </a:r>
            <a:r>
              <a:rPr lang="en-US" dirty="0"/>
              <a:t> (2013).</a:t>
            </a:r>
          </a:p>
        </p:txBody>
      </p:sp>
    </p:spTree>
    <p:extLst>
      <p:ext uri="{BB962C8B-B14F-4D97-AF65-F5344CB8AC3E}">
        <p14:creationId xmlns:p14="http://schemas.microsoft.com/office/powerpoint/2010/main" val="85607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3F214-2ACE-4518-B575-09B6E0707B03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GenAlEx Format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B287D-483B-41D6-B355-A1ECB377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07306"/>
            <a:ext cx="6553545" cy="4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Heterozygosity, F-statistics, and Allelic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D6AA5-516F-455B-A042-18D926816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25" y="492573"/>
            <a:ext cx="47193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B5AA20-7399-4375-A854-767A5B9BA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05575"/>
              </p:ext>
            </p:extLst>
          </p:nvPr>
        </p:nvGraphicFramePr>
        <p:xfrm>
          <a:off x="2921000" y="4432701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99BC1-B784-46F0-97C1-694CF5B5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9448"/>
              </p:ext>
            </p:extLst>
          </p:nvPr>
        </p:nvGraphicFramePr>
        <p:xfrm>
          <a:off x="2173424" y="86166"/>
          <a:ext cx="8808564" cy="434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57">
                  <a:extLst>
                    <a:ext uri="{9D8B030D-6E8A-4147-A177-3AD203B41FA5}">
                      <a16:colId xmlns:a16="http://schemas.microsoft.com/office/drawing/2014/main" val="894128947"/>
                    </a:ext>
                  </a:extLst>
                </a:gridCol>
                <a:gridCol w="368917">
                  <a:extLst>
                    <a:ext uri="{9D8B030D-6E8A-4147-A177-3AD203B41FA5}">
                      <a16:colId xmlns:a16="http://schemas.microsoft.com/office/drawing/2014/main" val="75420122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54267154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444721433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696182725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11781242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8561873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27677911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18769628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04449589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842204769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403843349"/>
                    </a:ext>
                  </a:extLst>
                </a:gridCol>
              </a:tblGrid>
              <a:tr h="2376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Allelic Patterns Across Populations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2344680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52740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0550923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929896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511579210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6366227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77996587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9612020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49992958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800019505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65723834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024612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4539959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9048184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 (SE)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29535463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04060837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88386594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724199371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6987171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3717784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939219500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28937221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560929622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933345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66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latin typeface="Verdana" panose="020B0604030504040204" pitchFamily="34" charset="0"/>
              </a:rPr>
              <a:t>Nei’s</a:t>
            </a:r>
            <a:r>
              <a:rPr lang="en-US" sz="4800" dirty="0">
                <a:latin typeface="Verdana" panose="020B0604030504040204" pitchFamily="34" charset="0"/>
              </a:rPr>
              <a:t> Genetic Distance </a:t>
            </a:r>
            <a:r>
              <a:rPr lang="en-US" sz="4800" i="1" dirty="0">
                <a:latin typeface="Verdana-Italic"/>
              </a:rPr>
              <a:t>D</a:t>
            </a:r>
            <a:r>
              <a:rPr lang="en-US" sz="4800" dirty="0">
                <a:latin typeface="Verdana" panose="020B0604030504040204" pitchFamily="34" charset="0"/>
              </a:rPr>
              <a:t>.</a:t>
            </a:r>
            <a:endParaRPr lang="en-US" sz="4800" dirty="0"/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C27E8B-BA14-45CB-A0D6-46FDE61CE084}"/>
              </a:ext>
            </a:extLst>
          </p:cNvPr>
          <p:cNvSpPr txBox="1"/>
          <p:nvPr/>
        </p:nvSpPr>
        <p:spPr>
          <a:xfrm>
            <a:off x="816681" y="4024762"/>
            <a:ext cx="3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While </a:t>
            </a:r>
            <a:r>
              <a:rPr lang="en-US" i="1" dirty="0">
                <a:latin typeface="Verdana-Italic"/>
              </a:rPr>
              <a:t>F</a:t>
            </a:r>
            <a:r>
              <a:rPr lang="en-US" sz="800" i="1" dirty="0">
                <a:latin typeface="Verdana-Italic"/>
              </a:rPr>
              <a:t>ST </a:t>
            </a:r>
            <a:r>
              <a:rPr lang="en-US" dirty="0">
                <a:latin typeface="Verdana" panose="020B0604030504040204" pitchFamily="34" charset="0"/>
              </a:rPr>
              <a:t>is perhaps the most widely used measure of genetic differentiation among</a:t>
            </a:r>
          </a:p>
          <a:p>
            <a:r>
              <a:rPr lang="en-US" dirty="0">
                <a:latin typeface="Verdana" panose="020B0604030504040204" pitchFamily="34" charset="0"/>
              </a:rPr>
              <a:t>populations, another frequently used estimate of the genetic difference among populations</a:t>
            </a:r>
            <a:endParaRPr lang="en-US" dirty="0"/>
          </a:p>
        </p:txBody>
      </p:sp>
      <p:pic>
        <p:nvPicPr>
          <p:cNvPr id="7" name="Picture 6" descr="Codominant Frequency Options">
            <a:extLst>
              <a:ext uri="{FF2B5EF4-FFF2-40B4-BE49-F238E27FC236}">
                <a16:creationId xmlns:a16="http://schemas.microsoft.com/office/drawing/2014/main" id="{B71E488C-62C3-4E91-93DC-0F1C15268F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69896"/>
            <a:ext cx="4870362" cy="6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Widescreen</PresentationFormat>
  <Paragraphs>428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Verdana</vt:lpstr>
      <vt:lpstr>Verdana-Italic</vt:lpstr>
      <vt:lpstr>Office Theme</vt:lpstr>
      <vt:lpstr>PowerPoint Presentation</vt:lpstr>
      <vt:lpstr>Red Laser Steel Cobra Danger Unicorns Presents: Lack of genetic isolation by distance, similar genetic structuring but different demographic histories in a fig pollinating wasp mutualism By: ENWEI TIAN, JOHN D. NASON, CARLOS A. MACHADO, LINNA ZHENG, HUI YU and FINN KJELLBERG</vt:lpstr>
      <vt:lpstr>Why did we choose this paper?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 and AR</vt:lpstr>
      <vt:lpstr>PowerPoint Presentation</vt:lpstr>
      <vt:lpstr>PowerPoint Presentation</vt:lpstr>
      <vt:lpstr>PowerPoint Presentation</vt:lpstr>
      <vt:lpstr>DNASP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was this Data to Reproduce?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Zobrist</dc:creator>
  <cp:lastModifiedBy>Jacob Zobrist</cp:lastModifiedBy>
  <cp:revision>1</cp:revision>
  <dcterms:created xsi:type="dcterms:W3CDTF">2018-12-05T05:02:56Z</dcterms:created>
  <dcterms:modified xsi:type="dcterms:W3CDTF">2018-12-05T13:35:13Z</dcterms:modified>
</cp:coreProperties>
</file>