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76" r:id="rId3"/>
    <p:sldId id="256" r:id="rId4"/>
    <p:sldId id="268" r:id="rId5"/>
    <p:sldId id="295" r:id="rId6"/>
    <p:sldId id="310" r:id="rId7"/>
    <p:sldId id="278" r:id="rId8"/>
    <p:sldId id="277" r:id="rId9"/>
    <p:sldId id="281" r:id="rId10"/>
    <p:sldId id="282" r:id="rId11"/>
    <p:sldId id="283" r:id="rId12"/>
    <p:sldId id="284" r:id="rId13"/>
    <p:sldId id="270" r:id="rId14"/>
    <p:sldId id="275" r:id="rId15"/>
    <p:sldId id="309" r:id="rId16"/>
    <p:sldId id="258" r:id="rId17"/>
    <p:sldId id="292" r:id="rId18"/>
    <p:sldId id="293" r:id="rId19"/>
    <p:sldId id="294" r:id="rId20"/>
    <p:sldId id="297" r:id="rId21"/>
    <p:sldId id="312" r:id="rId22"/>
    <p:sldId id="298" r:id="rId23"/>
    <p:sldId id="299" r:id="rId24"/>
    <p:sldId id="311" r:id="rId25"/>
    <p:sldId id="285" r:id="rId26"/>
    <p:sldId id="259" r:id="rId27"/>
    <p:sldId id="296" r:id="rId28"/>
    <p:sldId id="288" r:id="rId29"/>
    <p:sldId id="260" r:id="rId30"/>
    <p:sldId id="290" r:id="rId31"/>
    <p:sldId id="261" r:id="rId32"/>
    <p:sldId id="262" r:id="rId33"/>
    <p:sldId id="302" r:id="rId34"/>
    <p:sldId id="303" r:id="rId35"/>
    <p:sldId id="304" r:id="rId36"/>
    <p:sldId id="306" r:id="rId37"/>
    <p:sldId id="263" r:id="rId38"/>
    <p:sldId id="308" r:id="rId39"/>
    <p:sldId id="264" r:id="rId40"/>
    <p:sldId id="265" r:id="rId41"/>
    <p:sldId id="274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E7CAD6-7BC5-4357-98DB-565E9B0A2E2C}" v="54" dt="2018-12-04T23:50:14.830"/>
    <p1510:client id="{358883BD-329B-4794-AF16-3687C1EB809A}" v="4" dt="2018-12-04T21:34:43.203"/>
    <p1510:client id="{910F2A4A-7EF7-407C-90C5-B6EAB85758B4}" v="6" dt="2018-12-05T16:47:31.669"/>
    <p1510:client id="{C724E388-EDE3-41DF-96DF-8F7BBA839B06}" v="100" dt="2018-12-05T03:36:39.062"/>
    <p1510:client id="{70BD31D2-9D27-47EE-8410-48F21E6970C8}" v="7" dt="2018-12-05T05:03:36.0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3" autoAdjust="0"/>
    <p:restoredTop sz="94660" autoAdjust="0"/>
  </p:normalViewPr>
  <p:slideViewPr>
    <p:cSldViewPr snapToGrid="0">
      <p:cViewPr>
        <p:scale>
          <a:sx n="62" d="100"/>
          <a:sy n="62" d="100"/>
        </p:scale>
        <p:origin x="48" y="15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920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35" d="100"/>
        <a:sy n="3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microsoft.com/office/2016/11/relationships/changesInfo" Target="changesInfos/changesInfo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Relationship Id="rId48" Type="http://schemas.microsoft.com/office/2015/10/relationships/revisionInfo" Target="revisionInfo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cob Zobrist" userId="d9517de7067bd0ef" providerId="LiveId" clId="{910F2A4A-7EF7-407C-90C5-B6EAB85758B4}"/>
    <pc:docChg chg="custSel mod addSld delSld modSld sldOrd">
      <pc:chgData name="Jacob Zobrist" userId="d9517de7067bd0ef" providerId="LiveId" clId="{910F2A4A-7EF7-407C-90C5-B6EAB85758B4}" dt="2018-12-05T16:47:49.011" v="21" actId="20577"/>
      <pc:docMkLst>
        <pc:docMk/>
      </pc:docMkLst>
      <pc:sldChg chg="modSp del">
        <pc:chgData name="Jacob Zobrist" userId="d9517de7067bd0ef" providerId="LiveId" clId="{910F2A4A-7EF7-407C-90C5-B6EAB85758B4}" dt="2018-12-05T16:30:30.845" v="8" actId="2696"/>
        <pc:sldMkLst>
          <pc:docMk/>
          <pc:sldMk cId="2219624677" sldId="257"/>
        </pc:sldMkLst>
        <pc:spChg chg="mod">
          <ac:chgData name="Jacob Zobrist" userId="d9517de7067bd0ef" providerId="LiveId" clId="{910F2A4A-7EF7-407C-90C5-B6EAB85758B4}" dt="2018-12-05T16:28:55.833" v="0" actId="5793"/>
          <ac:spMkLst>
            <pc:docMk/>
            <pc:sldMk cId="2219624677" sldId="257"/>
            <ac:spMk id="4" creationId="{5F3EF891-4321-4334-B61C-08AD4DFDFC36}"/>
          </ac:spMkLst>
        </pc:spChg>
      </pc:sldChg>
      <pc:sldChg chg="modSp">
        <pc:chgData name="Jacob Zobrist" userId="d9517de7067bd0ef" providerId="LiveId" clId="{910F2A4A-7EF7-407C-90C5-B6EAB85758B4}" dt="2018-12-05T16:29:49.720" v="1" actId="27636"/>
        <pc:sldMkLst>
          <pc:docMk/>
          <pc:sldMk cId="1773832977" sldId="267"/>
        </pc:sldMkLst>
        <pc:spChg chg="mod">
          <ac:chgData name="Jacob Zobrist" userId="d9517de7067bd0ef" providerId="LiveId" clId="{910F2A4A-7EF7-407C-90C5-B6EAB85758B4}" dt="2018-12-05T16:29:49.720" v="1" actId="27636"/>
          <ac:spMkLst>
            <pc:docMk/>
            <pc:sldMk cId="1773832977" sldId="267"/>
            <ac:spMk id="3" creationId="{14167D56-C132-4472-9F2D-9856D1E8D55B}"/>
          </ac:spMkLst>
        </pc:spChg>
      </pc:sldChg>
      <pc:sldChg chg="addSp modSp mod ord setBg">
        <pc:chgData name="Jacob Zobrist" userId="d9517de7067bd0ef" providerId="LiveId" clId="{910F2A4A-7EF7-407C-90C5-B6EAB85758B4}" dt="2018-12-05T16:31:54.350" v="10" actId="26606"/>
        <pc:sldMkLst>
          <pc:docMk/>
          <pc:sldMk cId="2308950591" sldId="270"/>
        </pc:sldMkLst>
        <pc:spChg chg="add">
          <ac:chgData name="Jacob Zobrist" userId="d9517de7067bd0ef" providerId="LiveId" clId="{910F2A4A-7EF7-407C-90C5-B6EAB85758B4}" dt="2018-12-05T16:31:54.350" v="10" actId="26606"/>
          <ac:spMkLst>
            <pc:docMk/>
            <pc:sldMk cId="2308950591" sldId="270"/>
            <ac:spMk id="10" creationId="{A9F529C3-C941-49FD-8C67-82F134F64BDB}"/>
          </ac:spMkLst>
        </pc:spChg>
        <pc:spChg chg="add">
          <ac:chgData name="Jacob Zobrist" userId="d9517de7067bd0ef" providerId="LiveId" clId="{910F2A4A-7EF7-407C-90C5-B6EAB85758B4}" dt="2018-12-05T16:31:54.350" v="10" actId="26606"/>
          <ac:spMkLst>
            <pc:docMk/>
            <pc:sldMk cId="2308950591" sldId="270"/>
            <ac:spMk id="12" creationId="{20586029-32A0-47E5-9AEC-AE3ABA6B94D0}"/>
          </ac:spMkLst>
        </pc:spChg>
        <pc:picChg chg="mod">
          <ac:chgData name="Jacob Zobrist" userId="d9517de7067bd0ef" providerId="LiveId" clId="{910F2A4A-7EF7-407C-90C5-B6EAB85758B4}" dt="2018-12-05T16:31:54.350" v="10" actId="26606"/>
          <ac:picMkLst>
            <pc:docMk/>
            <pc:sldMk cId="2308950591" sldId="270"/>
            <ac:picMk id="3" creationId="{B12FA73F-15AC-4FBC-B8DA-A6AD60F15D67}"/>
          </ac:picMkLst>
        </pc:picChg>
        <pc:picChg chg="mod">
          <ac:chgData name="Jacob Zobrist" userId="d9517de7067bd0ef" providerId="LiveId" clId="{910F2A4A-7EF7-407C-90C5-B6EAB85758B4}" dt="2018-12-05T16:31:54.350" v="10" actId="26606"/>
          <ac:picMkLst>
            <pc:docMk/>
            <pc:sldMk cId="2308950591" sldId="270"/>
            <ac:picMk id="5" creationId="{DF7D66E2-34B7-4D92-9FB6-BEA20EE709D7}"/>
          </ac:picMkLst>
        </pc:picChg>
        <pc:cxnChg chg="add">
          <ac:chgData name="Jacob Zobrist" userId="d9517de7067bd0ef" providerId="LiveId" clId="{910F2A4A-7EF7-407C-90C5-B6EAB85758B4}" dt="2018-12-05T16:31:54.350" v="10" actId="26606"/>
          <ac:cxnSpMkLst>
            <pc:docMk/>
            <pc:sldMk cId="2308950591" sldId="270"/>
            <ac:cxnSpMk id="14" creationId="{8C730EAB-A532-4295-A302-FB4B90DB9F5E}"/>
          </ac:cxnSpMkLst>
        </pc:cxnChg>
      </pc:sldChg>
      <pc:sldChg chg="modSp">
        <pc:chgData name="Jacob Zobrist" userId="d9517de7067bd0ef" providerId="LiveId" clId="{910F2A4A-7EF7-407C-90C5-B6EAB85758B4}" dt="2018-12-05T16:29:49.740" v="2" actId="27636"/>
        <pc:sldMkLst>
          <pc:docMk/>
          <pc:sldMk cId="1718363680" sldId="299"/>
        </pc:sldMkLst>
        <pc:spChg chg="mod">
          <ac:chgData name="Jacob Zobrist" userId="d9517de7067bd0ef" providerId="LiveId" clId="{910F2A4A-7EF7-407C-90C5-B6EAB85758B4}" dt="2018-12-05T16:29:49.740" v="2" actId="27636"/>
          <ac:spMkLst>
            <pc:docMk/>
            <pc:sldMk cId="1718363680" sldId="299"/>
            <ac:spMk id="3" creationId="{891063FE-ECDE-4982-8EFB-86D3BA38E0E3}"/>
          </ac:spMkLst>
        </pc:spChg>
      </pc:sldChg>
      <pc:sldChg chg="addSp delSp modSp">
        <pc:chgData name="Jacob Zobrist" userId="d9517de7067bd0ef" providerId="LiveId" clId="{910F2A4A-7EF7-407C-90C5-B6EAB85758B4}" dt="2018-12-05T16:30:24.238" v="7" actId="26606"/>
        <pc:sldMkLst>
          <pc:docMk/>
          <pc:sldMk cId="296656007" sldId="309"/>
        </pc:sldMkLst>
        <pc:spChg chg="mod">
          <ac:chgData name="Jacob Zobrist" userId="d9517de7067bd0ef" providerId="LiveId" clId="{910F2A4A-7EF7-407C-90C5-B6EAB85758B4}" dt="2018-12-05T16:30:24.238" v="7" actId="26606"/>
          <ac:spMkLst>
            <pc:docMk/>
            <pc:sldMk cId="296656007" sldId="309"/>
            <ac:spMk id="2" creationId="{08BF4E42-122E-4E19-A785-FD4DF907CA2C}"/>
          </ac:spMkLst>
        </pc:spChg>
        <pc:spChg chg="del">
          <ac:chgData name="Jacob Zobrist" userId="d9517de7067bd0ef" providerId="LiveId" clId="{910F2A4A-7EF7-407C-90C5-B6EAB85758B4}" dt="2018-12-05T16:30:24.238" v="7" actId="26606"/>
          <ac:spMkLst>
            <pc:docMk/>
            <pc:sldMk cId="296656007" sldId="309"/>
            <ac:spMk id="9" creationId="{AB45A142-4255-493C-8284-5D566C121B10}"/>
          </ac:spMkLst>
        </pc:spChg>
        <pc:spChg chg="add">
          <ac:chgData name="Jacob Zobrist" userId="d9517de7067bd0ef" providerId="LiveId" clId="{910F2A4A-7EF7-407C-90C5-B6EAB85758B4}" dt="2018-12-05T16:30:24.238" v="7" actId="26606"/>
          <ac:spMkLst>
            <pc:docMk/>
            <pc:sldMk cId="296656007" sldId="309"/>
            <ac:spMk id="16" creationId="{AB45A142-4255-493C-8284-5D566C121B10}"/>
          </ac:spMkLst>
        </pc:spChg>
        <pc:picChg chg="del">
          <ac:chgData name="Jacob Zobrist" userId="d9517de7067bd0ef" providerId="LiveId" clId="{910F2A4A-7EF7-407C-90C5-B6EAB85758B4}" dt="2018-12-05T16:29:57.046" v="3" actId="478"/>
          <ac:picMkLst>
            <pc:docMk/>
            <pc:sldMk cId="296656007" sldId="309"/>
            <ac:picMk id="4" creationId="{A46D2B5A-E906-4C31-B42D-A7253086A7C6}"/>
          </ac:picMkLst>
        </pc:picChg>
        <pc:picChg chg="add mod">
          <ac:chgData name="Jacob Zobrist" userId="d9517de7067bd0ef" providerId="LiveId" clId="{910F2A4A-7EF7-407C-90C5-B6EAB85758B4}" dt="2018-12-05T16:30:24.238" v="7" actId="26606"/>
          <ac:picMkLst>
            <pc:docMk/>
            <pc:sldMk cId="296656007" sldId="309"/>
            <ac:picMk id="6" creationId="{FC92C202-DBA3-426A-9CB1-3924889A71BA}"/>
          </ac:picMkLst>
        </pc:picChg>
        <pc:cxnChg chg="del">
          <ac:chgData name="Jacob Zobrist" userId="d9517de7067bd0ef" providerId="LiveId" clId="{910F2A4A-7EF7-407C-90C5-B6EAB85758B4}" dt="2018-12-05T16:30:24.238" v="7" actId="26606"/>
          <ac:cxnSpMkLst>
            <pc:docMk/>
            <pc:sldMk cId="296656007" sldId="309"/>
            <ac:cxnSpMk id="11" creationId="{38FB9660-F42F-4313-BBC4-47C007FE484C}"/>
          </ac:cxnSpMkLst>
        </pc:cxnChg>
        <pc:cxnChg chg="add">
          <ac:chgData name="Jacob Zobrist" userId="d9517de7067bd0ef" providerId="LiveId" clId="{910F2A4A-7EF7-407C-90C5-B6EAB85758B4}" dt="2018-12-05T16:30:24.238" v="7" actId="26606"/>
          <ac:cxnSpMkLst>
            <pc:docMk/>
            <pc:sldMk cId="296656007" sldId="309"/>
            <ac:cxnSpMk id="18" creationId="{38FB9660-F42F-4313-BBC4-47C007FE484C}"/>
          </ac:cxnSpMkLst>
        </pc:cxnChg>
      </pc:sldChg>
      <pc:sldChg chg="delSp modSp add del setBg delDesignElem">
        <pc:chgData name="Jacob Zobrist" userId="d9517de7067bd0ef" providerId="LiveId" clId="{910F2A4A-7EF7-407C-90C5-B6EAB85758B4}" dt="2018-12-05T16:47:49.011" v="21" actId="20577"/>
        <pc:sldMkLst>
          <pc:docMk/>
          <pc:sldMk cId="1003582557" sldId="310"/>
        </pc:sldMkLst>
        <pc:spChg chg="mod">
          <ac:chgData name="Jacob Zobrist" userId="d9517de7067bd0ef" providerId="LiveId" clId="{910F2A4A-7EF7-407C-90C5-B6EAB85758B4}" dt="2018-12-05T16:47:49.011" v="21" actId="20577"/>
          <ac:spMkLst>
            <pc:docMk/>
            <pc:sldMk cId="1003582557" sldId="310"/>
            <ac:spMk id="2" creationId="{236A621E-920C-45C3-9699-C481553ABAF8}"/>
          </ac:spMkLst>
        </pc:spChg>
        <pc:spChg chg="del">
          <ac:chgData name="Jacob Zobrist" userId="d9517de7067bd0ef" providerId="LiveId" clId="{910F2A4A-7EF7-407C-90C5-B6EAB85758B4}" dt="2018-12-05T16:47:24.188" v="12"/>
          <ac:spMkLst>
            <pc:docMk/>
            <pc:sldMk cId="1003582557" sldId="310"/>
            <ac:spMk id="9" creationId="{AB45A142-4255-493C-8284-5D566C121B10}"/>
          </ac:spMkLst>
        </pc:spChg>
        <pc:cxnChg chg="del">
          <ac:chgData name="Jacob Zobrist" userId="d9517de7067bd0ef" providerId="LiveId" clId="{910F2A4A-7EF7-407C-90C5-B6EAB85758B4}" dt="2018-12-05T16:47:24.188" v="12"/>
          <ac:cxnSpMkLst>
            <pc:docMk/>
            <pc:sldMk cId="1003582557" sldId="310"/>
            <ac:cxnSpMk id="11" creationId="{38FB9660-F42F-4313-BBC4-47C007FE484C}"/>
          </ac:cxnSpMkLst>
        </pc:cxn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zobr\Desktop\Temp%203\microsatelite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zobr\Desktop\Temp%203\microsatelite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zobr\Desktop\Temp%203\microsatelite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zobr\Desktop\Temp%203\microsatellite%20dat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200" b="1"/>
            </a:pPr>
            <a:r>
              <a:rPr lang="en-US"/>
              <a:t>Allele Frequency at SSR9（H33） for Ning (n=20)</a:t>
            </a:r>
          </a:p>
        </c:rich>
      </c:tx>
      <c:overlay val="0"/>
    </c:title>
    <c:autoTitleDeleted val="0"/>
    <c:plotArea>
      <c:layout/>
      <c:pieChart>
        <c:varyColors val="1"/>
        <c:ser>
          <c:idx val="0"/>
          <c:order val="0"/>
          <c:dLbls>
            <c:spPr>
              <a:noFill/>
              <a:ln>
                <a:noFill/>
              </a:ln>
              <a:effectLst/>
            </c:sp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numRef>
              <c:f>'SSR9（H33） AGP'!$A$168:$A$180</c:f>
              <c:numCache>
                <c:formatCode>General</c:formatCode>
                <c:ptCount val="13"/>
                <c:pt idx="0">
                  <c:v>1</c:v>
                </c:pt>
                <c:pt idx="1">
                  <c:v>3</c:v>
                </c:pt>
                <c:pt idx="2">
                  <c:v>5</c:v>
                </c:pt>
                <c:pt idx="3">
                  <c:v>7</c:v>
                </c:pt>
                <c:pt idx="4">
                  <c:v>9</c:v>
                </c:pt>
                <c:pt idx="5">
                  <c:v>11</c:v>
                </c:pt>
                <c:pt idx="6">
                  <c:v>13</c:v>
                </c:pt>
                <c:pt idx="7">
                  <c:v>15</c:v>
                </c:pt>
                <c:pt idx="8">
                  <c:v>17</c:v>
                </c:pt>
                <c:pt idx="9">
                  <c:v>21</c:v>
                </c:pt>
                <c:pt idx="10">
                  <c:v>41</c:v>
                </c:pt>
                <c:pt idx="11">
                  <c:v>47</c:v>
                </c:pt>
                <c:pt idx="12">
                  <c:v>51</c:v>
                </c:pt>
              </c:numCache>
            </c:numRef>
          </c:cat>
          <c:val>
            <c:numRef>
              <c:f>'SSR9（H33） AGP'!$B$168:$B$180</c:f>
              <c:numCache>
                <c:formatCode>0.000</c:formatCode>
                <c:ptCount val="13"/>
                <c:pt idx="0">
                  <c:v>0</c:v>
                </c:pt>
                <c:pt idx="1">
                  <c:v>0</c:v>
                </c:pt>
                <c:pt idx="2">
                  <c:v>0.05</c:v>
                </c:pt>
                <c:pt idx="3">
                  <c:v>0.45</c:v>
                </c:pt>
                <c:pt idx="4">
                  <c:v>0.15</c:v>
                </c:pt>
                <c:pt idx="5">
                  <c:v>0.35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1E0-457A-B7A5-D7D3FA5698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 w="25400">
          <a:noFill/>
        </a:ln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200" b="1"/>
            </a:pPr>
            <a:r>
              <a:rPr lang="en-US"/>
              <a:t>Allele Frequency at SSR9（H33） for Sha (n=27)</a:t>
            </a:r>
          </a:p>
        </c:rich>
      </c:tx>
      <c:layout>
        <c:manualLayout>
          <c:xMode val="edge"/>
          <c:yMode val="edge"/>
          <c:x val="0.5033899212598425"/>
          <c:y val="0.8035714285714286"/>
        </c:manualLayout>
      </c:layout>
      <c:overlay val="0"/>
    </c:title>
    <c:autoTitleDeleted val="0"/>
    <c:plotArea>
      <c:layout/>
      <c:pieChart>
        <c:varyColors val="1"/>
        <c:ser>
          <c:idx val="0"/>
          <c:order val="0"/>
          <c:dLbls>
            <c:spPr>
              <a:noFill/>
              <a:ln>
                <a:noFill/>
              </a:ln>
              <a:effectLst/>
            </c:sp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numRef>
              <c:f>'SSR9（H33） AGP'!$A$183:$A$195</c:f>
              <c:numCache>
                <c:formatCode>General</c:formatCode>
                <c:ptCount val="13"/>
                <c:pt idx="0">
                  <c:v>1</c:v>
                </c:pt>
                <c:pt idx="1">
                  <c:v>3</c:v>
                </c:pt>
                <c:pt idx="2">
                  <c:v>5</c:v>
                </c:pt>
                <c:pt idx="3">
                  <c:v>7</c:v>
                </c:pt>
                <c:pt idx="4">
                  <c:v>9</c:v>
                </c:pt>
                <c:pt idx="5">
                  <c:v>11</c:v>
                </c:pt>
                <c:pt idx="6">
                  <c:v>13</c:v>
                </c:pt>
                <c:pt idx="7">
                  <c:v>15</c:v>
                </c:pt>
                <c:pt idx="8">
                  <c:v>17</c:v>
                </c:pt>
                <c:pt idx="9">
                  <c:v>21</c:v>
                </c:pt>
                <c:pt idx="10">
                  <c:v>41</c:v>
                </c:pt>
                <c:pt idx="11">
                  <c:v>47</c:v>
                </c:pt>
                <c:pt idx="12">
                  <c:v>51</c:v>
                </c:pt>
              </c:numCache>
            </c:numRef>
          </c:cat>
          <c:val>
            <c:numRef>
              <c:f>'SSR9（H33） AGP'!$B$183:$B$195</c:f>
              <c:numCache>
                <c:formatCode>0.000</c:formatCode>
                <c:ptCount val="1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0.38889000000000001</c:v>
                </c:pt>
                <c:pt idx="4">
                  <c:v>0.25925999999999999</c:v>
                </c:pt>
                <c:pt idx="5">
                  <c:v>0.35185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E04-4436-BD59-537028EDF9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 w="25400">
          <a:noFill/>
        </a:ln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200" b="1"/>
            </a:pPr>
            <a:r>
              <a:rPr lang="en-US"/>
              <a:t>Allele Frequency at SSR9（H33） for Sui (n=20)</a:t>
            </a:r>
          </a:p>
        </c:rich>
      </c:tx>
      <c:overlay val="0"/>
    </c:title>
    <c:autoTitleDeleted val="0"/>
    <c:plotArea>
      <c:layout/>
      <c:pieChart>
        <c:varyColors val="1"/>
        <c:ser>
          <c:idx val="0"/>
          <c:order val="0"/>
          <c:dLbls>
            <c:spPr>
              <a:noFill/>
              <a:ln>
                <a:noFill/>
              </a:ln>
              <a:effectLst/>
            </c:sp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numRef>
              <c:f>'SSR9（H33） AGP'!$A$198:$A$210</c:f>
              <c:numCache>
                <c:formatCode>General</c:formatCode>
                <c:ptCount val="13"/>
                <c:pt idx="0">
                  <c:v>1</c:v>
                </c:pt>
                <c:pt idx="1">
                  <c:v>3</c:v>
                </c:pt>
                <c:pt idx="2">
                  <c:v>5</c:v>
                </c:pt>
                <c:pt idx="3">
                  <c:v>7</c:v>
                </c:pt>
                <c:pt idx="4">
                  <c:v>9</c:v>
                </c:pt>
                <c:pt idx="5">
                  <c:v>11</c:v>
                </c:pt>
                <c:pt idx="6">
                  <c:v>13</c:v>
                </c:pt>
                <c:pt idx="7">
                  <c:v>15</c:v>
                </c:pt>
                <c:pt idx="8">
                  <c:v>17</c:v>
                </c:pt>
                <c:pt idx="9">
                  <c:v>21</c:v>
                </c:pt>
                <c:pt idx="10">
                  <c:v>41</c:v>
                </c:pt>
                <c:pt idx="11">
                  <c:v>47</c:v>
                </c:pt>
                <c:pt idx="12">
                  <c:v>51</c:v>
                </c:pt>
              </c:numCache>
            </c:numRef>
          </c:cat>
          <c:val>
            <c:numRef>
              <c:f>'SSR9（H33） AGP'!$B$198:$B$210</c:f>
              <c:numCache>
                <c:formatCode>0.000</c:formatCode>
                <c:ptCount val="13"/>
                <c:pt idx="0">
                  <c:v>0</c:v>
                </c:pt>
                <c:pt idx="1">
                  <c:v>0</c:v>
                </c:pt>
                <c:pt idx="2">
                  <c:v>7.4999999999999997E-2</c:v>
                </c:pt>
                <c:pt idx="3">
                  <c:v>0.22500000000000001</c:v>
                </c:pt>
                <c:pt idx="4">
                  <c:v>0.42499999999999999</c:v>
                </c:pt>
                <c:pt idx="5">
                  <c:v>0.25</c:v>
                </c:pt>
                <c:pt idx="6">
                  <c:v>2.5000000000000001E-2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38D-4765-9087-5F57A28B61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 w="25400">
          <a:noFill/>
        </a:ln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200" b="1"/>
            </a:pPr>
            <a:r>
              <a:rPr lang="en-US"/>
              <a:t>Allelic Patterns across Populations</a:t>
            </a:r>
          </a:p>
        </c:rich>
      </c:tx>
      <c:layout>
        <c:manualLayout>
          <c:xMode val="edge"/>
          <c:yMode val="edge"/>
          <c:x val="0.32406992125984302"/>
          <c:y val="2.9761904761904798E-2"/>
        </c:manualLayout>
      </c:layout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APT!$A$29</c:f>
              <c:strCache>
                <c:ptCount val="1"/>
                <c:pt idx="0">
                  <c:v>Na</c:v>
                </c:pt>
              </c:strCache>
            </c:strRef>
          </c:tx>
          <c:invertIfNegative val="0"/>
          <c:errBars>
            <c:errBarType val="plus"/>
            <c:errValType val="cust"/>
            <c:noEndCap val="1"/>
            <c:plus>
              <c:numRef>
                <c:f>APT!$B$41:$L$41</c:f>
                <c:numCache>
                  <c:formatCode>General</c:formatCode>
                  <c:ptCount val="11"/>
                  <c:pt idx="0">
                    <c:v>0.98601329718326902</c:v>
                  </c:pt>
                  <c:pt idx="1">
                    <c:v>1.131752710414631</c:v>
                  </c:pt>
                  <c:pt idx="2">
                    <c:v>1.1547005383792519</c:v>
                  </c:pt>
                  <c:pt idx="3">
                    <c:v>0.85706936780786203</c:v>
                  </c:pt>
                  <c:pt idx="4">
                    <c:v>0.95903758342400403</c:v>
                  </c:pt>
                  <c:pt idx="5">
                    <c:v>1.418571703867078</c:v>
                  </c:pt>
                  <c:pt idx="6">
                    <c:v>1.3437096247164251</c:v>
                  </c:pt>
                  <c:pt idx="7">
                    <c:v>0.96385286516097102</c:v>
                  </c:pt>
                  <c:pt idx="8">
                    <c:v>1.280190957978101</c:v>
                  </c:pt>
                  <c:pt idx="9">
                    <c:v>1.942062032549837</c:v>
                  </c:pt>
                  <c:pt idx="10">
                    <c:v>1.0378634273483001</c:v>
                  </c:pt>
                </c:numCache>
              </c:numRef>
            </c:plus>
          </c:errBars>
          <c:cat>
            <c:strRef>
              <c:f>APT!$B$28:$L$28</c:f>
              <c:strCache>
                <c:ptCount val="11"/>
                <c:pt idx="0">
                  <c:v>Ning</c:v>
                </c:pt>
                <c:pt idx="1">
                  <c:v>Sha</c:v>
                </c:pt>
                <c:pt idx="2">
                  <c:v>Sui</c:v>
                </c:pt>
                <c:pt idx="3">
                  <c:v>Xiang</c:v>
                </c:pt>
                <c:pt idx="4">
                  <c:v>Huo</c:v>
                </c:pt>
                <c:pt idx="5">
                  <c:v>DHS</c:v>
                </c:pt>
                <c:pt idx="6">
                  <c:v>Hu</c:v>
                </c:pt>
                <c:pt idx="7">
                  <c:v>Sand</c:v>
                </c:pt>
                <c:pt idx="8">
                  <c:v>Nan</c:v>
                </c:pt>
                <c:pt idx="9">
                  <c:v>Ding</c:v>
                </c:pt>
                <c:pt idx="10">
                  <c:v>Wan</c:v>
                </c:pt>
              </c:strCache>
            </c:strRef>
          </c:cat>
          <c:val>
            <c:numRef>
              <c:f>APT!$B$29:$L$29</c:f>
              <c:numCache>
                <c:formatCode>0.000</c:formatCode>
                <c:ptCount val="11"/>
                <c:pt idx="0">
                  <c:v>5.333333333333333</c:v>
                </c:pt>
                <c:pt idx="1">
                  <c:v>5.5555555555555536</c:v>
                </c:pt>
                <c:pt idx="2">
                  <c:v>5.666666666666667</c:v>
                </c:pt>
                <c:pt idx="3">
                  <c:v>5.1111111111111107</c:v>
                </c:pt>
                <c:pt idx="4">
                  <c:v>6.4444444444444446</c:v>
                </c:pt>
                <c:pt idx="5">
                  <c:v>6.8888888888888884</c:v>
                </c:pt>
                <c:pt idx="6">
                  <c:v>6.666666666666667</c:v>
                </c:pt>
                <c:pt idx="7">
                  <c:v>7.1111111111111107</c:v>
                </c:pt>
                <c:pt idx="8">
                  <c:v>6.666666666666667</c:v>
                </c:pt>
                <c:pt idx="9">
                  <c:v>8.2222222222222214</c:v>
                </c:pt>
                <c:pt idx="10">
                  <c:v>5.2222222222222223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D79-41DA-96D0-8DE64668382F}"/>
            </c:ext>
          </c:extLst>
        </c:ser>
        <c:ser>
          <c:idx val="1"/>
          <c:order val="1"/>
          <c:tx>
            <c:strRef>
              <c:f>APT!$A$30</c:f>
              <c:strCache>
                <c:ptCount val="1"/>
                <c:pt idx="0">
                  <c:v>Na Freq. &gt;= 5%</c:v>
                </c:pt>
              </c:strCache>
            </c:strRef>
          </c:tx>
          <c:invertIfNegative val="0"/>
          <c:errBars>
            <c:errBarType val="plus"/>
            <c:errValType val="cust"/>
            <c:noEndCap val="1"/>
            <c:plus>
              <c:numRef>
                <c:f>APT!$B$42:$L$42</c:f>
                <c:numCache>
                  <c:formatCode>General</c:formatCode>
                  <c:ptCount val="11"/>
                  <c:pt idx="0">
                    <c:v>0.67586250336646903</c:v>
                  </c:pt>
                  <c:pt idx="1">
                    <c:v>0.57735026918962595</c:v>
                  </c:pt>
                  <c:pt idx="2">
                    <c:v>0.51219691429404901</c:v>
                  </c:pt>
                  <c:pt idx="3">
                    <c:v>0.58001702827280799</c:v>
                  </c:pt>
                  <c:pt idx="4">
                    <c:v>0.48432210483785298</c:v>
                  </c:pt>
                  <c:pt idx="5">
                    <c:v>0.74535599249993001</c:v>
                  </c:pt>
                  <c:pt idx="6">
                    <c:v>0.70928585193353899</c:v>
                  </c:pt>
                  <c:pt idx="7">
                    <c:v>0.77180244385832197</c:v>
                  </c:pt>
                  <c:pt idx="8">
                    <c:v>0.83333333333333304</c:v>
                  </c:pt>
                  <c:pt idx="9">
                    <c:v>0.982878111830785</c:v>
                  </c:pt>
                  <c:pt idx="10">
                    <c:v>1.0378634273483001</c:v>
                  </c:pt>
                </c:numCache>
              </c:numRef>
            </c:plus>
          </c:errBars>
          <c:cat>
            <c:strRef>
              <c:f>APT!$B$28:$L$28</c:f>
              <c:strCache>
                <c:ptCount val="11"/>
                <c:pt idx="0">
                  <c:v>Ning</c:v>
                </c:pt>
                <c:pt idx="1">
                  <c:v>Sha</c:v>
                </c:pt>
                <c:pt idx="2">
                  <c:v>Sui</c:v>
                </c:pt>
                <c:pt idx="3">
                  <c:v>Xiang</c:v>
                </c:pt>
                <c:pt idx="4">
                  <c:v>Huo</c:v>
                </c:pt>
                <c:pt idx="5">
                  <c:v>DHS</c:v>
                </c:pt>
                <c:pt idx="6">
                  <c:v>Hu</c:v>
                </c:pt>
                <c:pt idx="7">
                  <c:v>Sand</c:v>
                </c:pt>
                <c:pt idx="8">
                  <c:v>Nan</c:v>
                </c:pt>
                <c:pt idx="9">
                  <c:v>Ding</c:v>
                </c:pt>
                <c:pt idx="10">
                  <c:v>Wan</c:v>
                </c:pt>
              </c:strCache>
            </c:strRef>
          </c:cat>
          <c:val>
            <c:numRef>
              <c:f>APT!$B$30:$L$30</c:f>
              <c:numCache>
                <c:formatCode>0.000</c:formatCode>
                <c:ptCount val="11"/>
                <c:pt idx="0">
                  <c:v>4.1111111111111107</c:v>
                </c:pt>
                <c:pt idx="1">
                  <c:v>3.6666666666666661</c:v>
                </c:pt>
                <c:pt idx="2">
                  <c:v>4.1111111111111107</c:v>
                </c:pt>
                <c:pt idx="3">
                  <c:v>3.4444444444444442</c:v>
                </c:pt>
                <c:pt idx="4">
                  <c:v>4.1111111111111107</c:v>
                </c:pt>
                <c:pt idx="5">
                  <c:v>4</c:v>
                </c:pt>
                <c:pt idx="6">
                  <c:v>4.4444444444444446</c:v>
                </c:pt>
                <c:pt idx="7">
                  <c:v>5.1111111111111107</c:v>
                </c:pt>
                <c:pt idx="8">
                  <c:v>4.333333333333333</c:v>
                </c:pt>
                <c:pt idx="9">
                  <c:v>5.7777777777777777</c:v>
                </c:pt>
                <c:pt idx="10">
                  <c:v>5.2222222222222223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D79-41DA-96D0-8DE64668382F}"/>
            </c:ext>
          </c:extLst>
        </c:ser>
        <c:ser>
          <c:idx val="2"/>
          <c:order val="2"/>
          <c:tx>
            <c:strRef>
              <c:f>APT!$A$31</c:f>
              <c:strCache>
                <c:ptCount val="1"/>
                <c:pt idx="0">
                  <c:v>Ne</c:v>
                </c:pt>
              </c:strCache>
            </c:strRef>
          </c:tx>
          <c:invertIfNegative val="0"/>
          <c:errBars>
            <c:errBarType val="plus"/>
            <c:errValType val="cust"/>
            <c:noEndCap val="1"/>
            <c:plus>
              <c:numRef>
                <c:f>APT!$B$43:$L$43</c:f>
                <c:numCache>
                  <c:formatCode>General</c:formatCode>
                  <c:ptCount val="11"/>
                  <c:pt idx="0">
                    <c:v>0.62382404223983101</c:v>
                  </c:pt>
                  <c:pt idx="1">
                    <c:v>0.46452023975780099</c:v>
                  </c:pt>
                  <c:pt idx="2">
                    <c:v>0.60890421295416697</c:v>
                  </c:pt>
                  <c:pt idx="3">
                    <c:v>0.43624561587675798</c:v>
                  </c:pt>
                  <c:pt idx="4">
                    <c:v>0.69019928738075897</c:v>
                  </c:pt>
                  <c:pt idx="5">
                    <c:v>1.1694615104426771</c:v>
                  </c:pt>
                  <c:pt idx="6">
                    <c:v>0.94870642264934102</c:v>
                  </c:pt>
                  <c:pt idx="7">
                    <c:v>0.80115637131070305</c:v>
                  </c:pt>
                  <c:pt idx="8">
                    <c:v>0.49499282242728698</c:v>
                  </c:pt>
                  <c:pt idx="9">
                    <c:v>1.382562863356998</c:v>
                  </c:pt>
                  <c:pt idx="10">
                    <c:v>0.59544500252467603</c:v>
                  </c:pt>
                </c:numCache>
              </c:numRef>
            </c:plus>
          </c:errBars>
          <c:cat>
            <c:strRef>
              <c:f>APT!$B$28:$L$28</c:f>
              <c:strCache>
                <c:ptCount val="11"/>
                <c:pt idx="0">
                  <c:v>Ning</c:v>
                </c:pt>
                <c:pt idx="1">
                  <c:v>Sha</c:v>
                </c:pt>
                <c:pt idx="2">
                  <c:v>Sui</c:v>
                </c:pt>
                <c:pt idx="3">
                  <c:v>Xiang</c:v>
                </c:pt>
                <c:pt idx="4">
                  <c:v>Huo</c:v>
                </c:pt>
                <c:pt idx="5">
                  <c:v>DHS</c:v>
                </c:pt>
                <c:pt idx="6">
                  <c:v>Hu</c:v>
                </c:pt>
                <c:pt idx="7">
                  <c:v>Sand</c:v>
                </c:pt>
                <c:pt idx="8">
                  <c:v>Nan</c:v>
                </c:pt>
                <c:pt idx="9">
                  <c:v>Ding</c:v>
                </c:pt>
                <c:pt idx="10">
                  <c:v>Wan</c:v>
                </c:pt>
              </c:strCache>
            </c:strRef>
          </c:cat>
          <c:val>
            <c:numRef>
              <c:f>APT!$B$31:$L$31</c:f>
              <c:numCache>
                <c:formatCode>0.000</c:formatCode>
                <c:ptCount val="11"/>
                <c:pt idx="0">
                  <c:v>3.0667988599283249</c:v>
                </c:pt>
                <c:pt idx="1">
                  <c:v>2.8770417754814521</c:v>
                </c:pt>
                <c:pt idx="2">
                  <c:v>2.9820157123525801</c:v>
                </c:pt>
                <c:pt idx="3">
                  <c:v>2.5071471229180311</c:v>
                </c:pt>
                <c:pt idx="4">
                  <c:v>3.5565721184579919</c:v>
                </c:pt>
                <c:pt idx="5">
                  <c:v>3.9945449557902069</c:v>
                </c:pt>
                <c:pt idx="6">
                  <c:v>3.6168440780763591</c:v>
                </c:pt>
                <c:pt idx="7">
                  <c:v>4.1932821963066074</c:v>
                </c:pt>
                <c:pt idx="8">
                  <c:v>3.0568350435107989</c:v>
                </c:pt>
                <c:pt idx="9">
                  <c:v>5.1725088400967856</c:v>
                </c:pt>
                <c:pt idx="10">
                  <c:v>3.124129475276177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D79-41DA-96D0-8DE64668382F}"/>
            </c:ext>
          </c:extLst>
        </c:ser>
        <c:ser>
          <c:idx val="3"/>
          <c:order val="3"/>
          <c:tx>
            <c:strRef>
              <c:f>APT!$A$32</c:f>
              <c:strCache>
                <c:ptCount val="1"/>
                <c:pt idx="0">
                  <c:v>I</c:v>
                </c:pt>
              </c:strCache>
            </c:strRef>
          </c:tx>
          <c:invertIfNegative val="0"/>
          <c:errBars>
            <c:errBarType val="plus"/>
            <c:errValType val="cust"/>
            <c:noEndCap val="1"/>
            <c:plus>
              <c:numRef>
                <c:f>APT!$B$44:$L$44</c:f>
                <c:numCache>
                  <c:formatCode>General</c:formatCode>
                  <c:ptCount val="11"/>
                  <c:pt idx="0">
                    <c:v>0.22267401927400901</c:v>
                  </c:pt>
                  <c:pt idx="1">
                    <c:v>0.19208575477432799</c:v>
                  </c:pt>
                  <c:pt idx="2">
                    <c:v>0.201195330238784</c:v>
                  </c:pt>
                  <c:pt idx="3">
                    <c:v>0.18643502657039801</c:v>
                  </c:pt>
                  <c:pt idx="4">
                    <c:v>0.176872599811566</c:v>
                  </c:pt>
                  <c:pt idx="5">
                    <c:v>0.244170120863268</c:v>
                  </c:pt>
                  <c:pt idx="6">
                    <c:v>0.22888212577761399</c:v>
                  </c:pt>
                  <c:pt idx="7">
                    <c:v>0.17731756465652401</c:v>
                  </c:pt>
                  <c:pt idx="8">
                    <c:v>0.234105952987917</c:v>
                  </c:pt>
                  <c:pt idx="9">
                    <c:v>0.28125827770699002</c:v>
                  </c:pt>
                  <c:pt idx="10">
                    <c:v>0.240006989874535</c:v>
                  </c:pt>
                </c:numCache>
              </c:numRef>
            </c:plus>
          </c:errBars>
          <c:cat>
            <c:strRef>
              <c:f>APT!$B$28:$L$28</c:f>
              <c:strCache>
                <c:ptCount val="11"/>
                <c:pt idx="0">
                  <c:v>Ning</c:v>
                </c:pt>
                <c:pt idx="1">
                  <c:v>Sha</c:v>
                </c:pt>
                <c:pt idx="2">
                  <c:v>Sui</c:v>
                </c:pt>
                <c:pt idx="3">
                  <c:v>Xiang</c:v>
                </c:pt>
                <c:pt idx="4">
                  <c:v>Huo</c:v>
                </c:pt>
                <c:pt idx="5">
                  <c:v>DHS</c:v>
                </c:pt>
                <c:pt idx="6">
                  <c:v>Hu</c:v>
                </c:pt>
                <c:pt idx="7">
                  <c:v>Sand</c:v>
                </c:pt>
                <c:pt idx="8">
                  <c:v>Nan</c:v>
                </c:pt>
                <c:pt idx="9">
                  <c:v>Ding</c:v>
                </c:pt>
                <c:pt idx="10">
                  <c:v>Wan</c:v>
                </c:pt>
              </c:strCache>
            </c:strRef>
          </c:cat>
          <c:val>
            <c:numRef>
              <c:f>APT!$B$32:$L$32</c:f>
              <c:numCache>
                <c:formatCode>0.000</c:formatCode>
                <c:ptCount val="11"/>
                <c:pt idx="0">
                  <c:v>1.1106182554929369</c:v>
                </c:pt>
                <c:pt idx="1">
                  <c:v>1.1314910512804499</c:v>
                </c:pt>
                <c:pt idx="2">
                  <c:v>1.150875916294668</c:v>
                </c:pt>
                <c:pt idx="3">
                  <c:v>1.0187847447794369</c:v>
                </c:pt>
                <c:pt idx="4">
                  <c:v>1.3597962592355941</c:v>
                </c:pt>
                <c:pt idx="5">
                  <c:v>1.301010720627261</c:v>
                </c:pt>
                <c:pt idx="6">
                  <c:v>1.294000216015422</c:v>
                </c:pt>
                <c:pt idx="7">
                  <c:v>1.4872757002216099</c:v>
                </c:pt>
                <c:pt idx="8">
                  <c:v>1.2417221260635261</c:v>
                </c:pt>
                <c:pt idx="9">
                  <c:v>1.537498851905406</c:v>
                </c:pt>
                <c:pt idx="10">
                  <c:v>1.140428466690959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D79-41DA-96D0-8DE64668382F}"/>
            </c:ext>
          </c:extLst>
        </c:ser>
        <c:ser>
          <c:idx val="4"/>
          <c:order val="4"/>
          <c:tx>
            <c:strRef>
              <c:f>APT!$A$33</c:f>
              <c:strCache>
                <c:ptCount val="1"/>
                <c:pt idx="0">
                  <c:v>No. Private Alleles</c:v>
                </c:pt>
              </c:strCache>
            </c:strRef>
          </c:tx>
          <c:invertIfNegative val="0"/>
          <c:errBars>
            <c:errBarType val="plus"/>
            <c:errValType val="cust"/>
            <c:noEndCap val="1"/>
            <c:plus>
              <c:numRef>
                <c:f>APT!$B$45:$L$45</c:f>
                <c:numCache>
                  <c:formatCode>General</c:formatCode>
                  <c:ptCount val="11"/>
                  <c:pt idx="0">
                    <c:v>0</c:v>
                  </c:pt>
                  <c:pt idx="1">
                    <c:v>0.11111111111111099</c:v>
                  </c:pt>
                  <c:pt idx="2">
                    <c:v>0</c:v>
                  </c:pt>
                  <c:pt idx="3">
                    <c:v>0.11111111111111099</c:v>
                  </c:pt>
                  <c:pt idx="4">
                    <c:v>0.24216105241892599</c:v>
                  </c:pt>
                  <c:pt idx="5">
                    <c:v>0.44444444444444398</c:v>
                  </c:pt>
                  <c:pt idx="6">
                    <c:v>0.24216105241892599</c:v>
                  </c:pt>
                  <c:pt idx="7">
                    <c:v>0.23570226039551601</c:v>
                  </c:pt>
                  <c:pt idx="8">
                    <c:v>0.37679611017362602</c:v>
                  </c:pt>
                  <c:pt idx="9">
                    <c:v>0.72648315725677903</c:v>
                  </c:pt>
                  <c:pt idx="10">
                    <c:v>0.22222222222222199</c:v>
                  </c:pt>
                </c:numCache>
              </c:numRef>
            </c:plus>
          </c:errBars>
          <c:cat>
            <c:strRef>
              <c:f>APT!$B$28:$L$28</c:f>
              <c:strCache>
                <c:ptCount val="11"/>
                <c:pt idx="0">
                  <c:v>Ning</c:v>
                </c:pt>
                <c:pt idx="1">
                  <c:v>Sha</c:v>
                </c:pt>
                <c:pt idx="2">
                  <c:v>Sui</c:v>
                </c:pt>
                <c:pt idx="3">
                  <c:v>Xiang</c:v>
                </c:pt>
                <c:pt idx="4">
                  <c:v>Huo</c:v>
                </c:pt>
                <c:pt idx="5">
                  <c:v>DHS</c:v>
                </c:pt>
                <c:pt idx="6">
                  <c:v>Hu</c:v>
                </c:pt>
                <c:pt idx="7">
                  <c:v>Sand</c:v>
                </c:pt>
                <c:pt idx="8">
                  <c:v>Nan</c:v>
                </c:pt>
                <c:pt idx="9">
                  <c:v>Ding</c:v>
                </c:pt>
                <c:pt idx="10">
                  <c:v>Wan</c:v>
                </c:pt>
              </c:strCache>
            </c:strRef>
          </c:cat>
          <c:val>
            <c:numRef>
              <c:f>APT!$B$33:$L$33</c:f>
              <c:numCache>
                <c:formatCode>0.000</c:formatCode>
                <c:ptCount val="11"/>
                <c:pt idx="0">
                  <c:v>0</c:v>
                </c:pt>
                <c:pt idx="1">
                  <c:v>0.11111111111111099</c:v>
                </c:pt>
                <c:pt idx="2">
                  <c:v>0</c:v>
                </c:pt>
                <c:pt idx="3">
                  <c:v>0.11111111111111099</c:v>
                </c:pt>
                <c:pt idx="4">
                  <c:v>0.44444444444444398</c:v>
                </c:pt>
                <c:pt idx="5">
                  <c:v>0.55555555555555602</c:v>
                </c:pt>
                <c:pt idx="6">
                  <c:v>0.44444444444444398</c:v>
                </c:pt>
                <c:pt idx="7">
                  <c:v>0.33333333333333298</c:v>
                </c:pt>
                <c:pt idx="8">
                  <c:v>0.55555555555555602</c:v>
                </c:pt>
                <c:pt idx="9">
                  <c:v>1.666666666666667</c:v>
                </c:pt>
                <c:pt idx="10">
                  <c:v>0.22222222222222199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D79-41DA-96D0-8DE64668382F}"/>
            </c:ext>
          </c:extLst>
        </c:ser>
        <c:ser>
          <c:idx val="5"/>
          <c:order val="5"/>
          <c:tx>
            <c:strRef>
              <c:f>APT!$A$34</c:f>
              <c:strCache>
                <c:ptCount val="1"/>
                <c:pt idx="0">
                  <c:v>No. LComm Alleles (&lt;=25%)</c:v>
                </c:pt>
              </c:strCache>
            </c:strRef>
          </c:tx>
          <c:invertIfNegative val="0"/>
          <c:errBars>
            <c:errBarType val="plus"/>
            <c:errValType val="cust"/>
            <c:noEndCap val="1"/>
            <c:plus>
              <c:numRef>
                <c:f>APT!$B$46:$L$46</c:f>
                <c:numCache>
                  <c:formatCode>General</c:formatCode>
                  <c:ptCount val="11"/>
                  <c:pt idx="0">
                    <c:v>0.11111111111111099</c:v>
                  </c:pt>
                  <c:pt idx="1">
                    <c:v>0.33793125168323401</c:v>
                  </c:pt>
                  <c:pt idx="2">
                    <c:v>0.17568209223157699</c:v>
                  </c:pt>
                  <c:pt idx="3">
                    <c:v>0.14698618394803301</c:v>
                  </c:pt>
                  <c:pt idx="4">
                    <c:v>0.35136418446315298</c:v>
                  </c:pt>
                  <c:pt idx="5">
                    <c:v>0.16666666666666699</c:v>
                  </c:pt>
                  <c:pt idx="6">
                    <c:v>0.33793125168323401</c:v>
                  </c:pt>
                  <c:pt idx="7">
                    <c:v>0.200308404192444</c:v>
                  </c:pt>
                  <c:pt idx="8">
                    <c:v>0.24216105241892599</c:v>
                  </c:pt>
                  <c:pt idx="9">
                    <c:v>0.75359222034725204</c:v>
                  </c:pt>
                  <c:pt idx="10">
                    <c:v>0.66202084932294403</c:v>
                  </c:pt>
                </c:numCache>
              </c:numRef>
            </c:plus>
          </c:errBars>
          <c:cat>
            <c:strRef>
              <c:f>APT!$B$28:$L$28</c:f>
              <c:strCache>
                <c:ptCount val="11"/>
                <c:pt idx="0">
                  <c:v>Ning</c:v>
                </c:pt>
                <c:pt idx="1">
                  <c:v>Sha</c:v>
                </c:pt>
                <c:pt idx="2">
                  <c:v>Sui</c:v>
                </c:pt>
                <c:pt idx="3">
                  <c:v>Xiang</c:v>
                </c:pt>
                <c:pt idx="4">
                  <c:v>Huo</c:v>
                </c:pt>
                <c:pt idx="5">
                  <c:v>DHS</c:v>
                </c:pt>
                <c:pt idx="6">
                  <c:v>Hu</c:v>
                </c:pt>
                <c:pt idx="7">
                  <c:v>Sand</c:v>
                </c:pt>
                <c:pt idx="8">
                  <c:v>Nan</c:v>
                </c:pt>
                <c:pt idx="9">
                  <c:v>Ding</c:v>
                </c:pt>
                <c:pt idx="10">
                  <c:v>Wan</c:v>
                </c:pt>
              </c:strCache>
            </c:strRef>
          </c:cat>
          <c:val>
            <c:numRef>
              <c:f>APT!$B$34:$L$34</c:f>
              <c:numCache>
                <c:formatCode>0.000</c:formatCode>
                <c:ptCount val="11"/>
                <c:pt idx="0">
                  <c:v>0.11111111111111099</c:v>
                </c:pt>
                <c:pt idx="1">
                  <c:v>0.44444444444444398</c:v>
                </c:pt>
                <c:pt idx="2">
                  <c:v>0.44444444444444398</c:v>
                </c:pt>
                <c:pt idx="3">
                  <c:v>0.22222222222222199</c:v>
                </c:pt>
                <c:pt idx="4">
                  <c:v>0.88888888888888895</c:v>
                </c:pt>
                <c:pt idx="5">
                  <c:v>0.33333333333333298</c:v>
                </c:pt>
                <c:pt idx="6">
                  <c:v>0.55555555555555602</c:v>
                </c:pt>
                <c:pt idx="7">
                  <c:v>0.88888888888888895</c:v>
                </c:pt>
                <c:pt idx="8">
                  <c:v>0.44444444444444398</c:v>
                </c:pt>
                <c:pt idx="9">
                  <c:v>1.1111111111111109</c:v>
                </c:pt>
                <c:pt idx="10">
                  <c:v>1.2222222222222221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2D79-41DA-96D0-8DE64668382F}"/>
            </c:ext>
          </c:extLst>
        </c:ser>
        <c:ser>
          <c:idx val="6"/>
          <c:order val="6"/>
          <c:tx>
            <c:strRef>
              <c:f>APT!$A$35</c:f>
              <c:strCache>
                <c:ptCount val="1"/>
                <c:pt idx="0">
                  <c:v>No. LComm Alleles (&lt;=50%)</c:v>
                </c:pt>
              </c:strCache>
            </c:strRef>
          </c:tx>
          <c:invertIfNegative val="0"/>
          <c:errBars>
            <c:errBarType val="plus"/>
            <c:errValType val="cust"/>
            <c:noEndCap val="1"/>
            <c:plus>
              <c:numRef>
                <c:f>APT!$B$47:$L$47</c:f>
                <c:numCache>
                  <c:formatCode>General</c:formatCode>
                  <c:ptCount val="11"/>
                  <c:pt idx="0">
                    <c:v>0.55555555555555602</c:v>
                  </c:pt>
                  <c:pt idx="1">
                    <c:v>0.65499034014175495</c:v>
                  </c:pt>
                  <c:pt idx="2">
                    <c:v>0.50307695211874504</c:v>
                  </c:pt>
                  <c:pt idx="3">
                    <c:v>0.57735026918962595</c:v>
                  </c:pt>
                  <c:pt idx="4">
                    <c:v>0.53863109526848096</c:v>
                  </c:pt>
                  <c:pt idx="5">
                    <c:v>0.74120355911812996</c:v>
                  </c:pt>
                  <c:pt idx="6">
                    <c:v>0.79930525388545304</c:v>
                  </c:pt>
                  <c:pt idx="7">
                    <c:v>0.62607931497692504</c:v>
                  </c:pt>
                  <c:pt idx="8">
                    <c:v>0.75359222034725204</c:v>
                  </c:pt>
                  <c:pt idx="9">
                    <c:v>1.001542020962219</c:v>
                  </c:pt>
                  <c:pt idx="10">
                    <c:v>0.92962225170452795</c:v>
                  </c:pt>
                </c:numCache>
              </c:numRef>
            </c:plus>
          </c:errBars>
          <c:cat>
            <c:strRef>
              <c:f>APT!$B$28:$L$28</c:f>
              <c:strCache>
                <c:ptCount val="11"/>
                <c:pt idx="0">
                  <c:v>Ning</c:v>
                </c:pt>
                <c:pt idx="1">
                  <c:v>Sha</c:v>
                </c:pt>
                <c:pt idx="2">
                  <c:v>Sui</c:v>
                </c:pt>
                <c:pt idx="3">
                  <c:v>Xiang</c:v>
                </c:pt>
                <c:pt idx="4">
                  <c:v>Huo</c:v>
                </c:pt>
                <c:pt idx="5">
                  <c:v>DHS</c:v>
                </c:pt>
                <c:pt idx="6">
                  <c:v>Hu</c:v>
                </c:pt>
                <c:pt idx="7">
                  <c:v>Sand</c:v>
                </c:pt>
                <c:pt idx="8">
                  <c:v>Nan</c:v>
                </c:pt>
                <c:pt idx="9">
                  <c:v>Ding</c:v>
                </c:pt>
                <c:pt idx="10">
                  <c:v>Wan</c:v>
                </c:pt>
              </c:strCache>
            </c:strRef>
          </c:cat>
          <c:val>
            <c:numRef>
              <c:f>APT!$B$35:$L$35</c:f>
              <c:numCache>
                <c:formatCode>0.000</c:formatCode>
                <c:ptCount val="11"/>
                <c:pt idx="0">
                  <c:v>1.555555555555556</c:v>
                </c:pt>
                <c:pt idx="1">
                  <c:v>1.8888888888888891</c:v>
                </c:pt>
                <c:pt idx="2">
                  <c:v>1.555555555555556</c:v>
                </c:pt>
                <c:pt idx="3">
                  <c:v>1.333333333333333</c:v>
                </c:pt>
                <c:pt idx="4">
                  <c:v>2.1111111111111112</c:v>
                </c:pt>
                <c:pt idx="5">
                  <c:v>1.7777777777777779</c:v>
                </c:pt>
                <c:pt idx="6">
                  <c:v>2.333333333333333</c:v>
                </c:pt>
                <c:pt idx="7">
                  <c:v>2.5555555555555549</c:v>
                </c:pt>
                <c:pt idx="8">
                  <c:v>2.1111111111111112</c:v>
                </c:pt>
                <c:pt idx="9">
                  <c:v>2.5555555555555549</c:v>
                </c:pt>
                <c:pt idx="10">
                  <c:v>2.4444444444444442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D79-41DA-96D0-8DE6466838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0"/>
        <c:axId val="-2091309032"/>
        <c:axId val="2098582216"/>
      </c:barChart>
      <c:scatterChart>
        <c:scatterStyle val="smoothMarker"/>
        <c:varyColors val="0"/>
        <c:ser>
          <c:idx val="7"/>
          <c:order val="7"/>
          <c:tx>
            <c:strRef>
              <c:f>APT!$A$36</c:f>
              <c:strCache>
                <c:ptCount val="1"/>
                <c:pt idx="0">
                  <c:v>He</c:v>
                </c:pt>
              </c:strCache>
            </c:strRef>
          </c:tx>
          <c:errBars>
            <c:errDir val="y"/>
            <c:errBarType val="both"/>
            <c:errValType val="cust"/>
            <c:noEndCap val="1"/>
            <c:plus>
              <c:numRef>
                <c:f>APT!$B$48:$L$48</c:f>
                <c:numCache>
                  <c:formatCode>General</c:formatCode>
                  <c:ptCount val="11"/>
                  <c:pt idx="0">
                    <c:v>9.9802539421599806E-2</c:v>
                  </c:pt>
                  <c:pt idx="1">
                    <c:v>8.1620904917346998E-2</c:v>
                  </c:pt>
                  <c:pt idx="2">
                    <c:v>8.2956563218287996E-2</c:v>
                  </c:pt>
                  <c:pt idx="3">
                    <c:v>8.1753988256486707E-2</c:v>
                  </c:pt>
                  <c:pt idx="4">
                    <c:v>6.9208529404326105E-2</c:v>
                  </c:pt>
                  <c:pt idx="5">
                    <c:v>8.7268663641188501E-2</c:v>
                  </c:pt>
                  <c:pt idx="6">
                    <c:v>8.7133599670533399E-2</c:v>
                  </c:pt>
                  <c:pt idx="7">
                    <c:v>5.57844233960023E-2</c:v>
                  </c:pt>
                  <c:pt idx="8">
                    <c:v>9.94845040702214E-2</c:v>
                  </c:pt>
                  <c:pt idx="9">
                    <c:v>9.1710414031468304E-2</c:v>
                  </c:pt>
                  <c:pt idx="10">
                    <c:v>9.9185728015553198E-2</c:v>
                  </c:pt>
                </c:numCache>
              </c:numRef>
            </c:plus>
            <c:minus>
              <c:numRef>
                <c:f>APT!$B$48:$L$48</c:f>
                <c:numCache>
                  <c:formatCode>General</c:formatCode>
                  <c:ptCount val="11"/>
                  <c:pt idx="0">
                    <c:v>9.9802539421599806E-2</c:v>
                  </c:pt>
                  <c:pt idx="1">
                    <c:v>8.1620904917346998E-2</c:v>
                  </c:pt>
                  <c:pt idx="2">
                    <c:v>8.2956563218287996E-2</c:v>
                  </c:pt>
                  <c:pt idx="3">
                    <c:v>8.1753988256486707E-2</c:v>
                  </c:pt>
                  <c:pt idx="4">
                    <c:v>6.9208529404326105E-2</c:v>
                  </c:pt>
                  <c:pt idx="5">
                    <c:v>8.7268663641188501E-2</c:v>
                  </c:pt>
                  <c:pt idx="6">
                    <c:v>8.7133599670533399E-2</c:v>
                  </c:pt>
                  <c:pt idx="7">
                    <c:v>5.57844233960023E-2</c:v>
                  </c:pt>
                  <c:pt idx="8">
                    <c:v>9.94845040702214E-2</c:v>
                  </c:pt>
                  <c:pt idx="9">
                    <c:v>9.1710414031468304E-2</c:v>
                  </c:pt>
                  <c:pt idx="10">
                    <c:v>9.9185728015553198E-2</c:v>
                  </c:pt>
                </c:numCache>
              </c:numRef>
            </c:minus>
          </c:errBars>
          <c:xVal>
            <c:strRef>
              <c:f>APT!$B$28:$L$28</c:f>
              <c:strCache>
                <c:ptCount val="11"/>
                <c:pt idx="0">
                  <c:v>Ning</c:v>
                </c:pt>
                <c:pt idx="1">
                  <c:v>Sha</c:v>
                </c:pt>
                <c:pt idx="2">
                  <c:v>Sui</c:v>
                </c:pt>
                <c:pt idx="3">
                  <c:v>Xiang</c:v>
                </c:pt>
                <c:pt idx="4">
                  <c:v>Huo</c:v>
                </c:pt>
                <c:pt idx="5">
                  <c:v>DHS</c:v>
                </c:pt>
                <c:pt idx="6">
                  <c:v>Hu</c:v>
                </c:pt>
                <c:pt idx="7">
                  <c:v>Sand</c:v>
                </c:pt>
                <c:pt idx="8">
                  <c:v>Nan</c:v>
                </c:pt>
                <c:pt idx="9">
                  <c:v>Ding</c:v>
                </c:pt>
                <c:pt idx="10">
                  <c:v>Wan</c:v>
                </c:pt>
              </c:strCache>
            </c:strRef>
          </c:xVal>
          <c:yVal>
            <c:numRef>
              <c:f>APT!$B$36:$L$36</c:f>
              <c:numCache>
                <c:formatCode>0.000</c:formatCode>
                <c:ptCount val="11"/>
                <c:pt idx="0">
                  <c:v>0.52749999999999997</c:v>
                </c:pt>
                <c:pt idx="1">
                  <c:v>0.56158134430727003</c:v>
                </c:pt>
                <c:pt idx="2">
                  <c:v>0.55102720590191101</c:v>
                </c:pt>
                <c:pt idx="3">
                  <c:v>0.49392361111111099</c:v>
                </c:pt>
                <c:pt idx="4">
                  <c:v>0.63204837490551802</c:v>
                </c:pt>
                <c:pt idx="5">
                  <c:v>0.58867421789306695</c:v>
                </c:pt>
                <c:pt idx="6">
                  <c:v>0.59073388203017896</c:v>
                </c:pt>
                <c:pt idx="7">
                  <c:v>0.68315723771958603</c:v>
                </c:pt>
                <c:pt idx="8">
                  <c:v>0.55694059710680199</c:v>
                </c:pt>
                <c:pt idx="9">
                  <c:v>0.65100847744225199</c:v>
                </c:pt>
                <c:pt idx="10">
                  <c:v>0.53944444444444395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7-2D79-41DA-96D0-8DE6466838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98585768"/>
        <c:axId val="2098583992"/>
      </c:scatterChart>
      <c:catAx>
        <c:axId val="-209130903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Populations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2098582216"/>
        <c:crosses val="autoZero"/>
        <c:auto val="1"/>
        <c:lblAlgn val="ctr"/>
        <c:lblOffset val="100"/>
        <c:noMultiLvlLbl val="0"/>
      </c:catAx>
      <c:valAx>
        <c:axId val="2098582216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Mean</a:t>
                </a:r>
              </a:p>
            </c:rich>
          </c:tx>
          <c:overlay val="0"/>
        </c:title>
        <c:numFmt formatCode="0.000" sourceLinked="1"/>
        <c:majorTickMark val="out"/>
        <c:minorTickMark val="none"/>
        <c:tickLblPos val="nextTo"/>
        <c:crossAx val="-2091309032"/>
        <c:crosses val="autoZero"/>
        <c:crossBetween val="between"/>
      </c:valAx>
      <c:valAx>
        <c:axId val="2098583992"/>
        <c:scaling>
          <c:orientation val="minMax"/>
        </c:scaling>
        <c:delete val="0"/>
        <c:axPos val="r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Heterozygosity</a:t>
                </a:r>
              </a:p>
            </c:rich>
          </c:tx>
          <c:overlay val="0"/>
        </c:title>
        <c:numFmt formatCode="0.000" sourceLinked="1"/>
        <c:majorTickMark val="out"/>
        <c:minorTickMark val="none"/>
        <c:tickLblPos val="nextTo"/>
        <c:crossAx val="2098585768"/>
        <c:crosses val="max"/>
        <c:crossBetween val="midCat"/>
      </c:valAx>
      <c:valAx>
        <c:axId val="2098585768"/>
        <c:scaling>
          <c:orientation val="minMax"/>
        </c:scaling>
        <c:delete val="0"/>
        <c:axPos val="t"/>
        <c:majorTickMark val="none"/>
        <c:minorTickMark val="none"/>
        <c:tickLblPos val="none"/>
        <c:crossAx val="2098583992"/>
        <c:crosses val="max"/>
        <c:crossBetween val="midCat"/>
      </c:valAx>
      <c:spPr>
        <a:noFill/>
      </c:spPr>
    </c:plotArea>
    <c:legend>
      <c:legendPos val="r"/>
      <c:overlay val="0"/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8772E-FB9E-4424-915A-EFECB76FA9CF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38F8F-F582-4734-B8DE-D8D9F8790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136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8772E-FB9E-4424-915A-EFECB76FA9CF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38F8F-F582-4734-B8DE-D8D9F8790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953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8772E-FB9E-4424-915A-EFECB76FA9CF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38F8F-F582-4734-B8DE-D8D9F8790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6269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8648B-3A49-496B-958D-CAA572B23A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3F1EB1-D09E-40E8-B7F0-5B2BFF4A09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FF525-E2BA-4F8B-BE32-3DC2891AC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8772E-FB9E-4424-915A-EFECB76FA9CF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CCC9A1-8BB5-46F1-B726-F8E1B736E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EB8B95-D4E2-4691-AE07-A52393B32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38F8F-F582-4734-B8DE-D8D9F8790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8771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DDCE5-4F01-4698-81C8-7DD790C30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AEE8A-9358-4895-A437-02F192B589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E4D6DC-A26F-469D-ABD2-94A951967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8772E-FB9E-4424-915A-EFECB76FA9CF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2E3F5-3601-48E9-B88E-F7250F7F0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BC796E-4723-4847-A5D0-EF9A7C79F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38F8F-F582-4734-B8DE-D8D9F8790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578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D7F13-5DF5-45C2-A01B-0B0C2CBAA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9BA9C5-8A62-404B-A50C-9435CCDED5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A72B45-8A81-4ADA-AAA4-62F7F0D82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8772E-FB9E-4424-915A-EFECB76FA9CF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4CA4E-4590-4C71-9CED-EA4D29582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6C39C8-38C4-4EC0-A0BD-B74EAFD91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38F8F-F582-4734-B8DE-D8D9F8790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5611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3FCCF-76C3-431D-AFDB-C6B9F233D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6A57B-5426-4C4B-BAD2-C6658FC3D6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92F198-3401-4556-A464-CD1688C6BA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72A4A8-AF84-4F90-BB1E-D05F190FE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8772E-FB9E-4424-915A-EFECB76FA9CF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6E64BB-1D63-44D7-B49B-146459266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C0618B-C6B8-4580-B7F0-2D0F367EC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38F8F-F582-4734-B8DE-D8D9F8790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5057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416A5-5992-426E-BD3E-0FBFC5ED3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FBAF6A-C59F-4551-9E8C-C11B50C43B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2ED4BD-DC99-4340-8A6B-4F040CADA9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6B8F9B-30CE-488B-8403-15FD6F0A38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45FAB4-6E60-4E8E-B248-468928CC0B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410DF1-AF39-40A7-9F11-FBFD477C8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8772E-FB9E-4424-915A-EFECB76FA9CF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D5F053-5D71-4CB3-8BE4-813C02A18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CCFDD5-37F4-4C1C-B646-B33973A96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38F8F-F582-4734-B8DE-D8D9F8790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396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7EB80-B831-4CFA-9099-63520950C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6248B0-3427-442F-B34E-3A2B7C37D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8772E-FB9E-4424-915A-EFECB76FA9CF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DE408A-01FD-4002-80C2-4BFEC59F0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21BF39-1C20-488C-AE2E-D87EDE1D1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38F8F-F582-4734-B8DE-D8D9F8790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6278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CC693E-BB6C-483E-B7FA-4090C312E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8772E-FB9E-4424-915A-EFECB76FA9CF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1209BD-86E8-4097-BCD4-47BE8DCCF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D70193-0423-4FB1-9961-221D8DC08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38F8F-F582-4734-B8DE-D8D9F8790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9788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DA23B-D423-4E2C-A5DB-9716FEC1B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36D79-42B2-47F2-A38C-DC7E9BC2E1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A64520-96DF-4859-925F-EC15B817BB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D3FBE9-2435-405C-B484-6F78B4FE1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8772E-FB9E-4424-915A-EFECB76FA9CF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6F67E6-E0BD-4E75-B325-C3E20179F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28075B-97C9-4317-AEE4-858F43A6D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38F8F-F582-4734-B8DE-D8D9F8790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695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8772E-FB9E-4424-915A-EFECB76FA9CF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38F8F-F582-4734-B8DE-D8D9F8790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8272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1425A-0C7E-48E7-8CF3-5A55AC116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25BAFE-1039-4B99-8A81-CB7416D28F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8D753D-00B1-4033-9CDD-C70D23A075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AF8B65-FAD8-4AED-8BBA-2A002BC4A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8772E-FB9E-4424-915A-EFECB76FA9CF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82BD0F-1812-4F71-AC0E-6BF43F8C0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AE110B-0515-4DA7-ADF5-32632F555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38F8F-F582-4734-B8DE-D8D9F8790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0856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FFEC0-59CD-4100-B288-F772C0D48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C987E6-0ADA-484B-BD7A-997677781B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69CABB-A555-490E-8B70-8102A016B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8772E-FB9E-4424-915A-EFECB76FA9CF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B536-1EA1-4B83-8EE6-9D40C2F09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AE562-E15A-4A35-8781-F23EFEA92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38F8F-F582-4734-B8DE-D8D9F8790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6812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328C18-52E0-4E6E-9717-AF12146266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35D938-CB5F-4D4C-8C4A-B21E0211B4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3BEF49-A943-4DAA-9580-45C292A21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8772E-FB9E-4424-915A-EFECB76FA9CF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F88521-F086-4441-A7FE-7D3885E2F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7B13F-FA8D-41C4-ADCD-ED7B34E43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38F8F-F582-4734-B8DE-D8D9F8790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543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8772E-FB9E-4424-915A-EFECB76FA9CF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38F8F-F582-4734-B8DE-D8D9F8790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431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8772E-FB9E-4424-915A-EFECB76FA9CF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38F8F-F582-4734-B8DE-D8D9F8790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215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8772E-FB9E-4424-915A-EFECB76FA9CF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38F8F-F582-4734-B8DE-D8D9F8790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80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8772E-FB9E-4424-915A-EFECB76FA9CF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38F8F-F582-4734-B8DE-D8D9F8790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18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8772E-FB9E-4424-915A-EFECB76FA9CF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38F8F-F582-4734-B8DE-D8D9F8790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710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8772E-FB9E-4424-915A-EFECB76FA9CF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38F8F-F582-4734-B8DE-D8D9F8790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040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8772E-FB9E-4424-915A-EFECB76FA9CF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38F8F-F582-4734-B8DE-D8D9F8790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320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8772E-FB9E-4424-915A-EFECB76FA9CF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938F8F-F582-4734-B8DE-D8D9F8790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223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8C15D1-9AE8-4688-BF2A-1493C6DE8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DA9CC8-AAF1-43F4-B002-B70C71E83C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BABA3E-50A9-455A-81A6-BDB13CD0AB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8772E-FB9E-4424-915A-EFECB76FA9CF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6E3368-F43D-4802-A4F6-E478387DEC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A21D5-1D13-4EE3-A7FB-37162F16C8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938F8F-F582-4734-B8DE-D8D9F8790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47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tmp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onlinelibrary.wiley.com/doi/full/10.1111/mec.13438#mec13438-note-0001" TargetMode="Externa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tmp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tmp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8.xml"/><Relationship Id="rId4" Type="http://schemas.openxmlformats.org/officeDocument/2006/relationships/chart" Target="../charts/char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7845966-6EFC-468A-9CC7-BAB4B9585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54372" y="0"/>
            <a:ext cx="9483256" cy="6858000"/>
          </a:xfrm>
          <a:prstGeom prst="rect">
            <a:avLst/>
          </a:prstGeom>
          <a:solidFill>
            <a:srgbClr val="725F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5554383-98AF-4A47-BB65-705FAAA4B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DAD1991-FFD1-4E94-ABAB-7560D3300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44485" y="0"/>
            <a:ext cx="7837716" cy="6858000"/>
          </a:xfrm>
          <a:custGeom>
            <a:avLst/>
            <a:gdLst>
              <a:gd name="connsiteX0" fmla="*/ 2232159 w 7837716"/>
              <a:gd name="connsiteY0" fmla="*/ 0 h 6858000"/>
              <a:gd name="connsiteX1" fmla="*/ 5605557 w 7837716"/>
              <a:gd name="connsiteY1" fmla="*/ 0 h 6858000"/>
              <a:gd name="connsiteX2" fmla="*/ 5617845 w 7837716"/>
              <a:gd name="connsiteY2" fmla="*/ 5384 h 6858000"/>
              <a:gd name="connsiteX3" fmla="*/ 7837716 w 7837716"/>
              <a:gd name="connsiteY3" fmla="*/ 3429000 h 6858000"/>
              <a:gd name="connsiteX4" fmla="*/ 5617845 w 7837716"/>
              <a:gd name="connsiteY4" fmla="*/ 6852616 h 6858000"/>
              <a:gd name="connsiteX5" fmla="*/ 5605557 w 7837716"/>
              <a:gd name="connsiteY5" fmla="*/ 6858000 h 6858000"/>
              <a:gd name="connsiteX6" fmla="*/ 2232159 w 7837716"/>
              <a:gd name="connsiteY6" fmla="*/ 6858000 h 6858000"/>
              <a:gd name="connsiteX7" fmla="*/ 2219871 w 7837716"/>
              <a:gd name="connsiteY7" fmla="*/ 6852616 h 6858000"/>
              <a:gd name="connsiteX8" fmla="*/ 0 w 7837716"/>
              <a:gd name="connsiteY8" fmla="*/ 3429000 h 6858000"/>
              <a:gd name="connsiteX9" fmla="*/ 2219871 w 7837716"/>
              <a:gd name="connsiteY9" fmla="*/ 53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37716" h="6858000">
                <a:moveTo>
                  <a:pt x="2232159" y="0"/>
                </a:moveTo>
                <a:lnTo>
                  <a:pt x="5605557" y="0"/>
                </a:lnTo>
                <a:lnTo>
                  <a:pt x="5617845" y="5384"/>
                </a:lnTo>
                <a:cubicBezTo>
                  <a:pt x="6931322" y="618789"/>
                  <a:pt x="7837716" y="1921305"/>
                  <a:pt x="7837716" y="3429000"/>
                </a:cubicBezTo>
                <a:cubicBezTo>
                  <a:pt x="7837716" y="4936696"/>
                  <a:pt x="6931322" y="6239212"/>
                  <a:pt x="5617845" y="6852616"/>
                </a:cubicBezTo>
                <a:lnTo>
                  <a:pt x="5605557" y="6858000"/>
                </a:lnTo>
                <a:lnTo>
                  <a:pt x="2232159" y="6858000"/>
                </a:lnTo>
                <a:lnTo>
                  <a:pt x="2219871" y="6852616"/>
                </a:lnTo>
                <a:cubicBezTo>
                  <a:pt x="906394" y="6239212"/>
                  <a:pt x="0" y="4936696"/>
                  <a:pt x="0" y="3429000"/>
                </a:cubicBezTo>
                <a:cubicBezTo>
                  <a:pt x="0" y="1921305"/>
                  <a:pt x="906394" y="618789"/>
                  <a:pt x="2219871" y="5384"/>
                </a:cubicBez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2000"/>
                  </a:schemeClr>
                </a:gs>
                <a:gs pos="100000">
                  <a:schemeClr val="bg2">
                    <a:lumMod val="87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8">
            <a:extLst>
              <a:ext uri="{FF2B5EF4-FFF2-40B4-BE49-F238E27FC236}">
                <a16:creationId xmlns:a16="http://schemas.microsoft.com/office/drawing/2014/main" id="{30FA4F96-748F-4BB2-8916-5BBB6DF748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678" y="1176793"/>
            <a:ext cx="4161553" cy="4548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850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5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2D9490-D24F-4E34-9310-4A8B56C9649D}"/>
              </a:ext>
            </a:extLst>
          </p:cNvPr>
          <p:cNvSpPr txBox="1"/>
          <p:nvPr/>
        </p:nvSpPr>
        <p:spPr>
          <a:xfrm>
            <a:off x="674237" y="914402"/>
            <a:ext cx="3657600" cy="288757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Pairwise Fst and Nei Genetic Distances </a:t>
            </a:r>
          </a:p>
          <a:p>
            <a:pPr lvl="0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1" name="Straight Connector 17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1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Codominant Frequency Options">
            <a:extLst>
              <a:ext uri="{FF2B5EF4-FFF2-40B4-BE49-F238E27FC236}">
                <a16:creationId xmlns:a16="http://schemas.microsoft.com/office/drawing/2014/main" id="{D0341AEC-475F-4618-B28A-E7347685870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4173" y="492573"/>
            <a:ext cx="4792847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2049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05AF50-735B-4493-A84A-D58EC93B1699}"/>
              </a:ext>
            </a:extLst>
          </p:cNvPr>
          <p:cNvSpPr txBox="1"/>
          <p:nvPr/>
        </p:nvSpPr>
        <p:spPr>
          <a:xfrm>
            <a:off x="674237" y="914402"/>
            <a:ext cx="3657600" cy="288757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PCoA test from NeiP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1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798A5073-C383-4CF0-ABB1-4170550F3F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824" y="1131039"/>
            <a:ext cx="6553545" cy="460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116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B12FA73F-15AC-4FBC-B8DA-A6AD60F15D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2039136"/>
            <a:ext cx="5294716" cy="2779725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close up of a person&#10;&#10;Description automatically generated">
            <a:extLst>
              <a:ext uri="{FF2B5EF4-FFF2-40B4-BE49-F238E27FC236}">
                <a16:creationId xmlns:a16="http://schemas.microsoft.com/office/drawing/2014/main" id="{DF7D66E2-34B7-4D92-9FB6-BEA20EE709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817" y="1567865"/>
            <a:ext cx="5294715" cy="3722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9505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BF4E42-122E-4E19-A785-FD4DF907CA2C}"/>
              </a:ext>
            </a:extLst>
          </p:cNvPr>
          <p:cNvSpPr txBox="1"/>
          <p:nvPr/>
        </p:nvSpPr>
        <p:spPr>
          <a:xfrm>
            <a:off x="674237" y="914402"/>
            <a:ext cx="3657600" cy="288757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PCoA from FstP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1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A46D2B5A-E906-4C31-B42D-A7253086A7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1643" y="492573"/>
            <a:ext cx="6157903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4331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BF4E42-122E-4E19-A785-FD4DF907CA2C}"/>
              </a:ext>
            </a:extLst>
          </p:cNvPr>
          <p:cNvSpPr txBox="1"/>
          <p:nvPr/>
        </p:nvSpPr>
        <p:spPr>
          <a:xfrm>
            <a:off x="674237" y="914402"/>
            <a:ext cx="3657600" cy="288757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Calculating Haploid Distance</a:t>
            </a:r>
          </a:p>
          <a:p>
            <a:pPr marL="0" marR="0" lvl="0" indent="0" algn="ctr" fontAlgn="auto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  <a:defRPr/>
            </a:pP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Genetic Distance Options">
            <a:extLst>
              <a:ext uri="{FF2B5EF4-FFF2-40B4-BE49-F238E27FC236}">
                <a16:creationId xmlns:a16="http://schemas.microsoft.com/office/drawing/2014/main" id="{FC92C202-DBA3-426A-9CB1-3924889A71B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7199" y="492573"/>
            <a:ext cx="5046791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560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3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088ABC-E0C8-4A29-A019-04A880BB95F4}"/>
              </a:ext>
            </a:extLst>
          </p:cNvPr>
          <p:cNvSpPr txBox="1"/>
          <p:nvPr/>
        </p:nvSpPr>
        <p:spPr>
          <a:xfrm>
            <a:off x="546351" y="433547"/>
            <a:ext cx="11139855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AMOVA Test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9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7856596F-397A-406F-8498-497D816963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786" y="2426820"/>
            <a:ext cx="4333481" cy="3997637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9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9D519492-364D-43D8-BFDD-2A04305715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074" y="3210925"/>
            <a:ext cx="5455917" cy="2429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1146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3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94A520-F449-4C01-ADBE-350780347DBD}"/>
              </a:ext>
            </a:extLst>
          </p:cNvPr>
          <p:cNvSpPr txBox="1"/>
          <p:nvPr/>
        </p:nvSpPr>
        <p:spPr>
          <a:xfrm>
            <a:off x="546351" y="433547"/>
            <a:ext cx="11139855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PCoA</a:t>
            </a: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on </a:t>
            </a:r>
            <a:r>
              <a:rPr kumimoji="0" lang="en-US" sz="5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PhiPTP</a:t>
            </a: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9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PCoA Parameters">
            <a:extLst>
              <a:ext uri="{FF2B5EF4-FFF2-40B4-BE49-F238E27FC236}">
                <a16:creationId xmlns:a16="http://schemas.microsoft.com/office/drawing/2014/main" id="{08C978A4-1AD4-477E-99DC-F42B55A1761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409" y="2426820"/>
            <a:ext cx="3440232" cy="3997637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9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11BF2DED-ACE6-42A0-A7FE-3E2757D760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6195" y="2426820"/>
            <a:ext cx="3933675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3298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3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979A16-F2A8-475E-BA1B-52CCC3CA6AED}"/>
              </a:ext>
            </a:extLst>
          </p:cNvPr>
          <p:cNvSpPr txBox="1"/>
          <p:nvPr/>
        </p:nvSpPr>
        <p:spPr>
          <a:xfrm>
            <a:off x="546351" y="1295774"/>
            <a:ext cx="11139855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Mantel Tests for Isolation-by-Distance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9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Mantel Parameters">
            <a:extLst>
              <a:ext uri="{FF2B5EF4-FFF2-40B4-BE49-F238E27FC236}">
                <a16:creationId xmlns:a16="http://schemas.microsoft.com/office/drawing/2014/main" id="{92C592CB-BD9E-4803-BFA8-6499264D6FF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517" y="2426820"/>
            <a:ext cx="2946019" cy="3997637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9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6F31B74F-F34C-47B0-9A20-AEA0CFF44A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6371" y="2426820"/>
            <a:ext cx="4533320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0238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9AE2756-0FC4-4155-83E7-58AAAB63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689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247AB924-1B87-43FC-B7C7-B112D5C51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9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918BDF-C7E0-438D-9B1F-42A083A83EBE}"/>
              </a:ext>
            </a:extLst>
          </p:cNvPr>
          <p:cNvSpPr txBox="1"/>
          <p:nvPr/>
        </p:nvSpPr>
        <p:spPr>
          <a:xfrm>
            <a:off x="526074" y="5516312"/>
            <a:ext cx="11139855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Mantel Tests for Isolation-by-Distance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pic>
        <p:nvPicPr>
          <p:cNvPr id="7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66CC3BC1-C28E-4A13-BB1C-6CBEFF1D1E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1" y="749727"/>
            <a:ext cx="3425609" cy="3113644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B61A0A3-BD12-4CDB-832E-3BF82775C6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730" y="766111"/>
            <a:ext cx="3433324" cy="3080876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18DC98F-4057-4645-B948-F604F39A9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534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Mantel Parameters">
            <a:extLst>
              <a:ext uri="{FF2B5EF4-FFF2-40B4-BE49-F238E27FC236}">
                <a16:creationId xmlns:a16="http://schemas.microsoft.com/office/drawing/2014/main" id="{E4DDE1B6-FED0-4CFF-9569-8C2A41D20541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673" y="330047"/>
            <a:ext cx="2946019" cy="3997637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AD2B705-4A9B-408D-AA80-4F41045E0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68065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1C54F-2FC2-43FD-98FB-506BA2423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and Formatting in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A0791-D618-4164-96BA-C009BAE7C2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had to do a lot of data formatting and I ended up doing most of this in R</a:t>
            </a:r>
          </a:p>
          <a:p>
            <a:r>
              <a:rPr lang="en-US" dirty="0"/>
              <a:t>The data was given as an microsatellite data in an excel workbook, in what we learned is </a:t>
            </a:r>
            <a:r>
              <a:rPr lang="en-US" dirty="0" err="1"/>
              <a:t>GenAlEx</a:t>
            </a:r>
            <a:r>
              <a:rPr lang="en-US" dirty="0"/>
              <a:t> format, and haplotypes mitochondrial DNA sequences in a text file</a:t>
            </a:r>
          </a:p>
          <a:p>
            <a:r>
              <a:rPr lang="en-US" dirty="0"/>
              <a:t>These files we not very compatible with most of our software</a:t>
            </a:r>
          </a:p>
          <a:p>
            <a:r>
              <a:rPr lang="en-US" dirty="0"/>
              <a:t>They also used the </a:t>
            </a:r>
            <a:r>
              <a:rPr lang="en-US" dirty="0" err="1"/>
              <a:t>Genepop</a:t>
            </a:r>
            <a:r>
              <a:rPr lang="en-US" dirty="0"/>
              <a:t> package in R</a:t>
            </a:r>
          </a:p>
        </p:txBody>
      </p:sp>
    </p:spTree>
    <p:extLst>
      <p:ext uri="{BB962C8B-B14F-4D97-AF65-F5344CB8AC3E}">
        <p14:creationId xmlns:p14="http://schemas.microsoft.com/office/powerpoint/2010/main" val="2188311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3BC33-2125-443B-A1A3-1A92A52474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2901" y="1039906"/>
            <a:ext cx="11821887" cy="307965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/>
              <a:t>Red Laser Steel Cobra Danger Unicorns</a:t>
            </a:r>
            <a:br>
              <a:rPr lang="en-US" dirty="0">
                <a:cs typeface="Calibri Light"/>
              </a:rPr>
            </a:br>
            <a:r>
              <a:rPr lang="en-US" sz="2800" dirty="0"/>
              <a:t>Presents: “Lack of genetic isolation by distance, similar genetic</a:t>
            </a:r>
            <a:br>
              <a:rPr lang="en-US" sz="2800" dirty="0">
                <a:cs typeface="Calibri Light"/>
              </a:rPr>
            </a:br>
            <a:r>
              <a:rPr lang="en-US" sz="2800" dirty="0"/>
              <a:t>structuring but different demographic histories in a fig pollinating</a:t>
            </a:r>
            <a:br>
              <a:rPr lang="en-US" sz="2800" dirty="0">
                <a:cs typeface="Calibri Light"/>
              </a:rPr>
            </a:br>
            <a:r>
              <a:rPr lang="en-US" sz="2800" dirty="0"/>
              <a:t>wasp mutualism”</a:t>
            </a:r>
            <a:br>
              <a:rPr lang="en-US" sz="2800" dirty="0">
                <a:cs typeface="Calibri Light"/>
              </a:rPr>
            </a:br>
            <a:r>
              <a:rPr lang="en-US" sz="2800" dirty="0"/>
              <a:t>By:</a:t>
            </a:r>
            <a:br>
              <a:rPr lang="en-US" sz="2800" dirty="0">
                <a:cs typeface="Calibri Light"/>
              </a:rPr>
            </a:br>
            <a:r>
              <a:rPr lang="en-US" sz="2800" dirty="0" err="1">
                <a:cs typeface="Calibri Light"/>
              </a:rPr>
              <a:t>Enwai</a:t>
            </a:r>
            <a:r>
              <a:rPr lang="en-US" sz="2800" dirty="0"/>
              <a:t> Tian, John D. </a:t>
            </a:r>
            <a:r>
              <a:rPr lang="en-US" sz="2800" dirty="0" err="1"/>
              <a:t>Nason</a:t>
            </a:r>
            <a:r>
              <a:rPr lang="en-US" sz="2800" dirty="0"/>
              <a:t>, Carlos A. Machado, </a:t>
            </a:r>
            <a:r>
              <a:rPr lang="en-US" sz="2800" dirty="0" err="1"/>
              <a:t>Linna</a:t>
            </a:r>
            <a:r>
              <a:rPr lang="en-US" sz="2800" dirty="0"/>
              <a:t> Zheng, Hui Yu and</a:t>
            </a:r>
            <a:br>
              <a:rPr lang="en-US" sz="2800" dirty="0">
                <a:cs typeface="Calibri Light"/>
              </a:rPr>
            </a:br>
            <a:r>
              <a:rPr lang="en-US" sz="2800" dirty="0"/>
              <a:t>Finn </a:t>
            </a:r>
            <a:r>
              <a:rPr lang="en-US" sz="2800" dirty="0" err="1"/>
              <a:t>Kjellberg</a:t>
            </a:r>
            <a:endParaRPr 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764F22-EE15-4C31-9B76-DCDCD3D232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0690" y="4823666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Jose Lopez, Ashley Paulsen, Lyle Sisson, Jacob Zobrist </a:t>
            </a:r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49696CD1-7F05-4911-8224-A2C1D313B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1530" y="4694521"/>
            <a:ext cx="1378975" cy="151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0510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76B57-CA10-4F82-8036-3D171CC02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</a:t>
            </a:r>
            <a:r>
              <a:rPr lang="en-US" dirty="0" err="1"/>
              <a:t>Genepop</a:t>
            </a:r>
            <a:r>
              <a:rPr lang="en-US" dirty="0"/>
              <a:t> output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83DE8A-CC7F-4627-8038-171142EE04A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sz="3500" dirty="0" err="1"/>
              <a:t>Fst</a:t>
            </a:r>
            <a:r>
              <a:rPr lang="en-US" sz="3500" dirty="0"/>
              <a:t>("microsatellite_geno_pop.txt", sizes = FALSE, pairs = FALSE, </a:t>
            </a:r>
            <a:r>
              <a:rPr lang="en-US" sz="3500" dirty="0" err="1"/>
              <a:t>outputFile</a:t>
            </a:r>
            <a:r>
              <a:rPr lang="en-US" sz="3500" dirty="0"/>
              <a:t> = "FST_microsatellite.txt",</a:t>
            </a:r>
          </a:p>
          <a:p>
            <a:pPr marL="0" indent="0">
              <a:buNone/>
            </a:pPr>
            <a:r>
              <a:rPr lang="en-US" sz="3500" dirty="0"/>
              <a:t>    </a:t>
            </a:r>
            <a:r>
              <a:rPr lang="en-US" sz="3500" dirty="0" err="1"/>
              <a:t>dataType</a:t>
            </a:r>
            <a:r>
              <a:rPr lang="en-US" sz="3500" dirty="0"/>
              <a:t> = "Diploid", verbose = interactive())</a:t>
            </a:r>
          </a:p>
          <a:p>
            <a:pPr marL="0" indent="0">
              <a:buNone/>
            </a:pPr>
            <a:endParaRPr lang="en-US" sz="3500" dirty="0"/>
          </a:p>
          <a:p>
            <a:pPr marL="0" indent="0">
              <a:buNone/>
            </a:pPr>
            <a:r>
              <a:rPr lang="en-US" sz="3500" dirty="0"/>
              <a:t>Output</a:t>
            </a:r>
          </a:p>
          <a:p>
            <a:pPr marL="0" indent="0">
              <a:buNone/>
            </a:pPr>
            <a:endParaRPr lang="en-US" sz="3500" dirty="0"/>
          </a:p>
          <a:p>
            <a:pPr marL="0" indent="0">
              <a:buNone/>
            </a:pPr>
            <a:r>
              <a:rPr lang="en-US" sz="3500" dirty="0" err="1"/>
              <a:t>Genepop</a:t>
            </a:r>
            <a:r>
              <a:rPr lang="en-US" sz="3500" dirty="0"/>
              <a:t> 4.7.0</a:t>
            </a:r>
          </a:p>
          <a:p>
            <a:pPr marL="0" indent="0">
              <a:buNone/>
            </a:pPr>
            <a:r>
              <a:rPr lang="en-US" sz="3500" dirty="0"/>
              <a:t>Allele frequency-based correlation (</a:t>
            </a:r>
            <a:r>
              <a:rPr lang="en-US" sz="3500" dirty="0" err="1"/>
              <a:t>Fis</a:t>
            </a:r>
            <a:r>
              <a:rPr lang="en-US" sz="3500" dirty="0"/>
              <a:t>, </a:t>
            </a:r>
            <a:r>
              <a:rPr lang="en-US" sz="3500" dirty="0" err="1"/>
              <a:t>Fst</a:t>
            </a:r>
            <a:r>
              <a:rPr lang="en-US" sz="3500" dirty="0"/>
              <a:t>, Fit)</a:t>
            </a:r>
          </a:p>
          <a:p>
            <a:pPr marL="0" indent="0">
              <a:buNone/>
            </a:pPr>
            <a:r>
              <a:rPr lang="en-US" sz="3500" dirty="0"/>
              <a:t>One locus estimates following standard ANOVA as in Weir and Cockerham (1984)</a:t>
            </a:r>
          </a:p>
          <a:p>
            <a:pPr marL="0" indent="0">
              <a:buNone/>
            </a:pPr>
            <a:r>
              <a:rPr lang="en-US" sz="3500" dirty="0"/>
              <a:t>File: microsatellite_geno_pop.txt (</a:t>
            </a:r>
            <a:r>
              <a:rPr lang="en-US" sz="3500" dirty="0" err="1"/>
              <a:t>Individual_ID</a:t>
            </a:r>
            <a:r>
              <a:rPr lang="en-US" sz="3500" dirty="0"/>
              <a:t> )</a:t>
            </a:r>
          </a:p>
          <a:p>
            <a:pPr marL="0" indent="0">
              <a:buNone/>
            </a:pPr>
            <a:r>
              <a:rPr lang="en-US" sz="3500" dirty="0"/>
              <a:t>Number of populations detected : 11</a:t>
            </a:r>
          </a:p>
          <a:p>
            <a:pPr marL="0" indent="0">
              <a:buNone/>
            </a:pPr>
            <a:r>
              <a:rPr lang="en-US" sz="3500" dirty="0"/>
              <a:t>Number of loci detected        : 9</a:t>
            </a:r>
          </a:p>
          <a:p>
            <a:pPr marL="0" indent="0">
              <a:buNone/>
            </a:pPr>
            <a:r>
              <a:rPr lang="en-US" sz="3500" dirty="0"/>
              <a:t>  Locus: SSR1</a:t>
            </a:r>
          </a:p>
          <a:p>
            <a:pPr marL="0" indent="0">
              <a:buNone/>
            </a:pPr>
            <a:r>
              <a:rPr lang="en-US" sz="3500" dirty="0"/>
              <a:t>---------------------------------</a:t>
            </a:r>
          </a:p>
          <a:p>
            <a:pPr marL="0" indent="0">
              <a:buNone/>
            </a:pPr>
            <a:r>
              <a:rPr lang="en-US" sz="3600" dirty="0"/>
              <a:t>Pop       Genotypes:</a:t>
            </a:r>
          </a:p>
          <a:p>
            <a:pPr marL="0" indent="0">
              <a:buNone/>
            </a:pPr>
            <a:r>
              <a:rPr lang="en-US" sz="3600" dirty="0"/>
              <a:t>          ------------------------------------------------------------------------------------------------------------------------------------------------------------------------------------------------------------------------------------------------</a:t>
            </a:r>
          </a:p>
          <a:p>
            <a:pPr marL="0" indent="0">
              <a:buNone/>
            </a:pPr>
            <a:r>
              <a:rPr lang="en-US" sz="3600" dirty="0"/>
              <a:t>          7   1   9   11  7   11  13  11  13  15  13  17  15  13  15  </a:t>
            </a:r>
          </a:p>
          <a:p>
            <a:pPr marL="0" indent="0">
              <a:buNone/>
            </a:pPr>
            <a:r>
              <a:rPr lang="en-US" sz="3600" dirty="0"/>
              <a:t>          7   9   11  11  13  13  13  15  15  15  17  17  19  23  27    Total</a:t>
            </a:r>
          </a:p>
          <a:p>
            <a:pPr marL="0" indent="0">
              <a:buNone/>
            </a:pPr>
            <a:endParaRPr lang="en-US" sz="35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A872D05-6693-4B67-B03F-0F451E57C47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/>
              <a:t>ND20      0   0   0   0   0   2   16  0   1   1   0   0   0   0   0      20</a:t>
            </a:r>
          </a:p>
          <a:p>
            <a:pPr marL="0" indent="0">
              <a:buNone/>
            </a:pPr>
            <a:r>
              <a:rPr lang="en-US" sz="1400" dirty="0"/>
              <a:t>sha27     0   0   0   0   0   2   15  0   4   6   0   0   0   0   0      27</a:t>
            </a:r>
          </a:p>
          <a:p>
            <a:pPr marL="0" indent="0">
              <a:buNone/>
            </a:pPr>
            <a:r>
              <a:rPr lang="en-US" sz="1400" dirty="0"/>
              <a:t>JX20      0   0   0   1   0   2   14  1   0   2   0   0   0   0   0      20</a:t>
            </a:r>
          </a:p>
          <a:p>
            <a:pPr marL="0" indent="0">
              <a:buNone/>
            </a:pPr>
            <a:r>
              <a:rPr lang="en-US" sz="1400" dirty="0"/>
              <a:t>XG16      0   0   0   0   0   1   12  0   2   0   0   0   1   0   0      16</a:t>
            </a:r>
          </a:p>
          <a:p>
            <a:pPr marL="0" indent="0">
              <a:buNone/>
            </a:pPr>
            <a:r>
              <a:rPr lang="en-US" sz="1400" dirty="0"/>
              <a:t>ZWY15     0   1   0   2   0   1   9   0   1   0   0   0   0   0   1      15</a:t>
            </a:r>
          </a:p>
          <a:p>
            <a:pPr marL="0" indent="0">
              <a:buNone/>
            </a:pPr>
            <a:r>
              <a:rPr lang="en-US" sz="1400" dirty="0"/>
              <a:t>DHS24     0   0   0   1   0   2   12  0   5   3   1   0   0   0   0      24</a:t>
            </a:r>
          </a:p>
          <a:p>
            <a:pPr marL="0" indent="0">
              <a:buNone/>
            </a:pPr>
            <a:r>
              <a:rPr lang="en-US" sz="1400" dirty="0"/>
              <a:t>HN20      0   0   0   0   0   2   11  0   4   1   0   1   0   1   0      20</a:t>
            </a:r>
          </a:p>
          <a:p>
            <a:pPr marL="0" indent="0">
              <a:buNone/>
            </a:pPr>
            <a:r>
              <a:rPr lang="en-US" sz="1400" dirty="0"/>
              <a:t>SD20      1   0   1   1   0   3   6   1   1   4   0   0   0   0   0      18</a:t>
            </a:r>
          </a:p>
          <a:p>
            <a:pPr marL="0" indent="0">
              <a:buNone/>
            </a:pPr>
            <a:r>
              <a:rPr lang="en-US" sz="1400" dirty="0"/>
              <a:t>NN19      0   0   0   0   5   8   3   0   3   0   0   0   0   0   0      19</a:t>
            </a:r>
          </a:p>
          <a:p>
            <a:pPr marL="0" indent="0">
              <a:buNone/>
            </a:pPr>
            <a:r>
              <a:rPr lang="en-US" sz="1400" dirty="0"/>
              <a:t>DA19      0   0   0   12  0   5   0   1   0   1   0   0   0   0   0      19</a:t>
            </a:r>
          </a:p>
          <a:p>
            <a:pPr marL="0" indent="0">
              <a:buNone/>
            </a:pPr>
            <a:r>
              <a:rPr lang="en-US" sz="1400" dirty="0"/>
              <a:t>WN10      0   0   0   9   0   1   0   0   0   0   0   0   0   0   0      10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Total:    1   1   1   26  5   29  98  3   21  18  1   1   1   1   1      208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 err="1"/>
              <a:t>Fis</a:t>
            </a:r>
            <a:r>
              <a:rPr lang="en-US" sz="1400" dirty="0"/>
              <a:t>^= 0.310537</a:t>
            </a:r>
          </a:p>
          <a:p>
            <a:pPr marL="0" indent="0">
              <a:buNone/>
            </a:pPr>
            <a:r>
              <a:rPr lang="en-US" sz="1400" dirty="0" err="1"/>
              <a:t>Fst</a:t>
            </a:r>
            <a:r>
              <a:rPr lang="en-US" sz="1400" dirty="0"/>
              <a:t>^= 0.230495</a:t>
            </a:r>
          </a:p>
          <a:p>
            <a:pPr marL="0" indent="0">
              <a:buNone/>
            </a:pPr>
            <a:r>
              <a:rPr lang="en-US" sz="1400" dirty="0"/>
              <a:t>Fit^= 0.469455</a:t>
            </a:r>
          </a:p>
          <a:p>
            <a:pPr marL="0" indent="0">
              <a:buNone/>
            </a:pPr>
            <a:r>
              <a:rPr lang="en-US" sz="1400" dirty="0"/>
              <a:t>1-Qintra^= 0.307692 (gene diversity intra-individuals)</a:t>
            </a:r>
          </a:p>
          <a:p>
            <a:pPr marL="0" indent="0">
              <a:buNone/>
            </a:pPr>
            <a:r>
              <a:rPr lang="en-US" sz="1400" dirty="0"/>
              <a:t>1-Qinter^= 0.446278 (gene diversity inter-individuals intra-pop)</a:t>
            </a:r>
          </a:p>
        </p:txBody>
      </p:sp>
    </p:spTree>
    <p:extLst>
      <p:ext uri="{BB962C8B-B14F-4D97-AF65-F5344CB8AC3E}">
        <p14:creationId xmlns:p14="http://schemas.microsoft.com/office/powerpoint/2010/main" val="27050586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376A2-2680-4182-9EBE-27E12AB88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</a:t>
            </a:r>
            <a:r>
              <a:rPr lang="en-US" dirty="0" err="1"/>
              <a:t>mtDNA</a:t>
            </a:r>
            <a:r>
              <a:rPr lang="en-US" dirty="0"/>
              <a:t> into FASTA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73D4E-7834-459A-B579-0B529A7352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needed the </a:t>
            </a:r>
            <a:r>
              <a:rPr lang="en-US" dirty="0" err="1"/>
              <a:t>mtDNA</a:t>
            </a:r>
            <a:r>
              <a:rPr lang="en-US" dirty="0"/>
              <a:t> Haplotype information in FASTA format for other programs</a:t>
            </a:r>
          </a:p>
          <a:p>
            <a:r>
              <a:rPr lang="en-US" dirty="0"/>
              <a:t>The original file contained location information and was poorly laid out</a:t>
            </a:r>
          </a:p>
          <a:p>
            <a:r>
              <a:rPr lang="en-US" dirty="0"/>
              <a:t>I used R to selectively delete the unnecessary information and to write the resulting data frame into a </a:t>
            </a:r>
            <a:r>
              <a:rPr lang="en-US" dirty="0" err="1"/>
              <a:t>fasta</a:t>
            </a:r>
            <a:r>
              <a:rPr lang="en-US" dirty="0"/>
              <a:t> text file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7799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249DF-CAEB-4BAE-96B3-1C96C65C5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microsatellite into </a:t>
            </a:r>
            <a:r>
              <a:rPr lang="en-US" dirty="0" err="1"/>
              <a:t>genepop</a:t>
            </a:r>
            <a:r>
              <a:rPr lang="en-US" dirty="0"/>
              <a:t>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063FE-ECDE-4982-8EFB-86D3BA38E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Genepop</a:t>
            </a:r>
            <a:r>
              <a:rPr lang="en-US" dirty="0"/>
              <a:t> has very specific format requirements, that are completely different from the given </a:t>
            </a:r>
            <a:r>
              <a:rPr lang="en-US" dirty="0" err="1"/>
              <a:t>GenAlEx</a:t>
            </a:r>
            <a:r>
              <a:rPr lang="en-US" dirty="0"/>
              <a:t> format</a:t>
            </a:r>
          </a:p>
          <a:p>
            <a:r>
              <a:rPr lang="en-US" dirty="0"/>
              <a:t>Had to trim unnecessary info</a:t>
            </a:r>
          </a:p>
          <a:p>
            <a:r>
              <a:rPr lang="en-US" dirty="0"/>
              <a:t>The given data had two columns per locus, </a:t>
            </a:r>
            <a:r>
              <a:rPr lang="en-US" dirty="0" err="1"/>
              <a:t>genepop</a:t>
            </a:r>
            <a:r>
              <a:rPr lang="en-US" dirty="0"/>
              <a:t> requires one column per locus with 4 characters. Any space must be filled with zeros</a:t>
            </a:r>
          </a:p>
          <a:p>
            <a:r>
              <a:rPr lang="en-US" dirty="0"/>
              <a:t>The data had to be converted to strings, checked for length, and then concatenated into the right loci</a:t>
            </a:r>
          </a:p>
          <a:p>
            <a:r>
              <a:rPr lang="en-US" dirty="0"/>
              <a:t>Plus other details</a:t>
            </a:r>
          </a:p>
        </p:txBody>
      </p:sp>
    </p:spTree>
    <p:extLst>
      <p:ext uri="{BB962C8B-B14F-4D97-AF65-F5344CB8AC3E}">
        <p14:creationId xmlns:p14="http://schemas.microsoft.com/office/powerpoint/2010/main" val="36455070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54B9C-9DC5-4A70-8F25-C9CE68B37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Some Formatting Done in R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8CC21F5-312A-4E03-AF70-07B34D5522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GenAlEx</a:t>
            </a:r>
            <a:endParaRPr lang="en-US" dirty="0"/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650FCC4D-5308-4F5B-B252-BF75BC8F671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827355319"/>
              </p:ext>
            </p:extLst>
          </p:nvPr>
        </p:nvGraphicFramePr>
        <p:xfrm>
          <a:off x="609599" y="2174872"/>
          <a:ext cx="5386919" cy="395128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71824">
                  <a:extLst>
                    <a:ext uri="{9D8B030D-6E8A-4147-A177-3AD203B41FA5}">
                      <a16:colId xmlns:a16="http://schemas.microsoft.com/office/drawing/2014/main" val="2371833995"/>
                    </a:ext>
                  </a:extLst>
                </a:gridCol>
                <a:gridCol w="803019">
                  <a:extLst>
                    <a:ext uri="{9D8B030D-6E8A-4147-A177-3AD203B41FA5}">
                      <a16:colId xmlns:a16="http://schemas.microsoft.com/office/drawing/2014/main" val="3581470485"/>
                    </a:ext>
                  </a:extLst>
                </a:gridCol>
                <a:gridCol w="803019">
                  <a:extLst>
                    <a:ext uri="{9D8B030D-6E8A-4147-A177-3AD203B41FA5}">
                      <a16:colId xmlns:a16="http://schemas.microsoft.com/office/drawing/2014/main" val="2654424384"/>
                    </a:ext>
                  </a:extLst>
                </a:gridCol>
                <a:gridCol w="803019">
                  <a:extLst>
                    <a:ext uri="{9D8B030D-6E8A-4147-A177-3AD203B41FA5}">
                      <a16:colId xmlns:a16="http://schemas.microsoft.com/office/drawing/2014/main" val="895947374"/>
                    </a:ext>
                  </a:extLst>
                </a:gridCol>
                <a:gridCol w="803019">
                  <a:extLst>
                    <a:ext uri="{9D8B030D-6E8A-4147-A177-3AD203B41FA5}">
                      <a16:colId xmlns:a16="http://schemas.microsoft.com/office/drawing/2014/main" val="262422606"/>
                    </a:ext>
                  </a:extLst>
                </a:gridCol>
                <a:gridCol w="803019">
                  <a:extLst>
                    <a:ext uri="{9D8B030D-6E8A-4147-A177-3AD203B41FA5}">
                      <a16:colId xmlns:a16="http://schemas.microsoft.com/office/drawing/2014/main" val="2579691765"/>
                    </a:ext>
                  </a:extLst>
                </a:gridCol>
              </a:tblGrid>
              <a:tr h="285185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208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507794017"/>
                  </a:ext>
                </a:extLst>
              </a:tr>
              <a:tr h="285185"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Ning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Sha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Sui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422523624"/>
                  </a:ext>
                </a:extLst>
              </a:tr>
              <a:tr h="52906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Individual 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Population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SSR1（1-78）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SSR2（1-141）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9622493"/>
                  </a:ext>
                </a:extLst>
              </a:tr>
              <a:tr h="28518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ND1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Ning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348330132"/>
                  </a:ext>
                </a:extLst>
              </a:tr>
              <a:tr h="28518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ND2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Ning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010896149"/>
                  </a:ext>
                </a:extLst>
              </a:tr>
              <a:tr h="28518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ND3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Ning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39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39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859552762"/>
                  </a:ext>
                </a:extLst>
              </a:tr>
              <a:tr h="28518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ND4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Ning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37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018096575"/>
                  </a:ext>
                </a:extLst>
              </a:tr>
              <a:tr h="28518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ND5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Ning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39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687313761"/>
                  </a:ext>
                </a:extLst>
              </a:tr>
              <a:tr h="28518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ND6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Ning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31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006592891"/>
                  </a:ext>
                </a:extLst>
              </a:tr>
              <a:tr h="28518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ND7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Ning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31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37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272242361"/>
                  </a:ext>
                </a:extLst>
              </a:tr>
              <a:tr h="28518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ND8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Ning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462986068"/>
                  </a:ext>
                </a:extLst>
              </a:tr>
              <a:tr h="28518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ND9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Ning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33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37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232625777"/>
                  </a:ext>
                </a:extLst>
              </a:tr>
              <a:tr h="28518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ND10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Ning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 dirty="0">
                          <a:effectLst/>
                        </a:rPr>
                        <a:t>25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087917275"/>
                  </a:ext>
                </a:extLst>
              </a:tr>
            </a:tbl>
          </a:graphicData>
        </a:graphic>
      </p:graphicFrame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B437CFE-381E-4906-8095-D1B711E6C1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Genepop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4748D7D-F300-4C7E-AC86-27FC0AF86D2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Individual ID,</a:t>
            </a:r>
          </a:p>
          <a:p>
            <a:pPr marL="0" indent="0">
              <a:buNone/>
            </a:pPr>
            <a:r>
              <a:rPr lang="en-US" dirty="0"/>
              <a:t>SSR1(1-78), SSR2(1-141), SSR3(A34), SSR4(C25), SSR5(A99), SSR6(B30), SSR7(A80), SSR8(F17), SSR9(H33)</a:t>
            </a:r>
          </a:p>
          <a:p>
            <a:pPr marL="0" indent="0">
              <a:buNone/>
            </a:pPr>
            <a:r>
              <a:rPr lang="en-US" dirty="0"/>
              <a:t>pop         </a:t>
            </a:r>
          </a:p>
          <a:p>
            <a:pPr marL="0" indent="0">
              <a:buNone/>
            </a:pPr>
            <a:r>
              <a:rPr lang="en-US" dirty="0"/>
              <a:t>ND1 , 1313 3535 4153 0909 2727 1111 4749 1525 0709</a:t>
            </a:r>
          </a:p>
          <a:p>
            <a:pPr marL="0" indent="0">
              <a:buNone/>
            </a:pPr>
            <a:r>
              <a:rPr lang="en-US" dirty="0"/>
              <a:t>ND2 , 1315 3545 4143 0909 2727 1111 4949 2325 1111</a:t>
            </a:r>
          </a:p>
          <a:p>
            <a:pPr marL="0" indent="0">
              <a:buNone/>
            </a:pPr>
            <a:r>
              <a:rPr lang="en-US" dirty="0"/>
              <a:t>ND3 , 1313 3939 4357 0711 2727 1111 5153 2525 0911</a:t>
            </a:r>
          </a:p>
          <a:p>
            <a:pPr marL="0" indent="0">
              <a:buNone/>
            </a:pPr>
            <a:r>
              <a:rPr lang="en-US" dirty="0"/>
              <a:t>ND4 , 1113 3537 5153 0909 2727 1111 4753 1717 0711</a:t>
            </a:r>
          </a:p>
          <a:p>
            <a:pPr marL="0" indent="0">
              <a:buNone/>
            </a:pPr>
            <a:r>
              <a:rPr lang="en-US" dirty="0"/>
              <a:t>ND5 , 1313 3539 5153 0909 2727 1111 4751 2525 0711</a:t>
            </a:r>
          </a:p>
          <a:p>
            <a:pPr marL="0" indent="0">
              <a:buNone/>
            </a:pPr>
            <a:r>
              <a:rPr lang="en-US" dirty="0"/>
              <a:t>ND6 , 1313 3135 4345 0909 2527 1111 5353 1527 0707</a:t>
            </a:r>
          </a:p>
          <a:p>
            <a:pPr marL="0" indent="0">
              <a:buNone/>
            </a:pPr>
            <a:r>
              <a:rPr lang="en-US" dirty="0"/>
              <a:t>ND7 , 1313 3137 4351 0509 2727 1111 4955 1515 0709</a:t>
            </a:r>
          </a:p>
        </p:txBody>
      </p:sp>
    </p:spTree>
    <p:extLst>
      <p:ext uri="{BB962C8B-B14F-4D97-AF65-F5344CB8AC3E}">
        <p14:creationId xmlns:p14="http://schemas.microsoft.com/office/powerpoint/2010/main" val="38648411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7A8D2-24EE-4685-9DB1-C27742E47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PAR and AR</a:t>
            </a:r>
            <a:endParaRPr lang="en-US" dirty="0"/>
          </a:p>
        </p:txBody>
      </p:sp>
      <p:pic>
        <p:nvPicPr>
          <p:cNvPr id="5" name="Picture 5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9DA0EB27-7A5A-49DB-96D8-A1D8F462F8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5640" r="5640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B3365F-BB9D-439D-87E8-2B758F3CCE2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>
              <a:cs typeface="Calibri"/>
            </a:endParaRPr>
          </a:p>
          <a:p>
            <a:endParaRPr lang="en-US"/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627261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0EF07514-0281-4616-9025-4F030C16C1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655" y="580629"/>
            <a:ext cx="5496692" cy="5696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7408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7BE2A-8F31-4C9A-8DB8-4D26D08DA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8285C2-1682-48BC-BF2A-67D67FB398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528637"/>
          </a:xfrm>
        </p:spPr>
        <p:txBody>
          <a:bodyPr/>
          <a:lstStyle/>
          <a:p>
            <a:r>
              <a:rPr lang="en-US" dirty="0"/>
              <a:t>Ours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FC36DEC9-CCEF-4750-8BCE-2E3A9A6CC6C2}"/>
              </a:ext>
            </a:extLst>
          </p:cNvPr>
          <p:cNvGraphicFramePr>
            <a:graphicFrameLocks noGrp="1"/>
          </p:cNvGraphicFramePr>
          <p:nvPr>
            <p:ph sz="half" idx="2"/>
            <p:extLst/>
          </p:nvPr>
        </p:nvGraphicFramePr>
        <p:xfrm>
          <a:off x="836615" y="2702957"/>
          <a:ext cx="4715669" cy="2933462"/>
        </p:xfrm>
        <a:graphic>
          <a:graphicData uri="http://schemas.openxmlformats.org/drawingml/2006/table">
            <a:tbl>
              <a:tblPr/>
              <a:tblGrid>
                <a:gridCol w="673667">
                  <a:extLst>
                    <a:ext uri="{9D8B030D-6E8A-4147-A177-3AD203B41FA5}">
                      <a16:colId xmlns:a16="http://schemas.microsoft.com/office/drawing/2014/main" val="2214563673"/>
                    </a:ext>
                  </a:extLst>
                </a:gridCol>
                <a:gridCol w="673667">
                  <a:extLst>
                    <a:ext uri="{9D8B030D-6E8A-4147-A177-3AD203B41FA5}">
                      <a16:colId xmlns:a16="http://schemas.microsoft.com/office/drawing/2014/main" val="2770374087"/>
                    </a:ext>
                  </a:extLst>
                </a:gridCol>
                <a:gridCol w="673667">
                  <a:extLst>
                    <a:ext uri="{9D8B030D-6E8A-4147-A177-3AD203B41FA5}">
                      <a16:colId xmlns:a16="http://schemas.microsoft.com/office/drawing/2014/main" val="2670848707"/>
                    </a:ext>
                  </a:extLst>
                </a:gridCol>
                <a:gridCol w="673667">
                  <a:extLst>
                    <a:ext uri="{9D8B030D-6E8A-4147-A177-3AD203B41FA5}">
                      <a16:colId xmlns:a16="http://schemas.microsoft.com/office/drawing/2014/main" val="39131114"/>
                    </a:ext>
                  </a:extLst>
                </a:gridCol>
                <a:gridCol w="673667">
                  <a:extLst>
                    <a:ext uri="{9D8B030D-6E8A-4147-A177-3AD203B41FA5}">
                      <a16:colId xmlns:a16="http://schemas.microsoft.com/office/drawing/2014/main" val="1417591246"/>
                    </a:ext>
                  </a:extLst>
                </a:gridCol>
                <a:gridCol w="673667">
                  <a:extLst>
                    <a:ext uri="{9D8B030D-6E8A-4147-A177-3AD203B41FA5}">
                      <a16:colId xmlns:a16="http://schemas.microsoft.com/office/drawing/2014/main" val="2114149488"/>
                    </a:ext>
                  </a:extLst>
                </a:gridCol>
                <a:gridCol w="673667">
                  <a:extLst>
                    <a:ext uri="{9D8B030D-6E8A-4147-A177-3AD203B41FA5}">
                      <a16:colId xmlns:a16="http://schemas.microsoft.com/office/drawing/2014/main" val="920685898"/>
                    </a:ext>
                  </a:extLst>
                </a:gridCol>
              </a:tblGrid>
              <a:tr h="41906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Locations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Na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Ho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He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3826126"/>
                  </a:ext>
                </a:extLst>
              </a:tr>
              <a:tr h="209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Ning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5.333333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4.42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0.483333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0.5275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0.102166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3388021"/>
                  </a:ext>
                </a:extLst>
              </a:tr>
              <a:tr h="209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Sha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5.555556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4.23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0.393416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0.561581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0.323446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0082166"/>
                  </a:ext>
                </a:extLst>
              </a:tr>
              <a:tr h="209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Sui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5.666667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4.59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0.339734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0.551027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0.35625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6446068"/>
                  </a:ext>
                </a:extLst>
              </a:tr>
              <a:tr h="209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Xiang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5.111111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4.32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0.229167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0.493924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0.529446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409494"/>
                  </a:ext>
                </a:extLst>
              </a:tr>
              <a:tr h="209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Huo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6.444444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5.56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0.366667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0.632048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0.440515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3326412"/>
                  </a:ext>
                </a:extLst>
              </a:tr>
              <a:tr h="209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DHS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6.888889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5.21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0.53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0.44686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0.588674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0.234764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1321819"/>
                  </a:ext>
                </a:extLst>
              </a:tr>
              <a:tr h="209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Hu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6.666667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5.23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0.32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0.472222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0.590734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0.212705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5139618"/>
                  </a:ext>
                </a:extLst>
              </a:tr>
              <a:tr h="209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Sand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7.111111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5.86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0.412128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0.683157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0.417698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3376386"/>
                  </a:ext>
                </a:extLst>
              </a:tr>
              <a:tr h="209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Nan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6.666667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5.23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0.47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0.538012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0.556941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0.020912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2472685"/>
                  </a:ext>
                </a:extLst>
              </a:tr>
              <a:tr h="209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Ding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8.222222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6.53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0.429825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0.651008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0.390561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7052003"/>
                  </a:ext>
                </a:extLst>
              </a:tr>
              <a:tr h="209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Wan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5.222222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5.22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0.344444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0.539444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0.320547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5315766"/>
                  </a:ext>
                </a:extLst>
              </a:tr>
              <a:tr h="209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6.262626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5.127273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0.413636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0.405073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0.57964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0.304455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5147402"/>
                  </a:ext>
                </a:extLst>
              </a:tr>
            </a:tbl>
          </a:graphicData>
        </a:graphic>
      </p:graphicFrame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EA84FA-0DFE-46AF-B61E-D05680727C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528637"/>
          </a:xfrm>
        </p:spPr>
        <p:txBody>
          <a:bodyPr/>
          <a:lstStyle/>
          <a:p>
            <a:r>
              <a:rPr lang="en-US" dirty="0"/>
              <a:t>Theirs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9D902727-A943-4B3C-A93B-4B425AAB7465}"/>
              </a:ext>
            </a:extLst>
          </p:cNvPr>
          <p:cNvGraphicFramePr>
            <a:graphicFrameLocks noGrp="1"/>
          </p:cNvGraphicFramePr>
          <p:nvPr>
            <p:ph sz="quarter" idx="4"/>
            <p:extLst/>
          </p:nvPr>
        </p:nvGraphicFramePr>
        <p:xfrm>
          <a:off x="6172202" y="2667000"/>
          <a:ext cx="5183185" cy="2933458"/>
        </p:xfrm>
        <a:graphic>
          <a:graphicData uri="http://schemas.openxmlformats.org/drawingml/2006/table">
            <a:tbl>
              <a:tblPr/>
              <a:tblGrid>
                <a:gridCol w="740455">
                  <a:extLst>
                    <a:ext uri="{9D8B030D-6E8A-4147-A177-3AD203B41FA5}">
                      <a16:colId xmlns:a16="http://schemas.microsoft.com/office/drawing/2014/main" val="531173556"/>
                    </a:ext>
                  </a:extLst>
                </a:gridCol>
                <a:gridCol w="740455">
                  <a:extLst>
                    <a:ext uri="{9D8B030D-6E8A-4147-A177-3AD203B41FA5}">
                      <a16:colId xmlns:a16="http://schemas.microsoft.com/office/drawing/2014/main" val="3437889242"/>
                    </a:ext>
                  </a:extLst>
                </a:gridCol>
                <a:gridCol w="740455">
                  <a:extLst>
                    <a:ext uri="{9D8B030D-6E8A-4147-A177-3AD203B41FA5}">
                      <a16:colId xmlns:a16="http://schemas.microsoft.com/office/drawing/2014/main" val="3985332295"/>
                    </a:ext>
                  </a:extLst>
                </a:gridCol>
                <a:gridCol w="740455">
                  <a:extLst>
                    <a:ext uri="{9D8B030D-6E8A-4147-A177-3AD203B41FA5}">
                      <a16:colId xmlns:a16="http://schemas.microsoft.com/office/drawing/2014/main" val="4090869924"/>
                    </a:ext>
                  </a:extLst>
                </a:gridCol>
                <a:gridCol w="740455">
                  <a:extLst>
                    <a:ext uri="{9D8B030D-6E8A-4147-A177-3AD203B41FA5}">
                      <a16:colId xmlns:a16="http://schemas.microsoft.com/office/drawing/2014/main" val="708826195"/>
                    </a:ext>
                  </a:extLst>
                </a:gridCol>
                <a:gridCol w="740455">
                  <a:extLst>
                    <a:ext uri="{9D8B030D-6E8A-4147-A177-3AD203B41FA5}">
                      <a16:colId xmlns:a16="http://schemas.microsoft.com/office/drawing/2014/main" val="182039853"/>
                    </a:ext>
                  </a:extLst>
                </a:gridCol>
                <a:gridCol w="740455">
                  <a:extLst>
                    <a:ext uri="{9D8B030D-6E8A-4147-A177-3AD203B41FA5}">
                      <a16:colId xmlns:a16="http://schemas.microsoft.com/office/drawing/2014/main" val="1707572657"/>
                    </a:ext>
                  </a:extLst>
                </a:gridCol>
              </a:tblGrid>
              <a:tr h="373846">
                <a:tc>
                  <a:txBody>
                    <a:bodyPr/>
                    <a:lstStyle/>
                    <a:p>
                      <a:r>
                        <a:rPr lang="en-US" sz="900"/>
                        <a:t>Locations abbr.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i="1"/>
                        <a:t>Na</a:t>
                      </a:r>
                      <a:r>
                        <a:rPr lang="en-US" sz="900"/>
                        <a:t> 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i="1"/>
                        <a:t>Ar</a:t>
                      </a:r>
                      <a:r>
                        <a:rPr lang="en-US" sz="900"/>
                        <a:t> 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i="1"/>
                        <a:t>PAr</a:t>
                      </a:r>
                      <a:r>
                        <a:rPr lang="en-US" sz="900"/>
                        <a:t> 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i="1"/>
                        <a:t>Ho</a:t>
                      </a:r>
                      <a:r>
                        <a:rPr lang="en-US" sz="900"/>
                        <a:t> 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i="1"/>
                        <a:t>He</a:t>
                      </a:r>
                      <a:r>
                        <a:rPr lang="en-US" sz="900"/>
                        <a:t> 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i="1"/>
                        <a:t>Fis</a:t>
                      </a:r>
                      <a:r>
                        <a:rPr lang="en-US" sz="900"/>
                        <a:t> 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6295354"/>
                  </a:ext>
                </a:extLst>
              </a:tr>
              <a:tr h="213301">
                <a:tc>
                  <a:txBody>
                    <a:bodyPr/>
                    <a:lstStyle/>
                    <a:p>
                      <a:r>
                        <a:rPr lang="en-US" sz="900"/>
                        <a:t>Ning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5.3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4.418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0.05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0.483</a:t>
                      </a:r>
                      <a:r>
                        <a:rPr lang="en-US" sz="900">
                          <a:hlinkClick r:id="rId2" tooltip="Link to note"/>
                        </a:rPr>
                        <a:t>a</a:t>
                      </a:r>
                      <a:endParaRPr lang="en-US" sz="900"/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0.528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0.109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389891"/>
                  </a:ext>
                </a:extLst>
              </a:tr>
              <a:tr h="213301">
                <a:tc>
                  <a:txBody>
                    <a:bodyPr/>
                    <a:lstStyle/>
                    <a:p>
                      <a:r>
                        <a:rPr lang="en-US" sz="900"/>
                        <a:t>Sha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5.6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4.234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0.07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0.393</a:t>
                      </a:r>
                      <a:r>
                        <a:rPr lang="en-US" sz="900">
                          <a:hlinkClick r:id="rId2" tooltip="Link to note"/>
                        </a:rPr>
                        <a:t>a</a:t>
                      </a:r>
                      <a:endParaRPr lang="en-US" sz="900"/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0.562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0.312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7894670"/>
                  </a:ext>
                </a:extLst>
              </a:tr>
              <a:tr h="213301">
                <a:tc>
                  <a:txBody>
                    <a:bodyPr/>
                    <a:lstStyle/>
                    <a:p>
                      <a:r>
                        <a:rPr lang="en-US" sz="900"/>
                        <a:t>Sui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5.7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4.595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0.15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0.340</a:t>
                      </a:r>
                      <a:r>
                        <a:rPr lang="en-US" sz="900">
                          <a:hlinkClick r:id="rId2" tooltip="Link to note"/>
                        </a:rPr>
                        <a:t>a</a:t>
                      </a:r>
                      <a:endParaRPr lang="en-US" sz="900"/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0.551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0.395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7220134"/>
                  </a:ext>
                </a:extLst>
              </a:tr>
              <a:tr h="213301">
                <a:tc>
                  <a:txBody>
                    <a:bodyPr/>
                    <a:lstStyle/>
                    <a:p>
                      <a:r>
                        <a:rPr lang="en-US" sz="900"/>
                        <a:t>Xiang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5.1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4.316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0.19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0.229</a:t>
                      </a:r>
                      <a:r>
                        <a:rPr lang="en-US" sz="900">
                          <a:hlinkClick r:id="rId2" tooltip="Link to note"/>
                        </a:rPr>
                        <a:t>a</a:t>
                      </a:r>
                      <a:endParaRPr lang="en-US" sz="900"/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0.494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0.559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5557580"/>
                  </a:ext>
                </a:extLst>
              </a:tr>
              <a:tr h="213301">
                <a:tc>
                  <a:txBody>
                    <a:bodyPr/>
                    <a:lstStyle/>
                    <a:p>
                      <a:r>
                        <a:rPr lang="en-US" sz="900"/>
                        <a:t>Huo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6.4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5.565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0.51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0.367</a:t>
                      </a:r>
                      <a:r>
                        <a:rPr lang="en-US" sz="900">
                          <a:hlinkClick r:id="rId2" tooltip="Link to note"/>
                        </a:rPr>
                        <a:t>a</a:t>
                      </a:r>
                      <a:endParaRPr lang="en-US" sz="900"/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0.632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0.444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3450694"/>
                  </a:ext>
                </a:extLst>
              </a:tr>
              <a:tr h="213301">
                <a:tc>
                  <a:txBody>
                    <a:bodyPr/>
                    <a:lstStyle/>
                    <a:p>
                      <a:r>
                        <a:rPr lang="en-US" sz="900"/>
                        <a:t>DHS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6.9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5.212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0.55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0.447</a:t>
                      </a:r>
                      <a:r>
                        <a:rPr lang="en-US" sz="900">
                          <a:hlinkClick r:id="rId2" tooltip="Link to note"/>
                        </a:rPr>
                        <a:t>a</a:t>
                      </a:r>
                      <a:endParaRPr lang="en-US" sz="900"/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0.589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0.252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5053798"/>
                  </a:ext>
                </a:extLst>
              </a:tr>
              <a:tr h="213301">
                <a:tc>
                  <a:txBody>
                    <a:bodyPr/>
                    <a:lstStyle/>
                    <a:p>
                      <a:r>
                        <a:rPr lang="en-US" sz="900"/>
                        <a:t>Hu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6.7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5.230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0.32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0.472</a:t>
                      </a:r>
                      <a:r>
                        <a:rPr lang="en-US" sz="900">
                          <a:hlinkClick r:id="rId2" tooltip="Link to note"/>
                        </a:rPr>
                        <a:t>a</a:t>
                      </a:r>
                      <a:endParaRPr lang="en-US" sz="900"/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0.591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0.216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3486099"/>
                  </a:ext>
                </a:extLst>
              </a:tr>
              <a:tr h="213301">
                <a:tc>
                  <a:txBody>
                    <a:bodyPr/>
                    <a:lstStyle/>
                    <a:p>
                      <a:r>
                        <a:rPr lang="en-US" sz="900"/>
                        <a:t>Sand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7.1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5.312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0.27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0.412</a:t>
                      </a:r>
                      <a:r>
                        <a:rPr lang="en-US" sz="900">
                          <a:hlinkClick r:id="rId2" tooltip="Link to note"/>
                        </a:rPr>
                        <a:t>a</a:t>
                      </a:r>
                      <a:endParaRPr lang="en-US" sz="900"/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0.683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0.371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8180349"/>
                  </a:ext>
                </a:extLst>
              </a:tr>
              <a:tr h="213301">
                <a:tc>
                  <a:txBody>
                    <a:bodyPr/>
                    <a:lstStyle/>
                    <a:p>
                      <a:r>
                        <a:rPr lang="en-US" sz="900"/>
                        <a:t>Nan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6.7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5.232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0.56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0.538</a:t>
                      </a:r>
                      <a:r>
                        <a:rPr lang="en-US" sz="900">
                          <a:hlinkClick r:id="rId2" tooltip="Link to note"/>
                        </a:rPr>
                        <a:t>a</a:t>
                      </a:r>
                      <a:endParaRPr lang="en-US" sz="900"/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0.557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0.061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6955782"/>
                  </a:ext>
                </a:extLst>
              </a:tr>
              <a:tr h="213301">
                <a:tc>
                  <a:txBody>
                    <a:bodyPr/>
                    <a:lstStyle/>
                    <a:p>
                      <a:r>
                        <a:rPr lang="en-US" sz="900"/>
                        <a:t>Ding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8.2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6.527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1.50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0.430</a:t>
                      </a:r>
                      <a:r>
                        <a:rPr lang="en-US" sz="900">
                          <a:hlinkClick r:id="rId2" tooltip="Link to note"/>
                        </a:rPr>
                        <a:t>a</a:t>
                      </a:r>
                      <a:endParaRPr lang="en-US" sz="900"/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0.651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0.353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2028055"/>
                  </a:ext>
                </a:extLst>
              </a:tr>
              <a:tr h="213301">
                <a:tc>
                  <a:txBody>
                    <a:bodyPr/>
                    <a:lstStyle/>
                    <a:p>
                      <a:r>
                        <a:rPr lang="en-US" sz="900"/>
                        <a:t>Wan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5.2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5.222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0.50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0.344</a:t>
                      </a:r>
                      <a:r>
                        <a:rPr lang="en-US" sz="900">
                          <a:hlinkClick r:id="rId2" tooltip="Link to note"/>
                        </a:rPr>
                        <a:t>a</a:t>
                      </a:r>
                      <a:endParaRPr lang="en-US" sz="900"/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0.539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0.406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9037507"/>
                  </a:ext>
                </a:extLst>
              </a:tr>
              <a:tr h="213301">
                <a:tc>
                  <a:txBody>
                    <a:bodyPr/>
                    <a:lstStyle/>
                    <a:p>
                      <a:r>
                        <a:rPr lang="en-US" sz="900"/>
                        <a:t>Average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6.3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5.079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0.425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0.405</a:t>
                      </a:r>
                      <a:r>
                        <a:rPr lang="en-US" sz="900">
                          <a:hlinkClick r:id="rId2" tooltip="Link to note"/>
                        </a:rPr>
                        <a:t>a</a:t>
                      </a:r>
                      <a:endParaRPr lang="en-US" sz="900"/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0.580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0.316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1710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0155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C2163-C646-4653-A00F-6B072E201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DNASP</a:t>
            </a:r>
            <a:endParaRPr lang="en-US" dirty="0"/>
          </a:p>
        </p:txBody>
      </p:sp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FCF129D-292F-49C3-9847-DDF3A93788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222" y="2062974"/>
            <a:ext cx="3867151" cy="4505325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4BB40B-B07B-4BE5-B24E-A78C38C3E43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/>
          </a:p>
          <a:p>
            <a:endParaRPr lang="en-US" dirty="0">
              <a:cs typeface="Calibri"/>
            </a:endParaRPr>
          </a:p>
        </p:txBody>
      </p:sp>
      <p:pic>
        <p:nvPicPr>
          <p:cNvPr id="7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0117E2B-10BB-4464-9FAD-1D7DBF0019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500" y="847904"/>
            <a:ext cx="2667000" cy="2171700"/>
          </a:xfrm>
          <a:prstGeom prst="rect">
            <a:avLst/>
          </a:prstGeom>
        </p:spPr>
      </p:pic>
      <p:pic>
        <p:nvPicPr>
          <p:cNvPr id="9" name="Picture 9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55896109-D3E4-44B6-A0BD-3557423C8A0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6667" r="58986" b="980"/>
          <a:stretch/>
        </p:blipFill>
        <p:spPr>
          <a:xfrm>
            <a:off x="5917721" y="181979"/>
            <a:ext cx="6185915" cy="6624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6851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2B5AB497-1E3D-4CDD-A55F-602B319C18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552" y="1683382"/>
            <a:ext cx="11193437" cy="4324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2187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1EA4C-FF76-4BC5-86E6-14BC322D7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3</a:t>
            </a:r>
          </a:p>
        </p:txBody>
      </p:sp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22A39FD-F5C4-4433-870E-D7CF79A6BDD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-101" t="12845" r="57133" b="262"/>
          <a:stretch/>
        </p:blipFill>
        <p:spPr>
          <a:xfrm>
            <a:off x="609600" y="2479018"/>
            <a:ext cx="4676775" cy="3657277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2827890-5642-4F6A-A40B-FC32A18AE6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1302186"/>
              </p:ext>
            </p:extLst>
          </p:nvPr>
        </p:nvGraphicFramePr>
        <p:xfrm>
          <a:off x="6905626" y="2479018"/>
          <a:ext cx="4432300" cy="3647145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886460">
                  <a:extLst>
                    <a:ext uri="{9D8B030D-6E8A-4147-A177-3AD203B41FA5}">
                      <a16:colId xmlns:a16="http://schemas.microsoft.com/office/drawing/2014/main" val="746430926"/>
                    </a:ext>
                  </a:extLst>
                </a:gridCol>
                <a:gridCol w="886460">
                  <a:extLst>
                    <a:ext uri="{9D8B030D-6E8A-4147-A177-3AD203B41FA5}">
                      <a16:colId xmlns:a16="http://schemas.microsoft.com/office/drawing/2014/main" val="1015021311"/>
                    </a:ext>
                  </a:extLst>
                </a:gridCol>
                <a:gridCol w="886460">
                  <a:extLst>
                    <a:ext uri="{9D8B030D-6E8A-4147-A177-3AD203B41FA5}">
                      <a16:colId xmlns:a16="http://schemas.microsoft.com/office/drawing/2014/main" val="2305714087"/>
                    </a:ext>
                  </a:extLst>
                </a:gridCol>
                <a:gridCol w="886460">
                  <a:extLst>
                    <a:ext uri="{9D8B030D-6E8A-4147-A177-3AD203B41FA5}">
                      <a16:colId xmlns:a16="http://schemas.microsoft.com/office/drawing/2014/main" val="3158680605"/>
                    </a:ext>
                  </a:extLst>
                </a:gridCol>
                <a:gridCol w="886460">
                  <a:extLst>
                    <a:ext uri="{9D8B030D-6E8A-4147-A177-3AD203B41FA5}">
                      <a16:colId xmlns:a16="http://schemas.microsoft.com/office/drawing/2014/main" val="1916417408"/>
                    </a:ext>
                  </a:extLst>
                </a:gridCol>
              </a:tblGrid>
              <a:tr h="443824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Pop.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K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Hd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p</a:t>
                      </a: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0010630"/>
                  </a:ext>
                </a:extLst>
              </a:tr>
              <a:tr h="291211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Ning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10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7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0.911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0.00344</a:t>
                      </a: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0820628"/>
                  </a:ext>
                </a:extLst>
              </a:tr>
              <a:tr h="291211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Sha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7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5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0.905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0.00403</a:t>
                      </a: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0368273"/>
                  </a:ext>
                </a:extLst>
              </a:tr>
              <a:tr h="291211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Sui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11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8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0.945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0.00356</a:t>
                      </a: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8789795"/>
                  </a:ext>
                </a:extLst>
              </a:tr>
              <a:tr h="291211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Xiang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8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7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0.964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0.00391</a:t>
                      </a: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0169592"/>
                  </a:ext>
                </a:extLst>
              </a:tr>
              <a:tr h="291211"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Huo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20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9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0.789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0.00216</a:t>
                      </a: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8170229"/>
                  </a:ext>
                </a:extLst>
              </a:tr>
              <a:tr h="291211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DHS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14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9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0.912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0.0033</a:t>
                      </a: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8326232"/>
                  </a:ext>
                </a:extLst>
              </a:tr>
              <a:tr h="291211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Hu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7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2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0.571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0.00167</a:t>
                      </a: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9705414"/>
                  </a:ext>
                </a:extLst>
              </a:tr>
              <a:tr h="291211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Sand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6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4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0.8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0.00273</a:t>
                      </a: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0187411"/>
                  </a:ext>
                </a:extLst>
              </a:tr>
              <a:tr h="291211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Nan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9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7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0.917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0.00649</a:t>
                      </a: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1263703"/>
                  </a:ext>
                </a:extLst>
              </a:tr>
              <a:tr h="291211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Ding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8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5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0.786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0.00182</a:t>
                      </a: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4486931"/>
                  </a:ext>
                </a:extLst>
              </a:tr>
              <a:tr h="291211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Wan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10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6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0.867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0.00276</a:t>
                      </a: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213246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6E73E41-D190-4E28-9ED8-7A15D81B272E}"/>
              </a:ext>
            </a:extLst>
          </p:cNvPr>
          <p:cNvSpPr txBox="1"/>
          <p:nvPr/>
        </p:nvSpPr>
        <p:spPr>
          <a:xfrm>
            <a:off x="609600" y="1301996"/>
            <a:ext cx="107283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“Polymorphism of </a:t>
            </a:r>
            <a:r>
              <a:rPr lang="en-US" dirty="0" err="1"/>
              <a:t>mtDNA</a:t>
            </a:r>
            <a:r>
              <a:rPr lang="en-US" dirty="0"/>
              <a:t> COI gene in 11 populations of </a:t>
            </a:r>
            <a:r>
              <a:rPr lang="en-US" i="1" dirty="0" err="1"/>
              <a:t>Valisia</a:t>
            </a:r>
            <a:r>
              <a:rPr lang="en-US" i="1" dirty="0"/>
              <a:t> </a:t>
            </a:r>
            <a:r>
              <a:rPr lang="en-US" i="1" dirty="0" err="1"/>
              <a:t>javana</a:t>
            </a:r>
            <a:r>
              <a:rPr lang="en-US" dirty="0"/>
              <a:t>. Sample size (</a:t>
            </a:r>
            <a:r>
              <a:rPr lang="en-US" i="1" dirty="0"/>
              <a:t>N</a:t>
            </a:r>
            <a:r>
              <a:rPr lang="en-US" dirty="0"/>
              <a:t>), number of haplotypes (</a:t>
            </a:r>
            <a:r>
              <a:rPr lang="en-US" i="1" dirty="0"/>
              <a:t>K</a:t>
            </a:r>
            <a:r>
              <a:rPr lang="en-US" dirty="0"/>
              <a:t>), haplotype diversity (</a:t>
            </a:r>
            <a:r>
              <a:rPr lang="en-US" i="1" dirty="0" err="1"/>
              <a:t>Hd</a:t>
            </a:r>
            <a:r>
              <a:rPr lang="en-US" dirty="0"/>
              <a:t>), nucleotide diversity (</a:t>
            </a:r>
            <a:r>
              <a:rPr lang="el-GR" i="1" dirty="0"/>
              <a:t>π</a:t>
            </a:r>
            <a:r>
              <a:rPr lang="el-GR" dirty="0"/>
              <a:t>) </a:t>
            </a:r>
            <a:r>
              <a:rPr lang="en-US" dirty="0"/>
              <a:t>and name of haplotypes (</a:t>
            </a:r>
            <a:r>
              <a:rPr lang="en-US" i="1" dirty="0"/>
              <a:t>H</a:t>
            </a:r>
            <a:r>
              <a:rPr lang="en-US" dirty="0"/>
              <a:t>) with Number of individuals” </a:t>
            </a:r>
          </a:p>
        </p:txBody>
      </p:sp>
    </p:spTree>
    <p:extLst>
      <p:ext uri="{BB962C8B-B14F-4D97-AF65-F5344CB8AC3E}">
        <p14:creationId xmlns:p14="http://schemas.microsoft.com/office/powerpoint/2010/main" val="538396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2264A64-BC5D-4D06-86BE-B0EC82F5E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Biological Background and Experimental Design</a:t>
            </a:r>
          </a:p>
        </p:txBody>
      </p:sp>
      <p:pic>
        <p:nvPicPr>
          <p:cNvPr id="7" name="Picture 2" descr="https://images.readcube-cdn.com/publishers/wiley/figures/1a939f011a727cf66f71ad18900248edc6402a04e58adff7ea2473df0e45f731/1.jpg">
            <a:extLst>
              <a:ext uri="{FF2B5EF4-FFF2-40B4-BE49-F238E27FC236}">
                <a16:creationId xmlns:a16="http://schemas.microsoft.com/office/drawing/2014/main" id="{D87E84C1-05FD-4C3F-A861-A6D7059323A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187" y="477673"/>
            <a:ext cx="5667687" cy="6045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6C8773-0077-4462-BA95-0081C45B97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1905000"/>
            <a:ext cx="4011084" cy="4221164"/>
          </a:xfrm>
        </p:spPr>
        <p:txBody>
          <a:bodyPr/>
          <a:lstStyle/>
          <a:p>
            <a:r>
              <a:rPr lang="en-US" dirty="0"/>
              <a:t>Sampling sites and mitochondrial DNA (</a:t>
            </a:r>
            <a:r>
              <a:rPr lang="en-US" dirty="0" err="1"/>
              <a:t>mtDNA</a:t>
            </a:r>
            <a:r>
              <a:rPr lang="en-US" dirty="0"/>
              <a:t>) nested haplotype clade distribution for </a:t>
            </a:r>
            <a:r>
              <a:rPr lang="en-US" dirty="0" err="1"/>
              <a:t>Valisia</a:t>
            </a:r>
            <a:r>
              <a:rPr lang="en-US" dirty="0"/>
              <a:t> </a:t>
            </a:r>
            <a:r>
              <a:rPr lang="en-US" dirty="0" err="1"/>
              <a:t>javana</a:t>
            </a:r>
            <a:r>
              <a:rPr lang="en-US" dirty="0"/>
              <a:t>. The grey line represents the rotated measure of latitude implemented following Yu &amp; </a:t>
            </a:r>
            <a:r>
              <a:rPr lang="en-US" dirty="0" err="1"/>
              <a:t>Nason</a:t>
            </a:r>
            <a:r>
              <a:rPr lang="en-US" dirty="0"/>
              <a:t> (2013).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0776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images.readcube-cdn.com/publishers/wiley/figures/1a939f011a727cf66f71ad18900248edc6402a04e58adff7ea2473df0e45f731/2.jpg">
            <a:extLst>
              <a:ext uri="{FF2B5EF4-FFF2-40B4-BE49-F238E27FC236}">
                <a16:creationId xmlns:a16="http://schemas.microsoft.com/office/drawing/2014/main" id="{F4B2EF37-12A9-4327-B4D9-8ABB605204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4709" y="0"/>
            <a:ext cx="94646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008B42A-ADE1-4775-8EB7-F075F1C34DB3}"/>
              </a:ext>
            </a:extLst>
          </p:cNvPr>
          <p:cNvSpPr txBox="1"/>
          <p:nvPr/>
        </p:nvSpPr>
        <p:spPr>
          <a:xfrm>
            <a:off x="70338" y="1"/>
            <a:ext cx="2368063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Figure 2. Pairwise genetic differentiation among populations according to geographic distance in </a:t>
            </a:r>
            <a:r>
              <a:rPr lang="en-US" sz="1300" dirty="0" err="1"/>
              <a:t>Valisia</a:t>
            </a:r>
            <a:r>
              <a:rPr lang="en-US" sz="1300" dirty="0"/>
              <a:t> </a:t>
            </a:r>
            <a:r>
              <a:rPr lang="en-US" sz="1300" dirty="0" err="1"/>
              <a:t>javana</a:t>
            </a:r>
            <a:r>
              <a:rPr lang="en-US" sz="1300" dirty="0"/>
              <a:t> (A, C) and </a:t>
            </a:r>
            <a:r>
              <a:rPr lang="en-US" sz="1300" dirty="0" err="1"/>
              <a:t>Ficus</a:t>
            </a:r>
            <a:r>
              <a:rPr lang="en-US" sz="1300" dirty="0"/>
              <a:t> </a:t>
            </a:r>
            <a:r>
              <a:rPr lang="en-US" sz="1300" dirty="0" err="1"/>
              <a:t>hirta</a:t>
            </a:r>
            <a:r>
              <a:rPr lang="en-US" sz="1300" dirty="0"/>
              <a:t> (B, D) including all populations (red squares: comparisons involving the Hainan populations; blue diamonds: comparisons between pairs of continental populations) for microsatellite data A, B and cytoplasmic DNA sequence (C: mt DNA for V. </a:t>
            </a:r>
            <a:r>
              <a:rPr lang="en-US" sz="1300" dirty="0" err="1"/>
              <a:t>javana</a:t>
            </a:r>
            <a:r>
              <a:rPr lang="en-US" sz="1300" dirty="0"/>
              <a:t> and D: </a:t>
            </a:r>
            <a:r>
              <a:rPr lang="en-US" sz="1300" dirty="0" err="1"/>
              <a:t>cpDNA</a:t>
            </a:r>
            <a:r>
              <a:rPr lang="en-US" sz="1300" dirty="0"/>
              <a:t> for F. </a:t>
            </a:r>
            <a:r>
              <a:rPr lang="en-US" sz="1300" dirty="0" err="1"/>
              <a:t>hirta</a:t>
            </a:r>
            <a:r>
              <a:rPr lang="en-US" sz="1300" dirty="0"/>
              <a:t>). (A) Pairwise genetic distance </a:t>
            </a:r>
            <a:r>
              <a:rPr lang="en-US" sz="1300" dirty="0" err="1"/>
              <a:t>Fst</a:t>
            </a:r>
            <a:r>
              <a:rPr lang="en-US" sz="1300" dirty="0"/>
              <a:t>/(1- FST) according to the natural logarithm of geographic distance (GGD; km) in V. </a:t>
            </a:r>
            <a:r>
              <a:rPr lang="en-US" sz="1300" dirty="0" err="1"/>
              <a:t>javana</a:t>
            </a:r>
            <a:r>
              <a:rPr lang="en-US" sz="1300" dirty="0"/>
              <a:t>. (B) Pairwise genetic distance FST/(1-FST) according to the natural logarithm of geographic distance (km) of F. </a:t>
            </a:r>
            <a:r>
              <a:rPr lang="en-US" sz="1300" dirty="0" err="1"/>
              <a:t>hirta</a:t>
            </a:r>
            <a:r>
              <a:rPr lang="en-US" sz="1300" dirty="0"/>
              <a:t>. (C) Logarithm of genetic distance (</a:t>
            </a:r>
            <a:r>
              <a:rPr lang="en-US" sz="1300" dirty="0" err="1"/>
              <a:t>Nst</a:t>
            </a:r>
            <a:r>
              <a:rPr lang="en-US" sz="1300" dirty="0"/>
              <a:t>) according to the natural logarithm of geographic distance (km) of V. </a:t>
            </a:r>
            <a:r>
              <a:rPr lang="en-US" sz="1300" dirty="0" err="1"/>
              <a:t>javana</a:t>
            </a:r>
            <a:r>
              <a:rPr lang="en-US" sz="1300" dirty="0"/>
              <a:t>. (D) Logarithm transform of genetic distance (NST) according to the natural logarithm of geographic distance (km) in F. </a:t>
            </a:r>
            <a:r>
              <a:rPr lang="en-US" sz="1300" dirty="0" err="1"/>
              <a:t>hirta</a:t>
            </a:r>
            <a:r>
              <a:rPr lang="en-US" sz="13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150082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images.readcube-cdn.com/publishers/wiley/figures/1a939f011a727cf66f71ad18900248edc6402a04e58adff7ea2473df0e45f731/3.jpg">
            <a:extLst>
              <a:ext uri="{FF2B5EF4-FFF2-40B4-BE49-F238E27FC236}">
                <a16:creationId xmlns:a16="http://schemas.microsoft.com/office/drawing/2014/main" id="{BD4842B1-A395-4E1F-A222-2D7A56F183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4080" y="132864"/>
            <a:ext cx="7663840" cy="5272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549DFBB-73F8-4DE9-ACC3-9326580259C2}"/>
              </a:ext>
            </a:extLst>
          </p:cNvPr>
          <p:cNvSpPr txBox="1"/>
          <p:nvPr/>
        </p:nvSpPr>
        <p:spPr>
          <a:xfrm>
            <a:off x="679939" y="5306647"/>
            <a:ext cx="1127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Decreasing microsatellite diversity with relative latitude in </a:t>
            </a:r>
            <a:r>
              <a:rPr lang="en-US" dirty="0" err="1"/>
              <a:t>Valisia</a:t>
            </a:r>
            <a:r>
              <a:rPr lang="en-US" dirty="0"/>
              <a:t> </a:t>
            </a:r>
            <a:r>
              <a:rPr lang="en-US" dirty="0" err="1"/>
              <a:t>javana</a:t>
            </a:r>
            <a:r>
              <a:rPr lang="en-US" dirty="0"/>
              <a:t> (red squares) but not in </a:t>
            </a:r>
            <a:r>
              <a:rPr lang="en-US" dirty="0" err="1"/>
              <a:t>Ficus</a:t>
            </a:r>
            <a:r>
              <a:rPr lang="en-US" dirty="0"/>
              <a:t> </a:t>
            </a:r>
            <a:r>
              <a:rPr lang="en-US" dirty="0" err="1"/>
              <a:t>hirta</a:t>
            </a:r>
            <a:r>
              <a:rPr lang="en-US" dirty="0"/>
              <a:t> (blue diamonds), including all populations. For V. </a:t>
            </a:r>
            <a:r>
              <a:rPr lang="en-US" dirty="0" err="1"/>
              <a:t>javana</a:t>
            </a:r>
            <a:r>
              <a:rPr lang="en-US" dirty="0"/>
              <a:t>, both allelic richness (</a:t>
            </a:r>
            <a:r>
              <a:rPr lang="en-US" dirty="0" err="1"/>
              <a:t>Ar</a:t>
            </a:r>
            <a:r>
              <a:rPr lang="en-US" dirty="0"/>
              <a:t>) and private allelic richness (</a:t>
            </a:r>
            <a:r>
              <a:rPr lang="en-US" dirty="0" err="1"/>
              <a:t>PAr</a:t>
            </a:r>
            <a:r>
              <a:rPr lang="en-US" dirty="0"/>
              <a:t>) decreased significantly with latitude. (A) </a:t>
            </a:r>
            <a:r>
              <a:rPr lang="en-US" dirty="0" err="1"/>
              <a:t>Ar</a:t>
            </a:r>
            <a:r>
              <a:rPr lang="en-US" dirty="0"/>
              <a:t> with relative latitude; (B) </a:t>
            </a:r>
            <a:r>
              <a:rPr lang="en-US" dirty="0" err="1"/>
              <a:t>PAr</a:t>
            </a:r>
            <a:r>
              <a:rPr lang="en-US" dirty="0"/>
              <a:t> with relative latitude; (C) </a:t>
            </a:r>
            <a:r>
              <a:rPr lang="en-US" dirty="0" err="1"/>
              <a:t>Ar</a:t>
            </a:r>
            <a:r>
              <a:rPr lang="en-US" dirty="0"/>
              <a:t> with latitude; (D) </a:t>
            </a:r>
            <a:r>
              <a:rPr lang="en-US" dirty="0" err="1"/>
              <a:t>PAr</a:t>
            </a:r>
            <a:r>
              <a:rPr lang="en-US" dirty="0"/>
              <a:t> with relative latitude.</a:t>
            </a:r>
          </a:p>
        </p:txBody>
      </p:sp>
    </p:spTree>
    <p:extLst>
      <p:ext uri="{BB962C8B-B14F-4D97-AF65-F5344CB8AC3E}">
        <p14:creationId xmlns:p14="http://schemas.microsoft.com/office/powerpoint/2010/main" val="36109287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47AB924-1B87-43FC-B7C7-B112D5C51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9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918BDF-C7E0-438D-9B1F-42A083A83EBE}"/>
              </a:ext>
            </a:extLst>
          </p:cNvPr>
          <p:cNvSpPr txBox="1"/>
          <p:nvPr/>
        </p:nvSpPr>
        <p:spPr>
          <a:xfrm>
            <a:off x="526074" y="5516312"/>
            <a:ext cx="11139855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JMP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AD2B705-4A9B-408D-AA80-4F41045E0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Screen Shot 2018-12-05 at 09.59.2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89" y="145527"/>
            <a:ext cx="6535030" cy="4246800"/>
          </a:xfrm>
          <a:prstGeom prst="rect">
            <a:avLst/>
          </a:prstGeom>
        </p:spPr>
      </p:pic>
      <p:pic>
        <p:nvPicPr>
          <p:cNvPr id="8" name="Picture 7" descr="Screen Shot 2018-12-05 at 09.59.4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6344" y="145529"/>
            <a:ext cx="2921000" cy="433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3701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47AB924-1B87-43FC-B7C7-B112D5C51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9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918BDF-C7E0-438D-9B1F-42A083A83EBE}"/>
              </a:ext>
            </a:extLst>
          </p:cNvPr>
          <p:cNvSpPr txBox="1"/>
          <p:nvPr/>
        </p:nvSpPr>
        <p:spPr>
          <a:xfrm>
            <a:off x="526074" y="5516312"/>
            <a:ext cx="11139855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JMP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AD2B705-4A9B-408D-AA80-4F41045E0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Screen Shot 2018-12-05 at 09.59.5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924" y="132298"/>
            <a:ext cx="2997200" cy="4406900"/>
          </a:xfrm>
          <a:prstGeom prst="rect">
            <a:avLst/>
          </a:prstGeom>
        </p:spPr>
      </p:pic>
      <p:pic>
        <p:nvPicPr>
          <p:cNvPr id="5" name="Picture 4" descr="Screen Shot 2018-12-05 at 10.00.0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8370" y="264596"/>
            <a:ext cx="6585883" cy="3810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6765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47AB924-1B87-43FC-B7C7-B112D5C51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9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918BDF-C7E0-438D-9B1F-42A083A83EBE}"/>
              </a:ext>
            </a:extLst>
          </p:cNvPr>
          <p:cNvSpPr txBox="1"/>
          <p:nvPr/>
        </p:nvSpPr>
        <p:spPr>
          <a:xfrm>
            <a:off x="526074" y="5516312"/>
            <a:ext cx="11139855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JMP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AD2B705-4A9B-408D-AA80-4F41045E0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Screen Shot 2018-12-05 at 10.00.1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954" y="145528"/>
            <a:ext cx="4394878" cy="4259997"/>
          </a:xfrm>
          <a:prstGeom prst="rect">
            <a:avLst/>
          </a:prstGeom>
        </p:spPr>
      </p:pic>
      <p:pic>
        <p:nvPicPr>
          <p:cNvPr id="5" name="Picture 4" descr="Screen Shot 2018-12-05 at 10.00.2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8922" y="171988"/>
            <a:ext cx="3959857" cy="4273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6765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BF4E42-122E-4E19-A785-FD4DF907CA2C}"/>
              </a:ext>
            </a:extLst>
          </p:cNvPr>
          <p:cNvSpPr txBox="1"/>
          <p:nvPr/>
        </p:nvSpPr>
        <p:spPr>
          <a:xfrm>
            <a:off x="674237" y="914402"/>
            <a:ext cx="3657600" cy="288757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JMP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1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Screen Shot 2018-12-05 at 10.00.3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9267" y="171988"/>
            <a:ext cx="3363600" cy="6389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3874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F91ACDDC-7D57-4047-9FCD-6750A3AE2B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621" y="92756"/>
            <a:ext cx="11164859" cy="4153480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BC3CC879-844C-454B-B89B-01600C23B7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393" y="4343442"/>
            <a:ext cx="11018143" cy="1848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7983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47AB924-1B87-43FC-B7C7-B112D5C51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9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918BDF-C7E0-438D-9B1F-42A083A83EBE}"/>
              </a:ext>
            </a:extLst>
          </p:cNvPr>
          <p:cNvSpPr txBox="1"/>
          <p:nvPr/>
        </p:nvSpPr>
        <p:spPr>
          <a:xfrm>
            <a:off x="526074" y="5516312"/>
            <a:ext cx="11139855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STRUCTURE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AD2B705-4A9B-408D-AA80-4F41045E0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Screen Shot 2018-12-02 at 10.23.4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6160" y="0"/>
            <a:ext cx="3346489" cy="4447592"/>
          </a:xfrm>
          <a:prstGeom prst="rect">
            <a:avLst/>
          </a:prstGeom>
        </p:spPr>
      </p:pic>
      <p:pic>
        <p:nvPicPr>
          <p:cNvPr id="7" name="Picture 6" descr="Screen Shot 2018-12-05 at 10.12.2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087" y="291985"/>
            <a:ext cx="6601793" cy="2410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722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images.readcube-cdn.com/publishers/wiley/figures/1a939f011a727cf66f71ad18900248edc6402a04e58adff7ea2473df0e45f731/4.jpg">
            <a:extLst>
              <a:ext uri="{FF2B5EF4-FFF2-40B4-BE49-F238E27FC236}">
                <a16:creationId xmlns:a16="http://schemas.microsoft.com/office/drawing/2014/main" id="{03780CB6-9FEB-4169-964A-36FAA9EACB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916" y="120042"/>
            <a:ext cx="10134600" cy="425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1CB2FF6-D7FA-4CA7-8377-706FAA8D22CD}"/>
              </a:ext>
            </a:extLst>
          </p:cNvPr>
          <p:cNvSpPr txBox="1"/>
          <p:nvPr/>
        </p:nvSpPr>
        <p:spPr>
          <a:xfrm>
            <a:off x="812799" y="4838898"/>
            <a:ext cx="98268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The structure analysis of Valisia javana nuclear microsatellite genotypes for K = 3 clusters separates Hainan individuals. Black lines separate individuals of different populations. Population names are labelled under the figure, with their regional affiliations (continent and Hainan Island) above 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109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C08C8A17-C12D-4481-B321-D7041F4BB5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0996" y="1214130"/>
            <a:ext cx="5430008" cy="4429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346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13F214-2ACE-4518-B575-09B6E0707B03}"/>
              </a:ext>
            </a:extLst>
          </p:cNvPr>
          <p:cNvSpPr txBox="1"/>
          <p:nvPr/>
        </p:nvSpPr>
        <p:spPr>
          <a:xfrm>
            <a:off x="674237" y="914402"/>
            <a:ext cx="3657600" cy="288757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GenAlEx Format</a:t>
            </a: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1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780B287D-483B-41D6-B355-A1ECB3773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824" y="1307308"/>
            <a:ext cx="6553545" cy="4251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0641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2F327-2ADA-49D0-9DE9-55F675A409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How easy was this Data to Reproduce?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27F3499-3B83-491C-83F1-5E18F87E3A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385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2D9490-D24F-4E34-9310-4A8B56C9649D}"/>
              </a:ext>
            </a:extLst>
          </p:cNvPr>
          <p:cNvSpPr txBox="1"/>
          <p:nvPr/>
        </p:nvSpPr>
        <p:spPr>
          <a:xfrm>
            <a:off x="674237" y="914400"/>
            <a:ext cx="3657600" cy="288757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Codominant Frequency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65E33DBE-3F8B-4FAB-A57C-9E7B1C00AFB6}"/>
              </a:ext>
            </a:extLst>
          </p:cNvPr>
          <p:cNvGraphicFramePr>
            <a:graphicFrameLocks/>
          </p:cNvGraphicFramePr>
          <p:nvPr/>
        </p:nvGraphicFramePr>
        <p:xfrm>
          <a:off x="5006544" y="443579"/>
          <a:ext cx="6350000" cy="2133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F52677EB-3739-4B2D-9A51-AAFFBA9C653F}"/>
              </a:ext>
            </a:extLst>
          </p:cNvPr>
          <p:cNvGraphicFramePr>
            <a:graphicFrameLocks/>
          </p:cNvGraphicFramePr>
          <p:nvPr/>
        </p:nvGraphicFramePr>
        <p:xfrm>
          <a:off x="5268144" y="2362200"/>
          <a:ext cx="6350000" cy="2133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239669CC-66D2-45EF-8BE9-CBD59E9E791A}"/>
              </a:ext>
            </a:extLst>
          </p:cNvPr>
          <p:cNvGraphicFramePr>
            <a:graphicFrameLocks/>
          </p:cNvGraphicFramePr>
          <p:nvPr/>
        </p:nvGraphicFramePr>
        <p:xfrm>
          <a:off x="5268144" y="4458393"/>
          <a:ext cx="6350000" cy="2133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236A621E-920C-45C3-9699-C481553ABAF8}"/>
              </a:ext>
            </a:extLst>
          </p:cNvPr>
          <p:cNvSpPr txBox="1"/>
          <p:nvPr/>
        </p:nvSpPr>
        <p:spPr>
          <a:xfrm>
            <a:off x="1191126" y="4555375"/>
            <a:ext cx="2887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Graphs and Excel Charts</a:t>
            </a:r>
          </a:p>
        </p:txBody>
      </p:sp>
    </p:spTree>
    <p:extLst>
      <p:ext uri="{BB962C8B-B14F-4D97-AF65-F5344CB8AC3E}">
        <p14:creationId xmlns:p14="http://schemas.microsoft.com/office/powerpoint/2010/main" val="1003582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2D9490-D24F-4E34-9310-4A8B56C9649D}"/>
              </a:ext>
            </a:extLst>
          </p:cNvPr>
          <p:cNvSpPr txBox="1"/>
          <p:nvPr/>
        </p:nvSpPr>
        <p:spPr>
          <a:xfrm>
            <a:off x="674237" y="914402"/>
            <a:ext cx="3657600" cy="288757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vl="0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Heterozygosity, F-statistics, and Allelic Patterns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1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C73D6AA5-516F-455B-A042-18D92681685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0925" y="492573"/>
            <a:ext cx="4719339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433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31B5AA20-7399-4375-A854-767A5B9BA0F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82405575"/>
              </p:ext>
            </p:extLst>
          </p:nvPr>
        </p:nvGraphicFramePr>
        <p:xfrm>
          <a:off x="2921000" y="4432701"/>
          <a:ext cx="6350000" cy="2133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0B99BC1-B784-46F0-97C1-694CF5B5BA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9579448"/>
              </p:ext>
            </p:extLst>
          </p:nvPr>
        </p:nvGraphicFramePr>
        <p:xfrm>
          <a:off x="2173425" y="86168"/>
          <a:ext cx="8808564" cy="43465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74857">
                  <a:extLst>
                    <a:ext uri="{9D8B030D-6E8A-4147-A177-3AD203B41FA5}">
                      <a16:colId xmlns:a16="http://schemas.microsoft.com/office/drawing/2014/main" val="894128947"/>
                    </a:ext>
                  </a:extLst>
                </a:gridCol>
                <a:gridCol w="368917">
                  <a:extLst>
                    <a:ext uri="{9D8B030D-6E8A-4147-A177-3AD203B41FA5}">
                      <a16:colId xmlns:a16="http://schemas.microsoft.com/office/drawing/2014/main" val="754201221"/>
                    </a:ext>
                  </a:extLst>
                </a:gridCol>
                <a:gridCol w="726479">
                  <a:extLst>
                    <a:ext uri="{9D8B030D-6E8A-4147-A177-3AD203B41FA5}">
                      <a16:colId xmlns:a16="http://schemas.microsoft.com/office/drawing/2014/main" val="542671540"/>
                    </a:ext>
                  </a:extLst>
                </a:gridCol>
                <a:gridCol w="726479">
                  <a:extLst>
                    <a:ext uri="{9D8B030D-6E8A-4147-A177-3AD203B41FA5}">
                      <a16:colId xmlns:a16="http://schemas.microsoft.com/office/drawing/2014/main" val="1444721433"/>
                    </a:ext>
                  </a:extLst>
                </a:gridCol>
                <a:gridCol w="726479">
                  <a:extLst>
                    <a:ext uri="{9D8B030D-6E8A-4147-A177-3AD203B41FA5}">
                      <a16:colId xmlns:a16="http://schemas.microsoft.com/office/drawing/2014/main" val="1696182725"/>
                    </a:ext>
                  </a:extLst>
                </a:gridCol>
                <a:gridCol w="726479">
                  <a:extLst>
                    <a:ext uri="{9D8B030D-6E8A-4147-A177-3AD203B41FA5}">
                      <a16:colId xmlns:a16="http://schemas.microsoft.com/office/drawing/2014/main" val="1117812420"/>
                    </a:ext>
                  </a:extLst>
                </a:gridCol>
                <a:gridCol w="726479">
                  <a:extLst>
                    <a:ext uri="{9D8B030D-6E8A-4147-A177-3AD203B41FA5}">
                      <a16:colId xmlns:a16="http://schemas.microsoft.com/office/drawing/2014/main" val="185618737"/>
                    </a:ext>
                  </a:extLst>
                </a:gridCol>
                <a:gridCol w="726479">
                  <a:extLst>
                    <a:ext uri="{9D8B030D-6E8A-4147-A177-3AD203B41FA5}">
                      <a16:colId xmlns:a16="http://schemas.microsoft.com/office/drawing/2014/main" val="3276779110"/>
                    </a:ext>
                  </a:extLst>
                </a:gridCol>
                <a:gridCol w="726479">
                  <a:extLst>
                    <a:ext uri="{9D8B030D-6E8A-4147-A177-3AD203B41FA5}">
                      <a16:colId xmlns:a16="http://schemas.microsoft.com/office/drawing/2014/main" val="3187696281"/>
                    </a:ext>
                  </a:extLst>
                </a:gridCol>
                <a:gridCol w="726479">
                  <a:extLst>
                    <a:ext uri="{9D8B030D-6E8A-4147-A177-3AD203B41FA5}">
                      <a16:colId xmlns:a16="http://schemas.microsoft.com/office/drawing/2014/main" val="2044495897"/>
                    </a:ext>
                  </a:extLst>
                </a:gridCol>
                <a:gridCol w="726479">
                  <a:extLst>
                    <a:ext uri="{9D8B030D-6E8A-4147-A177-3AD203B41FA5}">
                      <a16:colId xmlns:a16="http://schemas.microsoft.com/office/drawing/2014/main" val="3842204769"/>
                    </a:ext>
                  </a:extLst>
                </a:gridCol>
                <a:gridCol w="726479">
                  <a:extLst>
                    <a:ext uri="{9D8B030D-6E8A-4147-A177-3AD203B41FA5}">
                      <a16:colId xmlns:a16="http://schemas.microsoft.com/office/drawing/2014/main" val="2403843349"/>
                    </a:ext>
                  </a:extLst>
                </a:gridCol>
              </a:tblGrid>
              <a:tr h="237648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Mean Allelic Patterns Across Populations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extLst>
                  <a:ext uri="{0D108BD9-81ED-4DB2-BD59-A6C34878D82A}">
                    <a16:rowId xmlns:a16="http://schemas.microsoft.com/office/drawing/2014/main" val="123446809"/>
                  </a:ext>
                </a:extLst>
              </a:tr>
              <a:tr h="120441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extLst>
                  <a:ext uri="{0D108BD9-81ED-4DB2-BD59-A6C34878D82A}">
                    <a16:rowId xmlns:a16="http://schemas.microsoft.com/office/drawing/2014/main" val="2275274055"/>
                  </a:ext>
                </a:extLst>
              </a:tr>
              <a:tr h="12044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Mean values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extLst>
                  <a:ext uri="{0D108BD9-81ED-4DB2-BD59-A6C34878D82A}">
                    <a16:rowId xmlns:a16="http://schemas.microsoft.com/office/drawing/2014/main" val="205509233"/>
                  </a:ext>
                </a:extLst>
              </a:tr>
              <a:tr h="12044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Population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Ning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Sha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Sui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Xiang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Huo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DHS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Hu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Sand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Nan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Ding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Wan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extLst>
                  <a:ext uri="{0D108BD9-81ED-4DB2-BD59-A6C34878D82A}">
                    <a16:rowId xmlns:a16="http://schemas.microsoft.com/office/drawing/2014/main" val="2892989603"/>
                  </a:ext>
                </a:extLst>
              </a:tr>
              <a:tr h="12044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Na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5.333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5.556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5.667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5.111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6.444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6.889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6.667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7.111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6.667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8.222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5.222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extLst>
                  <a:ext uri="{0D108BD9-81ED-4DB2-BD59-A6C34878D82A}">
                    <a16:rowId xmlns:a16="http://schemas.microsoft.com/office/drawing/2014/main" val="2511579210"/>
                  </a:ext>
                </a:extLst>
              </a:tr>
              <a:tr h="12044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Na Freq. &gt;= 5%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4.111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3.667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4.111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3.444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4.111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4.000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4.444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5.111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4.333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5.778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5.222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extLst>
                  <a:ext uri="{0D108BD9-81ED-4DB2-BD59-A6C34878D82A}">
                    <a16:rowId xmlns:a16="http://schemas.microsoft.com/office/drawing/2014/main" val="63662275"/>
                  </a:ext>
                </a:extLst>
              </a:tr>
              <a:tr h="12044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Ne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3.067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2.877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2.982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2.507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3.557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3.995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3.617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4.193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3.057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5.173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3.124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extLst>
                  <a:ext uri="{0D108BD9-81ED-4DB2-BD59-A6C34878D82A}">
                    <a16:rowId xmlns:a16="http://schemas.microsoft.com/office/drawing/2014/main" val="4177996587"/>
                  </a:ext>
                </a:extLst>
              </a:tr>
              <a:tr h="12044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I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1.111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1.131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1.151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1.019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1.360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1.301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1.294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1.487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1.242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1.537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1.140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extLst>
                  <a:ext uri="{0D108BD9-81ED-4DB2-BD59-A6C34878D82A}">
                    <a16:rowId xmlns:a16="http://schemas.microsoft.com/office/drawing/2014/main" val="2961202026"/>
                  </a:ext>
                </a:extLst>
              </a:tr>
              <a:tr h="12044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No. Private Alleles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0.111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0.111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0.444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0.556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0.444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0.333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0.556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1.667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0.222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extLst>
                  <a:ext uri="{0D108BD9-81ED-4DB2-BD59-A6C34878D82A}">
                    <a16:rowId xmlns:a16="http://schemas.microsoft.com/office/drawing/2014/main" val="349992958"/>
                  </a:ext>
                </a:extLst>
              </a:tr>
              <a:tr h="23764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No. LComm Alleles (&lt;=25%)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0.111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0.444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0.444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0.222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0.889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0.333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0.556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0.889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0.444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1.111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1.222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extLst>
                  <a:ext uri="{0D108BD9-81ED-4DB2-BD59-A6C34878D82A}">
                    <a16:rowId xmlns:a16="http://schemas.microsoft.com/office/drawing/2014/main" val="3800019505"/>
                  </a:ext>
                </a:extLst>
              </a:tr>
              <a:tr h="23764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No. LComm Alleles (&lt;=50%)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1.556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1.889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1.556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1.333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2.111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1.778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2.333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2.556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2.111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2.556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2.444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extLst>
                  <a:ext uri="{0D108BD9-81ED-4DB2-BD59-A6C34878D82A}">
                    <a16:rowId xmlns:a16="http://schemas.microsoft.com/office/drawing/2014/main" val="1657238343"/>
                  </a:ext>
                </a:extLst>
              </a:tr>
              <a:tr h="12044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He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0.528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0.562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0.551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0.494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0.632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0.589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0.591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0.683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0.557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0.651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0.539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extLst>
                  <a:ext uri="{0D108BD9-81ED-4DB2-BD59-A6C34878D82A}">
                    <a16:rowId xmlns:a16="http://schemas.microsoft.com/office/drawing/2014/main" val="3502461203"/>
                  </a:ext>
                </a:extLst>
              </a:tr>
              <a:tr h="12044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uHe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0.541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0.572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0.565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0.510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0.654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0.601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0.606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0.703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0.572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0.669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0.568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extLst>
                  <a:ext uri="{0D108BD9-81ED-4DB2-BD59-A6C34878D82A}">
                    <a16:rowId xmlns:a16="http://schemas.microsoft.com/office/drawing/2014/main" val="1453995938"/>
                  </a:ext>
                </a:extLst>
              </a:tr>
              <a:tr h="120441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extLst>
                  <a:ext uri="{0D108BD9-81ED-4DB2-BD59-A6C34878D82A}">
                    <a16:rowId xmlns:a16="http://schemas.microsoft.com/office/drawing/2014/main" val="2279048184"/>
                  </a:ext>
                </a:extLst>
              </a:tr>
              <a:tr h="23764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Standard Error (SE) values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extLst>
                  <a:ext uri="{0D108BD9-81ED-4DB2-BD59-A6C34878D82A}">
                    <a16:rowId xmlns:a16="http://schemas.microsoft.com/office/drawing/2014/main" val="3295354639"/>
                  </a:ext>
                </a:extLst>
              </a:tr>
              <a:tr h="12044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Population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Ning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Sha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Sui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Xiang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Huo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DHS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Hu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Sand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Nan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Ding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Wan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extLst>
                  <a:ext uri="{0D108BD9-81ED-4DB2-BD59-A6C34878D82A}">
                    <a16:rowId xmlns:a16="http://schemas.microsoft.com/office/drawing/2014/main" val="3040608379"/>
                  </a:ext>
                </a:extLst>
              </a:tr>
              <a:tr h="12044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Na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0.986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1.132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1.155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0.857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0.959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1.419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1.344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0.964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1.280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1.942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1.038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extLst>
                  <a:ext uri="{0D108BD9-81ED-4DB2-BD59-A6C34878D82A}">
                    <a16:rowId xmlns:a16="http://schemas.microsoft.com/office/drawing/2014/main" val="3588386594"/>
                  </a:ext>
                </a:extLst>
              </a:tr>
              <a:tr h="12044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Na Freq. &gt;= 5%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0.676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0.577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0.512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0.580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0.484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0.745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0.709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0.772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0.833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0.983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1.038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extLst>
                  <a:ext uri="{0D108BD9-81ED-4DB2-BD59-A6C34878D82A}">
                    <a16:rowId xmlns:a16="http://schemas.microsoft.com/office/drawing/2014/main" val="2724199371"/>
                  </a:ext>
                </a:extLst>
              </a:tr>
              <a:tr h="12044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Ne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0.624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0.465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0.609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0.436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0.690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1.169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0.949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0.801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0.495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1.383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0.595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extLst>
                  <a:ext uri="{0D108BD9-81ED-4DB2-BD59-A6C34878D82A}">
                    <a16:rowId xmlns:a16="http://schemas.microsoft.com/office/drawing/2014/main" val="2698717126"/>
                  </a:ext>
                </a:extLst>
              </a:tr>
              <a:tr h="12044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I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0.223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0.192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0.201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0.186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0.177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0.244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0.229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0.177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0.234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0.281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0.240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extLst>
                  <a:ext uri="{0D108BD9-81ED-4DB2-BD59-A6C34878D82A}">
                    <a16:rowId xmlns:a16="http://schemas.microsoft.com/office/drawing/2014/main" val="3371778438"/>
                  </a:ext>
                </a:extLst>
              </a:tr>
              <a:tr h="12044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No. Private Alleles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0.111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0.111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0.242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0.444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0.242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0.236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0.377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0.726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0.222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extLst>
                  <a:ext uri="{0D108BD9-81ED-4DB2-BD59-A6C34878D82A}">
                    <a16:rowId xmlns:a16="http://schemas.microsoft.com/office/drawing/2014/main" val="939219500"/>
                  </a:ext>
                </a:extLst>
              </a:tr>
              <a:tr h="23764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No. LComm Alleles (&lt;=25%)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0.111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0.338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0.176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0.147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0.351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0.167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0.338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0.200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0.242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0.754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0.662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extLst>
                  <a:ext uri="{0D108BD9-81ED-4DB2-BD59-A6C34878D82A}">
                    <a16:rowId xmlns:a16="http://schemas.microsoft.com/office/drawing/2014/main" val="428937221"/>
                  </a:ext>
                </a:extLst>
              </a:tr>
              <a:tr h="23764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No. LComm Alleles (&lt;=50%)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0.556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0.655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0.503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0.577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0.539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0.741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0.799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0.626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0.754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1.002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0.930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extLst>
                  <a:ext uri="{0D108BD9-81ED-4DB2-BD59-A6C34878D82A}">
                    <a16:rowId xmlns:a16="http://schemas.microsoft.com/office/drawing/2014/main" val="1560929622"/>
                  </a:ext>
                </a:extLst>
              </a:tr>
              <a:tr h="12044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He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0.100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0.082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0.083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0.082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0.069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0.087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0.087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0.056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0.099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0.092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0.099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extLst>
                  <a:ext uri="{0D108BD9-81ED-4DB2-BD59-A6C34878D82A}">
                    <a16:rowId xmlns:a16="http://schemas.microsoft.com/office/drawing/2014/main" val="4193334555"/>
                  </a:ext>
                </a:extLst>
              </a:tr>
              <a:tr h="12044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uHe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0.102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0.083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0.085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0.084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0.072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0.089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0.089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0.057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0.102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0.094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0.104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extLst>
                  <a:ext uri="{0D108BD9-81ED-4DB2-BD59-A6C34878D82A}">
                    <a16:rowId xmlns:a16="http://schemas.microsoft.com/office/drawing/2014/main" val="28669643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689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2D9490-D24F-4E34-9310-4A8B56C9649D}"/>
              </a:ext>
            </a:extLst>
          </p:cNvPr>
          <p:cNvSpPr txBox="1"/>
          <p:nvPr/>
        </p:nvSpPr>
        <p:spPr>
          <a:xfrm>
            <a:off x="674237" y="914402"/>
            <a:ext cx="3657600" cy="288757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dirty="0" err="1">
                <a:solidFill>
                  <a:schemeClr val="bg1"/>
                </a:solidFill>
                <a:latin typeface="Verdana" panose="020B0604030504040204" pitchFamily="34" charset="0"/>
              </a:rPr>
              <a:t>Nei’s</a:t>
            </a:r>
            <a:r>
              <a:rPr lang="en-US" sz="4800" dirty="0">
                <a:solidFill>
                  <a:schemeClr val="bg1"/>
                </a:solidFill>
                <a:latin typeface="Verdana" panose="020B0604030504040204" pitchFamily="34" charset="0"/>
              </a:rPr>
              <a:t> Genetic Distance </a:t>
            </a:r>
            <a:r>
              <a:rPr lang="en-US" sz="4800" i="1" dirty="0">
                <a:solidFill>
                  <a:schemeClr val="bg1"/>
                </a:solidFill>
                <a:latin typeface="Verdana-Italic"/>
              </a:rPr>
              <a:t>D</a:t>
            </a:r>
            <a:r>
              <a:rPr lang="en-US" sz="4800" dirty="0">
                <a:solidFill>
                  <a:schemeClr val="bg1"/>
                </a:solidFill>
                <a:latin typeface="Verdana" panose="020B0604030504040204" pitchFamily="34" charset="0"/>
              </a:rPr>
              <a:t>.</a:t>
            </a:r>
            <a:endParaRPr lang="en-US" sz="4800" dirty="0">
              <a:solidFill>
                <a:schemeClr val="bg1"/>
              </a:solidFill>
            </a:endParaRPr>
          </a:p>
          <a:p>
            <a:pPr lvl="0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1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AC27E8B-BA14-45CB-A0D6-46FDE61CE084}"/>
              </a:ext>
            </a:extLst>
          </p:cNvPr>
          <p:cNvSpPr txBox="1"/>
          <p:nvPr/>
        </p:nvSpPr>
        <p:spPr>
          <a:xfrm>
            <a:off x="816682" y="4024762"/>
            <a:ext cx="337271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</a:rPr>
              <a:t>While </a:t>
            </a:r>
            <a:r>
              <a:rPr lang="en-US" i="1" dirty="0">
                <a:solidFill>
                  <a:schemeClr val="bg1"/>
                </a:solidFill>
                <a:latin typeface="Verdana-Italic"/>
              </a:rPr>
              <a:t>F</a:t>
            </a:r>
            <a:r>
              <a:rPr lang="en-US" sz="800" i="1" dirty="0">
                <a:solidFill>
                  <a:schemeClr val="bg1"/>
                </a:solidFill>
                <a:latin typeface="Verdana-Italic"/>
              </a:rPr>
              <a:t>ST </a:t>
            </a:r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</a:rPr>
              <a:t>is perhaps the most widely used measure of genetic differentiation among</a:t>
            </a:r>
          </a:p>
          <a:p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</a:rPr>
              <a:t>populations, another frequently used estimate of the genetic difference among populations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Picture 6" descr="Codominant Frequency Options">
            <a:extLst>
              <a:ext uri="{FF2B5EF4-FFF2-40B4-BE49-F238E27FC236}">
                <a16:creationId xmlns:a16="http://schemas.microsoft.com/office/drawing/2014/main" id="{B71E488C-62C3-4E91-93DC-0F1C15268F8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369896"/>
            <a:ext cx="4870363" cy="6230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6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icrosatellite data - Excel">
            <a:extLst>
              <a:ext uri="{FF2B5EF4-FFF2-40B4-BE49-F238E27FC236}">
                <a16:creationId xmlns:a16="http://schemas.microsoft.com/office/drawing/2014/main" id="{FA4E5A4D-2D54-4329-9D32-9401DDA001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" t="15076" r="39122" b="15175"/>
          <a:stretch/>
        </p:blipFill>
        <p:spPr>
          <a:xfrm>
            <a:off x="1771903" y="610171"/>
            <a:ext cx="8040008" cy="592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738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1661</Words>
  <Application>Microsoft Office PowerPoint</Application>
  <PresentationFormat>Widescreen</PresentationFormat>
  <Paragraphs>666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Verdana-Italic</vt:lpstr>
      <vt:lpstr>Arial</vt:lpstr>
      <vt:lpstr>Calibri</vt:lpstr>
      <vt:lpstr>Calibri Light</vt:lpstr>
      <vt:lpstr>Verdana</vt:lpstr>
      <vt:lpstr>Office Theme</vt:lpstr>
      <vt:lpstr>1_Office Theme</vt:lpstr>
      <vt:lpstr>PowerPoint Presentation</vt:lpstr>
      <vt:lpstr>Red Laser Steel Cobra Danger Unicorns Presents: “Lack of genetic isolation by distance, similar genetic structuring but different demographic histories in a fig pollinating wasp mutualism” By: Enwai Tian, John D. Nason, Carlos A. Machado, Linna Zheng, Hui Yu and Finn Kjellberg</vt:lpstr>
      <vt:lpstr>Biological Background and Experimental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Analysis and Formatting in R</vt:lpstr>
      <vt:lpstr>Some Genepop output</vt:lpstr>
      <vt:lpstr>Formatting mtDNA into FASTA</vt:lpstr>
      <vt:lpstr>Formatting microsatellite into genepop format</vt:lpstr>
      <vt:lpstr>Example of Some Formatting Done in R </vt:lpstr>
      <vt:lpstr>PAR and AR</vt:lpstr>
      <vt:lpstr>PowerPoint Presentation</vt:lpstr>
      <vt:lpstr>Table 2</vt:lpstr>
      <vt:lpstr>DNASP</vt:lpstr>
      <vt:lpstr>PowerPoint Presentation</vt:lpstr>
      <vt:lpstr>Table 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easy was this Data to Reproduce?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Jacob Zobrist</dc:creator>
  <cp:lastModifiedBy>Ashley Paulsen</cp:lastModifiedBy>
  <cp:revision>5</cp:revision>
  <dcterms:created xsi:type="dcterms:W3CDTF">2018-12-05T16:30:24Z</dcterms:created>
  <dcterms:modified xsi:type="dcterms:W3CDTF">2018-12-05T18:39:28Z</dcterms:modified>
</cp:coreProperties>
</file>