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6" r:id="rId3"/>
    <p:sldId id="267" r:id="rId4"/>
    <p:sldId id="266" r:id="rId5"/>
    <p:sldId id="297" r:id="rId6"/>
    <p:sldId id="298" r:id="rId7"/>
    <p:sldId id="299" r:id="rId8"/>
    <p:sldId id="268" r:id="rId9"/>
    <p:sldId id="295" r:id="rId10"/>
    <p:sldId id="278" r:id="rId11"/>
    <p:sldId id="277" r:id="rId12"/>
    <p:sldId id="281" r:id="rId13"/>
    <p:sldId id="282" r:id="rId14"/>
    <p:sldId id="283" r:id="rId15"/>
    <p:sldId id="284" r:id="rId16"/>
    <p:sldId id="270" r:id="rId17"/>
    <p:sldId id="275" r:id="rId18"/>
    <p:sldId id="309" r:id="rId19"/>
    <p:sldId id="258" r:id="rId20"/>
    <p:sldId id="292" r:id="rId21"/>
    <p:sldId id="293" r:id="rId22"/>
    <p:sldId id="294" r:id="rId23"/>
    <p:sldId id="285" r:id="rId24"/>
    <p:sldId id="259" r:id="rId25"/>
    <p:sldId id="296" r:id="rId26"/>
    <p:sldId id="288" r:id="rId27"/>
    <p:sldId id="260" r:id="rId28"/>
    <p:sldId id="289" r:id="rId29"/>
    <p:sldId id="290" r:id="rId30"/>
    <p:sldId id="261" r:id="rId31"/>
    <p:sldId id="262" r:id="rId32"/>
    <p:sldId id="302" r:id="rId33"/>
    <p:sldId id="303" r:id="rId34"/>
    <p:sldId id="304" r:id="rId35"/>
    <p:sldId id="306" r:id="rId36"/>
    <p:sldId id="263" r:id="rId37"/>
    <p:sldId id="308" r:id="rId38"/>
    <p:sldId id="264" r:id="rId39"/>
    <p:sldId id="265" r:id="rId40"/>
    <p:sldId id="27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7CAD6-7BC5-4357-98DB-565E9B0A2E2C}" v="54" dt="2018-12-04T23:50:14.830"/>
    <p1510:client id="{358883BD-329B-4794-AF16-3687C1EB809A}" v="4" dt="2018-12-04T21:34:43.203"/>
    <p1510:client id="{C724E388-EDE3-41DF-96DF-8F7BBA839B06}" v="100" dt="2018-12-05T03:36:39.062"/>
    <p1510:client id="{910F2A4A-7EF7-407C-90C5-B6EAB85758B4}" v="4" dt="2018-12-05T16:31:34.523"/>
    <p1510:client id="{70BD31D2-9D27-47EE-8410-48F21E6970C8}" v="7" dt="2018-12-05T05:03:36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54" y="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5" d="100"/>
        <a:sy n="3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Zobrist" userId="d9517de7067bd0ef" providerId="LiveId" clId="{910F2A4A-7EF7-407C-90C5-B6EAB85758B4}"/>
    <pc:docChg chg="custSel mod delSld modSld sldOrd">
      <pc:chgData name="Jacob Zobrist" userId="d9517de7067bd0ef" providerId="LiveId" clId="{910F2A4A-7EF7-407C-90C5-B6EAB85758B4}" dt="2018-12-05T16:31:54.350" v="10" actId="26606"/>
      <pc:docMkLst>
        <pc:docMk/>
      </pc:docMkLst>
      <pc:sldChg chg="modSp del">
        <pc:chgData name="Jacob Zobrist" userId="d9517de7067bd0ef" providerId="LiveId" clId="{910F2A4A-7EF7-407C-90C5-B6EAB85758B4}" dt="2018-12-05T16:30:30.845" v="8" actId="2696"/>
        <pc:sldMkLst>
          <pc:docMk/>
          <pc:sldMk cId="2219624677" sldId="257"/>
        </pc:sldMkLst>
        <pc:spChg chg="mod">
          <ac:chgData name="Jacob Zobrist" userId="d9517de7067bd0ef" providerId="LiveId" clId="{910F2A4A-7EF7-407C-90C5-B6EAB85758B4}" dt="2018-12-05T16:28:55.833" v="0" actId="5793"/>
          <ac:spMkLst>
            <pc:docMk/>
            <pc:sldMk cId="2219624677" sldId="257"/>
            <ac:spMk id="4" creationId="{5F3EF891-4321-4334-B61C-08AD4DFDFC36}"/>
          </ac:spMkLst>
        </pc:spChg>
      </pc:sldChg>
      <pc:sldChg chg="modSp">
        <pc:chgData name="Jacob Zobrist" userId="d9517de7067bd0ef" providerId="LiveId" clId="{910F2A4A-7EF7-407C-90C5-B6EAB85758B4}" dt="2018-12-05T16:29:49.720" v="1" actId="27636"/>
        <pc:sldMkLst>
          <pc:docMk/>
          <pc:sldMk cId="1773832977" sldId="267"/>
        </pc:sldMkLst>
        <pc:spChg chg="mod">
          <ac:chgData name="Jacob Zobrist" userId="d9517de7067bd0ef" providerId="LiveId" clId="{910F2A4A-7EF7-407C-90C5-B6EAB85758B4}" dt="2018-12-05T16:29:49.720" v="1" actId="27636"/>
          <ac:spMkLst>
            <pc:docMk/>
            <pc:sldMk cId="1773832977" sldId="267"/>
            <ac:spMk id="3" creationId="{14167D56-C132-4472-9F2D-9856D1E8D55B}"/>
          </ac:spMkLst>
        </pc:spChg>
      </pc:sldChg>
      <pc:sldChg chg="addSp modSp mod ord setBg">
        <pc:chgData name="Jacob Zobrist" userId="d9517de7067bd0ef" providerId="LiveId" clId="{910F2A4A-7EF7-407C-90C5-B6EAB85758B4}" dt="2018-12-05T16:31:54.350" v="10" actId="26606"/>
        <pc:sldMkLst>
          <pc:docMk/>
          <pc:sldMk cId="2308950591" sldId="270"/>
        </pc:sldMkLst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0" creationId="{A9F529C3-C941-49FD-8C67-82F134F64BDB}"/>
          </ac:spMkLst>
        </pc:spChg>
        <pc:spChg chg="add">
          <ac:chgData name="Jacob Zobrist" userId="d9517de7067bd0ef" providerId="LiveId" clId="{910F2A4A-7EF7-407C-90C5-B6EAB85758B4}" dt="2018-12-05T16:31:54.350" v="10" actId="26606"/>
          <ac:spMkLst>
            <pc:docMk/>
            <pc:sldMk cId="2308950591" sldId="270"/>
            <ac:spMk id="12" creationId="{20586029-32A0-47E5-9AEC-AE3ABA6B94D0}"/>
          </ac:spMkLst>
        </pc:sp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3" creationId="{B12FA73F-15AC-4FBC-B8DA-A6AD60F15D67}"/>
          </ac:picMkLst>
        </pc:picChg>
        <pc:picChg chg="mod">
          <ac:chgData name="Jacob Zobrist" userId="d9517de7067bd0ef" providerId="LiveId" clId="{910F2A4A-7EF7-407C-90C5-B6EAB85758B4}" dt="2018-12-05T16:31:54.350" v="10" actId="26606"/>
          <ac:picMkLst>
            <pc:docMk/>
            <pc:sldMk cId="2308950591" sldId="270"/>
            <ac:picMk id="5" creationId="{DF7D66E2-34B7-4D92-9FB6-BEA20EE709D7}"/>
          </ac:picMkLst>
        </pc:picChg>
        <pc:cxnChg chg="add">
          <ac:chgData name="Jacob Zobrist" userId="d9517de7067bd0ef" providerId="LiveId" clId="{910F2A4A-7EF7-407C-90C5-B6EAB85758B4}" dt="2018-12-05T16:31:54.350" v="10" actId="26606"/>
          <ac:cxnSpMkLst>
            <pc:docMk/>
            <pc:sldMk cId="2308950591" sldId="270"/>
            <ac:cxnSpMk id="14" creationId="{8C730EAB-A532-4295-A302-FB4B90DB9F5E}"/>
          </ac:cxnSpMkLst>
        </pc:cxnChg>
      </pc:sldChg>
      <pc:sldChg chg="modSp">
        <pc:chgData name="Jacob Zobrist" userId="d9517de7067bd0ef" providerId="LiveId" clId="{910F2A4A-7EF7-407C-90C5-B6EAB85758B4}" dt="2018-12-05T16:29:49.740" v="2" actId="27636"/>
        <pc:sldMkLst>
          <pc:docMk/>
          <pc:sldMk cId="1718363680" sldId="299"/>
        </pc:sldMkLst>
        <pc:spChg chg="mod">
          <ac:chgData name="Jacob Zobrist" userId="d9517de7067bd0ef" providerId="LiveId" clId="{910F2A4A-7EF7-407C-90C5-B6EAB85758B4}" dt="2018-12-05T16:29:49.740" v="2" actId="27636"/>
          <ac:spMkLst>
            <pc:docMk/>
            <pc:sldMk cId="1718363680" sldId="299"/>
            <ac:spMk id="3" creationId="{891063FE-ECDE-4982-8EFB-86D3BA38E0E3}"/>
          </ac:spMkLst>
        </pc:spChg>
      </pc:sldChg>
      <pc:sldChg chg="addSp delSp modSp">
        <pc:chgData name="Jacob Zobrist" userId="d9517de7067bd0ef" providerId="LiveId" clId="{910F2A4A-7EF7-407C-90C5-B6EAB85758B4}" dt="2018-12-05T16:30:24.238" v="7" actId="26606"/>
        <pc:sldMkLst>
          <pc:docMk/>
          <pc:sldMk cId="296656007" sldId="309"/>
        </pc:sldMkLst>
        <pc:spChg chg="mo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2" creationId="{08BF4E42-122E-4E19-A785-FD4DF907CA2C}"/>
          </ac:spMkLst>
        </pc:spChg>
        <pc:spChg chg="del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9" creationId="{AB45A142-4255-493C-8284-5D566C121B10}"/>
          </ac:spMkLst>
        </pc:spChg>
        <pc:spChg chg="add">
          <ac:chgData name="Jacob Zobrist" userId="d9517de7067bd0ef" providerId="LiveId" clId="{910F2A4A-7EF7-407C-90C5-B6EAB85758B4}" dt="2018-12-05T16:30:24.238" v="7" actId="26606"/>
          <ac:spMkLst>
            <pc:docMk/>
            <pc:sldMk cId="296656007" sldId="309"/>
            <ac:spMk id="16" creationId="{AB45A142-4255-493C-8284-5D566C121B10}"/>
          </ac:spMkLst>
        </pc:spChg>
        <pc:picChg chg="del">
          <ac:chgData name="Jacob Zobrist" userId="d9517de7067bd0ef" providerId="LiveId" clId="{910F2A4A-7EF7-407C-90C5-B6EAB85758B4}" dt="2018-12-05T16:29:57.046" v="3" actId="478"/>
          <ac:picMkLst>
            <pc:docMk/>
            <pc:sldMk cId="296656007" sldId="309"/>
            <ac:picMk id="4" creationId="{A46D2B5A-E906-4C31-B42D-A7253086A7C6}"/>
          </ac:picMkLst>
        </pc:picChg>
        <pc:picChg chg="add mod">
          <ac:chgData name="Jacob Zobrist" userId="d9517de7067bd0ef" providerId="LiveId" clId="{910F2A4A-7EF7-407C-90C5-B6EAB85758B4}" dt="2018-12-05T16:30:24.238" v="7" actId="26606"/>
          <ac:picMkLst>
            <pc:docMk/>
            <pc:sldMk cId="296656007" sldId="309"/>
            <ac:picMk id="6" creationId="{FC92C202-DBA3-426A-9CB1-3924889A71BA}"/>
          </ac:picMkLst>
        </pc:picChg>
        <pc:cxnChg chg="del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1" creationId="{38FB9660-F42F-4313-BBC4-47C007FE484C}"/>
          </ac:cxnSpMkLst>
        </pc:cxnChg>
        <pc:cxnChg chg="add">
          <ac:chgData name="Jacob Zobrist" userId="d9517de7067bd0ef" providerId="LiveId" clId="{910F2A4A-7EF7-407C-90C5-B6EAB85758B4}" dt="2018-12-05T16:30:24.238" v="7" actId="26606"/>
          <ac:cxnSpMkLst>
            <pc:docMk/>
            <pc:sldMk cId="296656007" sldId="309"/>
            <ac:cxnSpMk id="18" creationId="{38FB9660-F42F-4313-BBC4-47C007FE484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zobr\Desktop\Temp%203\microsatellit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/>
            </a:pPr>
            <a:r>
              <a:rPr lang="en-US"/>
              <a:t>Allelic Patterns across Populations</a:t>
            </a:r>
          </a:p>
        </c:rich>
      </c:tx>
      <c:layout>
        <c:manualLayout>
          <c:xMode val="edge"/>
          <c:yMode val="edge"/>
          <c:x val="0.32406992125984302"/>
          <c:y val="2.9761904761904798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APT!$A$29</c:f>
              <c:strCache>
                <c:ptCount val="1"/>
                <c:pt idx="0">
                  <c:v>Na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APT!$B$41:$L$41</c:f>
                <c:numCache>
                  <c:formatCode>General</c:formatCode>
                  <c:ptCount val="11"/>
                  <c:pt idx="0">
                    <c:v>0.98601329718326902</c:v>
                  </c:pt>
                  <c:pt idx="1">
                    <c:v>1.131752710414631</c:v>
                  </c:pt>
                  <c:pt idx="2">
                    <c:v>1.1547005383792519</c:v>
                  </c:pt>
                  <c:pt idx="3">
                    <c:v>0.85706936780786203</c:v>
                  </c:pt>
                  <c:pt idx="4">
                    <c:v>0.95903758342400403</c:v>
                  </c:pt>
                  <c:pt idx="5">
                    <c:v>1.418571703867078</c:v>
                  </c:pt>
                  <c:pt idx="6">
                    <c:v>1.3437096247164251</c:v>
                  </c:pt>
                  <c:pt idx="7">
                    <c:v>0.96385286516097102</c:v>
                  </c:pt>
                  <c:pt idx="8">
                    <c:v>1.280190957978101</c:v>
                  </c:pt>
                  <c:pt idx="9">
                    <c:v>1.942062032549837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APT!$B$29:$L$29</c:f>
              <c:numCache>
                <c:formatCode>0.000</c:formatCode>
                <c:ptCount val="11"/>
                <c:pt idx="0">
                  <c:v>5.333333333333333</c:v>
                </c:pt>
                <c:pt idx="1">
                  <c:v>5.5555555555555536</c:v>
                </c:pt>
                <c:pt idx="2">
                  <c:v>5.666666666666667</c:v>
                </c:pt>
                <c:pt idx="3">
                  <c:v>5.1111111111111107</c:v>
                </c:pt>
                <c:pt idx="4">
                  <c:v>6.4444444444444446</c:v>
                </c:pt>
                <c:pt idx="5">
                  <c:v>6.8888888888888884</c:v>
                </c:pt>
                <c:pt idx="6">
                  <c:v>6.666666666666667</c:v>
                </c:pt>
                <c:pt idx="7">
                  <c:v>7.1111111111111107</c:v>
                </c:pt>
                <c:pt idx="8">
                  <c:v>6.666666666666667</c:v>
                </c:pt>
                <c:pt idx="9">
                  <c:v>8.2222222222222214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9-41DA-96D0-8DE64668382F}"/>
            </c:ext>
          </c:extLst>
        </c:ser>
        <c:ser>
          <c:idx val="1"/>
          <c:order val="1"/>
          <c:tx>
            <c:strRef>
              <c:f>APT!$A$30</c:f>
              <c:strCache>
                <c:ptCount val="1"/>
                <c:pt idx="0">
                  <c:v>Na Freq. &gt;= 5%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APT!$B$42:$L$42</c:f>
                <c:numCache>
                  <c:formatCode>General</c:formatCode>
                  <c:ptCount val="11"/>
                  <c:pt idx="0">
                    <c:v>0.67586250336646903</c:v>
                  </c:pt>
                  <c:pt idx="1">
                    <c:v>0.57735026918962595</c:v>
                  </c:pt>
                  <c:pt idx="2">
                    <c:v>0.51219691429404901</c:v>
                  </c:pt>
                  <c:pt idx="3">
                    <c:v>0.58001702827280799</c:v>
                  </c:pt>
                  <c:pt idx="4">
                    <c:v>0.48432210483785298</c:v>
                  </c:pt>
                  <c:pt idx="5">
                    <c:v>0.74535599249993001</c:v>
                  </c:pt>
                  <c:pt idx="6">
                    <c:v>0.70928585193353899</c:v>
                  </c:pt>
                  <c:pt idx="7">
                    <c:v>0.77180244385832197</c:v>
                  </c:pt>
                  <c:pt idx="8">
                    <c:v>0.83333333333333304</c:v>
                  </c:pt>
                  <c:pt idx="9">
                    <c:v>0.982878111830785</c:v>
                  </c:pt>
                  <c:pt idx="10">
                    <c:v>1.0378634273483001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APT!$B$30:$L$30</c:f>
              <c:numCache>
                <c:formatCode>0.000</c:formatCode>
                <c:ptCount val="11"/>
                <c:pt idx="0">
                  <c:v>4.1111111111111107</c:v>
                </c:pt>
                <c:pt idx="1">
                  <c:v>3.6666666666666661</c:v>
                </c:pt>
                <c:pt idx="2">
                  <c:v>4.1111111111111107</c:v>
                </c:pt>
                <c:pt idx="3">
                  <c:v>3.4444444444444442</c:v>
                </c:pt>
                <c:pt idx="4">
                  <c:v>4.1111111111111107</c:v>
                </c:pt>
                <c:pt idx="5">
                  <c:v>4</c:v>
                </c:pt>
                <c:pt idx="6">
                  <c:v>4.4444444444444446</c:v>
                </c:pt>
                <c:pt idx="7">
                  <c:v>5.1111111111111107</c:v>
                </c:pt>
                <c:pt idx="8">
                  <c:v>4.333333333333333</c:v>
                </c:pt>
                <c:pt idx="9">
                  <c:v>5.7777777777777777</c:v>
                </c:pt>
                <c:pt idx="10">
                  <c:v>5.2222222222222223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79-41DA-96D0-8DE64668382F}"/>
            </c:ext>
          </c:extLst>
        </c:ser>
        <c:ser>
          <c:idx val="2"/>
          <c:order val="2"/>
          <c:tx>
            <c:strRef>
              <c:f>APT!$A$31</c:f>
              <c:strCache>
                <c:ptCount val="1"/>
                <c:pt idx="0">
                  <c:v>Ne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APT!$B$43:$L$43</c:f>
                <c:numCache>
                  <c:formatCode>General</c:formatCode>
                  <c:ptCount val="11"/>
                  <c:pt idx="0">
                    <c:v>0.62382404223983101</c:v>
                  </c:pt>
                  <c:pt idx="1">
                    <c:v>0.46452023975780099</c:v>
                  </c:pt>
                  <c:pt idx="2">
                    <c:v>0.60890421295416697</c:v>
                  </c:pt>
                  <c:pt idx="3">
                    <c:v>0.43624561587675798</c:v>
                  </c:pt>
                  <c:pt idx="4">
                    <c:v>0.69019928738075897</c:v>
                  </c:pt>
                  <c:pt idx="5">
                    <c:v>1.1694615104426771</c:v>
                  </c:pt>
                  <c:pt idx="6">
                    <c:v>0.94870642264934102</c:v>
                  </c:pt>
                  <c:pt idx="7">
                    <c:v>0.80115637131070305</c:v>
                  </c:pt>
                  <c:pt idx="8">
                    <c:v>0.49499282242728698</c:v>
                  </c:pt>
                  <c:pt idx="9">
                    <c:v>1.382562863356998</c:v>
                  </c:pt>
                  <c:pt idx="10">
                    <c:v>0.59544500252467603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APT!$B$31:$L$31</c:f>
              <c:numCache>
                <c:formatCode>0.000</c:formatCode>
                <c:ptCount val="11"/>
                <c:pt idx="0">
                  <c:v>3.0667988599283249</c:v>
                </c:pt>
                <c:pt idx="1">
                  <c:v>2.8770417754814521</c:v>
                </c:pt>
                <c:pt idx="2">
                  <c:v>2.9820157123525801</c:v>
                </c:pt>
                <c:pt idx="3">
                  <c:v>2.5071471229180311</c:v>
                </c:pt>
                <c:pt idx="4">
                  <c:v>3.5565721184579919</c:v>
                </c:pt>
                <c:pt idx="5">
                  <c:v>3.9945449557902069</c:v>
                </c:pt>
                <c:pt idx="6">
                  <c:v>3.6168440780763591</c:v>
                </c:pt>
                <c:pt idx="7">
                  <c:v>4.1932821963066074</c:v>
                </c:pt>
                <c:pt idx="8">
                  <c:v>3.0568350435107989</c:v>
                </c:pt>
                <c:pt idx="9">
                  <c:v>5.1725088400967856</c:v>
                </c:pt>
                <c:pt idx="10">
                  <c:v>3.124129475276177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79-41DA-96D0-8DE64668382F}"/>
            </c:ext>
          </c:extLst>
        </c:ser>
        <c:ser>
          <c:idx val="3"/>
          <c:order val="3"/>
          <c:tx>
            <c:strRef>
              <c:f>APT!$A$32</c:f>
              <c:strCache>
                <c:ptCount val="1"/>
                <c:pt idx="0">
                  <c:v>I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APT!$B$44:$L$44</c:f>
                <c:numCache>
                  <c:formatCode>General</c:formatCode>
                  <c:ptCount val="11"/>
                  <c:pt idx="0">
                    <c:v>0.22267401927400901</c:v>
                  </c:pt>
                  <c:pt idx="1">
                    <c:v>0.19208575477432799</c:v>
                  </c:pt>
                  <c:pt idx="2">
                    <c:v>0.201195330238784</c:v>
                  </c:pt>
                  <c:pt idx="3">
                    <c:v>0.18643502657039801</c:v>
                  </c:pt>
                  <c:pt idx="4">
                    <c:v>0.176872599811566</c:v>
                  </c:pt>
                  <c:pt idx="5">
                    <c:v>0.244170120863268</c:v>
                  </c:pt>
                  <c:pt idx="6">
                    <c:v>0.22888212577761399</c:v>
                  </c:pt>
                  <c:pt idx="7">
                    <c:v>0.17731756465652401</c:v>
                  </c:pt>
                  <c:pt idx="8">
                    <c:v>0.234105952987917</c:v>
                  </c:pt>
                  <c:pt idx="9">
                    <c:v>0.28125827770699002</c:v>
                  </c:pt>
                  <c:pt idx="10">
                    <c:v>0.240006989874535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APT!$B$32:$L$32</c:f>
              <c:numCache>
                <c:formatCode>0.000</c:formatCode>
                <c:ptCount val="11"/>
                <c:pt idx="0">
                  <c:v>1.1106182554929369</c:v>
                </c:pt>
                <c:pt idx="1">
                  <c:v>1.1314910512804499</c:v>
                </c:pt>
                <c:pt idx="2">
                  <c:v>1.150875916294668</c:v>
                </c:pt>
                <c:pt idx="3">
                  <c:v>1.0187847447794369</c:v>
                </c:pt>
                <c:pt idx="4">
                  <c:v>1.3597962592355941</c:v>
                </c:pt>
                <c:pt idx="5">
                  <c:v>1.301010720627261</c:v>
                </c:pt>
                <c:pt idx="6">
                  <c:v>1.294000216015422</c:v>
                </c:pt>
                <c:pt idx="7">
                  <c:v>1.4872757002216099</c:v>
                </c:pt>
                <c:pt idx="8">
                  <c:v>1.2417221260635261</c:v>
                </c:pt>
                <c:pt idx="9">
                  <c:v>1.537498851905406</c:v>
                </c:pt>
                <c:pt idx="10">
                  <c:v>1.140428466690959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79-41DA-96D0-8DE64668382F}"/>
            </c:ext>
          </c:extLst>
        </c:ser>
        <c:ser>
          <c:idx val="4"/>
          <c:order val="4"/>
          <c:tx>
            <c:strRef>
              <c:f>APT!$A$33</c:f>
              <c:strCache>
                <c:ptCount val="1"/>
                <c:pt idx="0">
                  <c:v>No. Private Alleles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APT!$B$45:$L$45</c:f>
                <c:numCache>
                  <c:formatCode>General</c:formatCode>
                  <c:ptCount val="11"/>
                  <c:pt idx="0">
                    <c:v>0</c:v>
                  </c:pt>
                  <c:pt idx="1">
                    <c:v>0.11111111111111099</c:v>
                  </c:pt>
                  <c:pt idx="2">
                    <c:v>0</c:v>
                  </c:pt>
                  <c:pt idx="3">
                    <c:v>0.11111111111111099</c:v>
                  </c:pt>
                  <c:pt idx="4">
                    <c:v>0.24216105241892599</c:v>
                  </c:pt>
                  <c:pt idx="5">
                    <c:v>0.44444444444444398</c:v>
                  </c:pt>
                  <c:pt idx="6">
                    <c:v>0.24216105241892599</c:v>
                  </c:pt>
                  <c:pt idx="7">
                    <c:v>0.23570226039551601</c:v>
                  </c:pt>
                  <c:pt idx="8">
                    <c:v>0.37679611017362602</c:v>
                  </c:pt>
                  <c:pt idx="9">
                    <c:v>0.72648315725677903</c:v>
                  </c:pt>
                  <c:pt idx="10">
                    <c:v>0.22222222222222199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APT!$B$33:$L$33</c:f>
              <c:numCache>
                <c:formatCode>0.000</c:formatCode>
                <c:ptCount val="11"/>
                <c:pt idx="0">
                  <c:v>0</c:v>
                </c:pt>
                <c:pt idx="1">
                  <c:v>0.11111111111111099</c:v>
                </c:pt>
                <c:pt idx="2">
                  <c:v>0</c:v>
                </c:pt>
                <c:pt idx="3">
                  <c:v>0.11111111111111099</c:v>
                </c:pt>
                <c:pt idx="4">
                  <c:v>0.44444444444444398</c:v>
                </c:pt>
                <c:pt idx="5">
                  <c:v>0.55555555555555602</c:v>
                </c:pt>
                <c:pt idx="6">
                  <c:v>0.44444444444444398</c:v>
                </c:pt>
                <c:pt idx="7">
                  <c:v>0.33333333333333298</c:v>
                </c:pt>
                <c:pt idx="8">
                  <c:v>0.55555555555555602</c:v>
                </c:pt>
                <c:pt idx="9">
                  <c:v>1.666666666666667</c:v>
                </c:pt>
                <c:pt idx="10">
                  <c:v>0.22222222222222199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79-41DA-96D0-8DE64668382F}"/>
            </c:ext>
          </c:extLst>
        </c:ser>
        <c:ser>
          <c:idx val="5"/>
          <c:order val="5"/>
          <c:tx>
            <c:strRef>
              <c:f>APT!$A$34</c:f>
              <c:strCache>
                <c:ptCount val="1"/>
                <c:pt idx="0">
                  <c:v>No. LComm Alleles (&lt;=25%)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APT!$B$46:$L$46</c:f>
                <c:numCache>
                  <c:formatCode>General</c:formatCode>
                  <c:ptCount val="11"/>
                  <c:pt idx="0">
                    <c:v>0.11111111111111099</c:v>
                  </c:pt>
                  <c:pt idx="1">
                    <c:v>0.33793125168323401</c:v>
                  </c:pt>
                  <c:pt idx="2">
                    <c:v>0.17568209223157699</c:v>
                  </c:pt>
                  <c:pt idx="3">
                    <c:v>0.14698618394803301</c:v>
                  </c:pt>
                  <c:pt idx="4">
                    <c:v>0.35136418446315298</c:v>
                  </c:pt>
                  <c:pt idx="5">
                    <c:v>0.16666666666666699</c:v>
                  </c:pt>
                  <c:pt idx="6">
                    <c:v>0.33793125168323401</c:v>
                  </c:pt>
                  <c:pt idx="7">
                    <c:v>0.200308404192444</c:v>
                  </c:pt>
                  <c:pt idx="8">
                    <c:v>0.24216105241892599</c:v>
                  </c:pt>
                  <c:pt idx="9">
                    <c:v>0.75359222034725204</c:v>
                  </c:pt>
                  <c:pt idx="10">
                    <c:v>0.66202084932294403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APT!$B$34:$L$34</c:f>
              <c:numCache>
                <c:formatCode>0.000</c:formatCode>
                <c:ptCount val="11"/>
                <c:pt idx="0">
                  <c:v>0.11111111111111099</c:v>
                </c:pt>
                <c:pt idx="1">
                  <c:v>0.44444444444444398</c:v>
                </c:pt>
                <c:pt idx="2">
                  <c:v>0.44444444444444398</c:v>
                </c:pt>
                <c:pt idx="3">
                  <c:v>0.22222222222222199</c:v>
                </c:pt>
                <c:pt idx="4">
                  <c:v>0.88888888888888895</c:v>
                </c:pt>
                <c:pt idx="5">
                  <c:v>0.33333333333333298</c:v>
                </c:pt>
                <c:pt idx="6">
                  <c:v>0.55555555555555602</c:v>
                </c:pt>
                <c:pt idx="7">
                  <c:v>0.88888888888888895</c:v>
                </c:pt>
                <c:pt idx="8">
                  <c:v>0.44444444444444398</c:v>
                </c:pt>
                <c:pt idx="9">
                  <c:v>1.1111111111111109</c:v>
                </c:pt>
                <c:pt idx="10">
                  <c:v>1.2222222222222221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79-41DA-96D0-8DE64668382F}"/>
            </c:ext>
          </c:extLst>
        </c:ser>
        <c:ser>
          <c:idx val="6"/>
          <c:order val="6"/>
          <c:tx>
            <c:strRef>
              <c:f>APT!$A$35</c:f>
              <c:strCache>
                <c:ptCount val="1"/>
                <c:pt idx="0">
                  <c:v>No. LComm Alleles (&lt;=50%)</c:v>
                </c:pt>
              </c:strCache>
            </c:strRef>
          </c:tx>
          <c:invertIfNegative val="0"/>
          <c:errBars>
            <c:errBarType val="plus"/>
            <c:errValType val="cust"/>
            <c:noEndCap val="1"/>
            <c:plus>
              <c:numRef>
                <c:f>APT!$B$47:$L$47</c:f>
                <c:numCache>
                  <c:formatCode>General</c:formatCode>
                  <c:ptCount val="11"/>
                  <c:pt idx="0">
                    <c:v>0.55555555555555602</c:v>
                  </c:pt>
                  <c:pt idx="1">
                    <c:v>0.65499034014175495</c:v>
                  </c:pt>
                  <c:pt idx="2">
                    <c:v>0.50307695211874504</c:v>
                  </c:pt>
                  <c:pt idx="3">
                    <c:v>0.57735026918962595</c:v>
                  </c:pt>
                  <c:pt idx="4">
                    <c:v>0.53863109526848096</c:v>
                  </c:pt>
                  <c:pt idx="5">
                    <c:v>0.74120355911812996</c:v>
                  </c:pt>
                  <c:pt idx="6">
                    <c:v>0.79930525388545304</c:v>
                  </c:pt>
                  <c:pt idx="7">
                    <c:v>0.62607931497692504</c:v>
                  </c:pt>
                  <c:pt idx="8">
                    <c:v>0.75359222034725204</c:v>
                  </c:pt>
                  <c:pt idx="9">
                    <c:v>1.001542020962219</c:v>
                  </c:pt>
                  <c:pt idx="10">
                    <c:v>0.92962225170452795</c:v>
                  </c:pt>
                </c:numCache>
              </c:numRef>
            </c:plus>
          </c:errBars>
          <c:cat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cat>
          <c:val>
            <c:numRef>
              <c:f>APT!$B$35:$L$35</c:f>
              <c:numCache>
                <c:formatCode>0.000</c:formatCode>
                <c:ptCount val="11"/>
                <c:pt idx="0">
                  <c:v>1.555555555555556</c:v>
                </c:pt>
                <c:pt idx="1">
                  <c:v>1.8888888888888891</c:v>
                </c:pt>
                <c:pt idx="2">
                  <c:v>1.555555555555556</c:v>
                </c:pt>
                <c:pt idx="3">
                  <c:v>1.333333333333333</c:v>
                </c:pt>
                <c:pt idx="4">
                  <c:v>2.1111111111111112</c:v>
                </c:pt>
                <c:pt idx="5">
                  <c:v>1.7777777777777779</c:v>
                </c:pt>
                <c:pt idx="6">
                  <c:v>2.333333333333333</c:v>
                </c:pt>
                <c:pt idx="7">
                  <c:v>2.5555555555555549</c:v>
                </c:pt>
                <c:pt idx="8">
                  <c:v>2.1111111111111112</c:v>
                </c:pt>
                <c:pt idx="9">
                  <c:v>2.5555555555555549</c:v>
                </c:pt>
                <c:pt idx="10">
                  <c:v>2.4444444444444442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-2091309032"/>
        <c:axId val="2098582216"/>
      </c:barChart>
      <c:scatterChart>
        <c:scatterStyle val="smoothMarker"/>
        <c:varyColors val="0"/>
        <c:ser>
          <c:idx val="7"/>
          <c:order val="7"/>
          <c:tx>
            <c:strRef>
              <c:f>APT!$A$36</c:f>
              <c:strCache>
                <c:ptCount val="1"/>
                <c:pt idx="0">
                  <c:v>He</c:v>
                </c:pt>
              </c:strCache>
            </c:strRef>
          </c:tx>
          <c:errBars>
            <c:errDir val="y"/>
            <c:errBarType val="both"/>
            <c:errValType val="cust"/>
            <c:noEndCap val="1"/>
            <c:pl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plus>
            <c:minus>
              <c:numRef>
                <c:f>APT!$B$48:$L$48</c:f>
                <c:numCache>
                  <c:formatCode>General</c:formatCode>
                  <c:ptCount val="11"/>
                  <c:pt idx="0">
                    <c:v>9.9802539421599806E-2</c:v>
                  </c:pt>
                  <c:pt idx="1">
                    <c:v>8.1620904917346998E-2</c:v>
                  </c:pt>
                  <c:pt idx="2">
                    <c:v>8.2956563218287996E-2</c:v>
                  </c:pt>
                  <c:pt idx="3">
                    <c:v>8.1753988256486707E-2</c:v>
                  </c:pt>
                  <c:pt idx="4">
                    <c:v>6.9208529404326105E-2</c:v>
                  </c:pt>
                  <c:pt idx="5">
                    <c:v>8.7268663641188501E-2</c:v>
                  </c:pt>
                  <c:pt idx="6">
                    <c:v>8.7133599670533399E-2</c:v>
                  </c:pt>
                  <c:pt idx="7">
                    <c:v>5.57844233960023E-2</c:v>
                  </c:pt>
                  <c:pt idx="8">
                    <c:v>9.94845040702214E-2</c:v>
                  </c:pt>
                  <c:pt idx="9">
                    <c:v>9.1710414031468304E-2</c:v>
                  </c:pt>
                  <c:pt idx="10">
                    <c:v>9.9185728015553198E-2</c:v>
                  </c:pt>
                </c:numCache>
              </c:numRef>
            </c:minus>
          </c:errBars>
          <c:xVal>
            <c:strRef>
              <c:f>APT!$B$28:$L$28</c:f>
              <c:strCache>
                <c:ptCount val="11"/>
                <c:pt idx="0">
                  <c:v>Ning</c:v>
                </c:pt>
                <c:pt idx="1">
                  <c:v>Sha</c:v>
                </c:pt>
                <c:pt idx="2">
                  <c:v>Sui</c:v>
                </c:pt>
                <c:pt idx="3">
                  <c:v>Xiang</c:v>
                </c:pt>
                <c:pt idx="4">
                  <c:v>Huo</c:v>
                </c:pt>
                <c:pt idx="5">
                  <c:v>DHS</c:v>
                </c:pt>
                <c:pt idx="6">
                  <c:v>Hu</c:v>
                </c:pt>
                <c:pt idx="7">
                  <c:v>Sand</c:v>
                </c:pt>
                <c:pt idx="8">
                  <c:v>Nan</c:v>
                </c:pt>
                <c:pt idx="9">
                  <c:v>Ding</c:v>
                </c:pt>
                <c:pt idx="10">
                  <c:v>Wan</c:v>
                </c:pt>
              </c:strCache>
            </c:strRef>
          </c:xVal>
          <c:yVal>
            <c:numRef>
              <c:f>APT!$B$36:$L$36</c:f>
              <c:numCache>
                <c:formatCode>0.000</c:formatCode>
                <c:ptCount val="11"/>
                <c:pt idx="0">
                  <c:v>0.52749999999999997</c:v>
                </c:pt>
                <c:pt idx="1">
                  <c:v>0.56158134430727003</c:v>
                </c:pt>
                <c:pt idx="2">
                  <c:v>0.55102720590191101</c:v>
                </c:pt>
                <c:pt idx="3">
                  <c:v>0.49392361111111099</c:v>
                </c:pt>
                <c:pt idx="4">
                  <c:v>0.63204837490551802</c:v>
                </c:pt>
                <c:pt idx="5">
                  <c:v>0.58867421789306695</c:v>
                </c:pt>
                <c:pt idx="6">
                  <c:v>0.59073388203017896</c:v>
                </c:pt>
                <c:pt idx="7">
                  <c:v>0.68315723771958603</c:v>
                </c:pt>
                <c:pt idx="8">
                  <c:v>0.55694059710680199</c:v>
                </c:pt>
                <c:pt idx="9">
                  <c:v>0.65100847744225199</c:v>
                </c:pt>
                <c:pt idx="10">
                  <c:v>0.53944444444444395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D79-41DA-96D0-8DE6466838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8585768"/>
        <c:axId val="2098583992"/>
      </c:scatterChart>
      <c:catAx>
        <c:axId val="-2091309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Populations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098582216"/>
        <c:crosses val="autoZero"/>
        <c:auto val="1"/>
        <c:lblAlgn val="ctr"/>
        <c:lblOffset val="100"/>
        <c:noMultiLvlLbl val="0"/>
      </c:catAx>
      <c:valAx>
        <c:axId val="20985822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Mean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-2091309032"/>
        <c:crosses val="autoZero"/>
        <c:crossBetween val="between"/>
      </c:valAx>
      <c:valAx>
        <c:axId val="2098583992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Heterozygosity</a:t>
                </a:r>
              </a:p>
            </c:rich>
          </c:tx>
          <c:overlay val="0"/>
        </c:title>
        <c:numFmt formatCode="0.000" sourceLinked="1"/>
        <c:majorTickMark val="out"/>
        <c:minorTickMark val="none"/>
        <c:tickLblPos val="nextTo"/>
        <c:crossAx val="2098585768"/>
        <c:crosses val="max"/>
        <c:crossBetween val="midCat"/>
      </c:valAx>
      <c:valAx>
        <c:axId val="2098585768"/>
        <c:scaling>
          <c:orientation val="minMax"/>
        </c:scaling>
        <c:delete val="0"/>
        <c:axPos val="t"/>
        <c:majorTickMark val="none"/>
        <c:minorTickMark val="none"/>
        <c:tickLblPos val="none"/>
        <c:crossAx val="2098583992"/>
        <c:crosses val="max"/>
        <c:crossBetween val="midCat"/>
      </c:valAx>
      <c:spPr>
        <a:noFill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3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5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3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772E-FB9E-4424-915A-EFECB76FA9CF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8F8F-F582-4734-B8DE-D8D9F8790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full/10.1111/mec.13438#mec13438-note-0001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25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5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0FA4F96-748F-4BB2-8916-5BBB6DF7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678" y="1176793"/>
            <a:ext cx="416155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5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Heterozygosity, F-statistics, and Allelic Patterns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D6AA5-516F-455B-A042-18D9268168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925" y="492573"/>
            <a:ext cx="4719339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3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B5AA20-7399-4375-A854-767A5B9BA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405575"/>
              </p:ext>
            </p:extLst>
          </p:nvPr>
        </p:nvGraphicFramePr>
        <p:xfrm>
          <a:off x="2921000" y="4432701"/>
          <a:ext cx="635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B99BC1-B784-46F0-97C1-694CF5B5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448"/>
              </p:ext>
            </p:extLst>
          </p:nvPr>
        </p:nvGraphicFramePr>
        <p:xfrm>
          <a:off x="2173425" y="86168"/>
          <a:ext cx="8808564" cy="4346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857">
                  <a:extLst>
                    <a:ext uri="{9D8B030D-6E8A-4147-A177-3AD203B41FA5}">
                      <a16:colId xmlns:a16="http://schemas.microsoft.com/office/drawing/2014/main" val="894128947"/>
                    </a:ext>
                  </a:extLst>
                </a:gridCol>
                <a:gridCol w="368917">
                  <a:extLst>
                    <a:ext uri="{9D8B030D-6E8A-4147-A177-3AD203B41FA5}">
                      <a16:colId xmlns:a16="http://schemas.microsoft.com/office/drawing/2014/main" val="75420122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54267154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444721433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696182725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11781242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18561873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276779110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187696281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044495897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3842204769"/>
                    </a:ext>
                  </a:extLst>
                </a:gridCol>
                <a:gridCol w="726479">
                  <a:extLst>
                    <a:ext uri="{9D8B030D-6E8A-4147-A177-3AD203B41FA5}">
                      <a16:colId xmlns:a16="http://schemas.microsoft.com/office/drawing/2014/main" val="2403843349"/>
                    </a:ext>
                  </a:extLst>
                </a:gridCol>
              </a:tblGrid>
              <a:tr h="2376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Allelic Patterns Across Populations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2344680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52740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Mean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0550923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929896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511579210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6366227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2.877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3.995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3.124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77996587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9612020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1.667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49992958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800019505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2.333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65723834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02461203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4539959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279048184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Standard Error (SE) values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29535463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Population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Sha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Xiang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Huo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DHS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Hu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Sand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Wan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040608379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588386594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Na Freq. &gt;= 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724199371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698717126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3371778438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Private Alleles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939219500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(&lt;=25%)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28937221"/>
                  </a:ext>
                </a:extLst>
              </a:tr>
              <a:tr h="23764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No. LComm Alleles (&lt;=50%)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1560929622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4193334555"/>
                  </a:ext>
                </a:extLst>
              </a:tr>
              <a:tr h="12044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uHe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0.104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83" marR="3783" marT="3783" marB="0" anchor="b"/>
                </a:tc>
                <a:extLst>
                  <a:ext uri="{0D108BD9-81ED-4DB2-BD59-A6C34878D82A}">
                    <a16:rowId xmlns:a16="http://schemas.microsoft.com/office/drawing/2014/main" val="286696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8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bg1"/>
                </a:solidFill>
                <a:latin typeface="Verdana" panose="020B0604030504040204" pitchFamily="34" charset="0"/>
              </a:rPr>
              <a:t>Nei’s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 Genetic Distance </a:t>
            </a:r>
            <a:r>
              <a:rPr lang="en-US" sz="4800" i="1" dirty="0">
                <a:solidFill>
                  <a:schemeClr val="bg1"/>
                </a:solidFill>
                <a:latin typeface="Verdana-Italic"/>
              </a:rPr>
              <a:t>D</a:t>
            </a:r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  <a:endParaRPr lang="en-US" sz="4800" dirty="0">
              <a:solidFill>
                <a:schemeClr val="bg1"/>
              </a:solidFill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C27E8B-BA14-45CB-A0D6-46FDE61CE084}"/>
              </a:ext>
            </a:extLst>
          </p:cNvPr>
          <p:cNvSpPr txBox="1"/>
          <p:nvPr/>
        </p:nvSpPr>
        <p:spPr>
          <a:xfrm>
            <a:off x="816682" y="4024762"/>
            <a:ext cx="337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While </a:t>
            </a:r>
            <a:r>
              <a:rPr lang="en-US" i="1" dirty="0">
                <a:solidFill>
                  <a:schemeClr val="bg1"/>
                </a:solidFill>
                <a:latin typeface="Verdana-Italic"/>
              </a:rPr>
              <a:t>F</a:t>
            </a:r>
            <a:r>
              <a:rPr lang="en-US" sz="800" i="1" dirty="0">
                <a:solidFill>
                  <a:schemeClr val="bg1"/>
                </a:solidFill>
                <a:latin typeface="Verdana-Italic"/>
              </a:rPr>
              <a:t>ST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is perhaps the most widely used measure of genetic differentiation among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populations, another frequently used estimate of the genetic difference among populations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Codominant Frequency Options">
            <a:extLst>
              <a:ext uri="{FF2B5EF4-FFF2-40B4-BE49-F238E27FC236}">
                <a16:creationId xmlns:a16="http://schemas.microsoft.com/office/drawing/2014/main" id="{B71E488C-62C3-4E91-93DC-0F1C15268F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69896"/>
            <a:ext cx="4870363" cy="623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satellite data - Excel">
            <a:extLst>
              <a:ext uri="{FF2B5EF4-FFF2-40B4-BE49-F238E27FC236}">
                <a16:creationId xmlns:a16="http://schemas.microsoft.com/office/drawing/2014/main" id="{FA4E5A4D-2D54-4329-9D32-9401DDA0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15076" r="39122" b="15175"/>
          <a:stretch/>
        </p:blipFill>
        <p:spPr>
          <a:xfrm>
            <a:off x="1771903" y="610171"/>
            <a:ext cx="8040008" cy="592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9490-D24F-4E34-9310-4A8B56C9649D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Pairwise Fst and Nei Genetic Distances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odominant Frequency Options">
            <a:extLst>
              <a:ext uri="{FF2B5EF4-FFF2-40B4-BE49-F238E27FC236}">
                <a16:creationId xmlns:a16="http://schemas.microsoft.com/office/drawing/2014/main" id="{D0341AEC-475F-4618-B28A-E734768587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73" y="492573"/>
            <a:ext cx="479284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5AF50-735B-4493-A84A-D58EC93B1699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test from NeiP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98A5073-C383-4CF0-ABB1-4170550F3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4" y="1131039"/>
            <a:ext cx="6553545" cy="46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2FA73F-15AC-4FBC-B8DA-A6AD60F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39136"/>
            <a:ext cx="5294716" cy="27797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person&#10;&#10;Description automatically generated">
            <a:extLst>
              <a:ext uri="{FF2B5EF4-FFF2-40B4-BE49-F238E27FC236}">
                <a16:creationId xmlns:a16="http://schemas.microsoft.com/office/drawing/2014/main" id="{DF7D66E2-34B7-4D92-9FB6-BEA20EE7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67865"/>
            <a:ext cx="5294715" cy="37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95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PCoA from FstP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6D2B5A-E906-4C31-B42D-A7253086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43" y="492573"/>
            <a:ext cx="615790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3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Calculating Haploid Distance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Genetic Distance Options">
            <a:extLst>
              <a:ext uri="{FF2B5EF4-FFF2-40B4-BE49-F238E27FC236}">
                <a16:creationId xmlns:a16="http://schemas.microsoft.com/office/drawing/2014/main" id="{FC92C202-DBA3-426A-9CB1-3924889A71B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199" y="492573"/>
            <a:ext cx="5046791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88ABC-E0C8-4A29-A019-04A880BB95F4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AMOVA Test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56596F-397A-406F-8498-497D8169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86" y="2426820"/>
            <a:ext cx="4333481" cy="399763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19492-364D-43D8-BFDD-2A0430571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4" y="3210925"/>
            <a:ext cx="5455917" cy="24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BC33-2125-443B-A1A3-1A92A5247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01" y="1039906"/>
            <a:ext cx="11821887" cy="3079656"/>
          </a:xfrm>
        </p:spPr>
        <p:txBody>
          <a:bodyPr>
            <a:normAutofit/>
          </a:bodyPr>
          <a:lstStyle/>
          <a:p>
            <a:r>
              <a:rPr lang="en-US" dirty="0"/>
              <a:t>Red Laser Steel Cobra Danger Unicorns</a:t>
            </a:r>
            <a:br>
              <a:rPr lang="en-US" dirty="0">
                <a:cs typeface="Calibri Light"/>
              </a:rPr>
            </a:br>
            <a:r>
              <a:rPr lang="en-US" sz="2000" dirty="0"/>
              <a:t>Presents: </a:t>
            </a:r>
            <a:r>
              <a:rPr lang="en-US" sz="2200" dirty="0"/>
              <a:t>Lack of genetic isolation by distance, similar genetic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structuring but different demographic histories in a fig pollinating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wasp mutualism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By: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ENWEI TIAN, JOHN D. NASON, CARLOS A. MACHADO, LINNA ZHENG, HUI YU and</a:t>
            </a:r>
            <a:br>
              <a:rPr lang="en-US" sz="2200" dirty="0">
                <a:cs typeface="Calibri Light"/>
              </a:rPr>
            </a:br>
            <a:r>
              <a:rPr lang="en-US" sz="2200" dirty="0"/>
              <a:t>FINN KJELLBERG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4F22-EE15-4C31-9B76-DCDCD3D2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515" y="51379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Jose Lopez, Ashley Paulsen, Lyle Sisson, Jacob Zobrist 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696CD1-7F05-4911-8224-A2C1D313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530" y="4694521"/>
            <a:ext cx="1378975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4A520-F449-4C01-ADBE-350780347DBD}"/>
              </a:ext>
            </a:extLst>
          </p:cNvPr>
          <p:cNvSpPr txBox="1"/>
          <p:nvPr/>
        </p:nvSpPr>
        <p:spPr>
          <a:xfrm>
            <a:off x="546351" y="433547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PCoA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on </a:t>
            </a: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PhiPTP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CoA Parameters">
            <a:extLst>
              <a:ext uri="{FF2B5EF4-FFF2-40B4-BE49-F238E27FC236}">
                <a16:creationId xmlns:a16="http://schemas.microsoft.com/office/drawing/2014/main" id="{08C978A4-1AD4-477E-99DC-F42B55A176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9" y="2426820"/>
            <a:ext cx="3440232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BF2DED-ACE6-42A0-A7FE-3E2757D7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95" y="2426820"/>
            <a:ext cx="39336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3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79A16-F2A8-475E-BA1B-52CCC3CA6AED}"/>
              </a:ext>
            </a:extLst>
          </p:cNvPr>
          <p:cNvSpPr txBox="1"/>
          <p:nvPr/>
        </p:nvSpPr>
        <p:spPr>
          <a:xfrm>
            <a:off x="546351" y="1295774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9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92C592CB-BD9E-4803-BFA8-6499264D6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17" y="2426820"/>
            <a:ext cx="2946019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9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31B74F-F34C-47B0-9A20-AEA0CFF4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371" y="2426820"/>
            <a:ext cx="453332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2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Mantel Tests for Isolation-by-Distance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6CC3BC1-C28E-4A13-BB1C-6CBEFF1D1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749727"/>
            <a:ext cx="3425609" cy="311364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1A0A3-BD12-4CDB-832E-3BF82775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30" y="766111"/>
            <a:ext cx="3433324" cy="30808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Mantel Parameters">
            <a:extLst>
              <a:ext uri="{FF2B5EF4-FFF2-40B4-BE49-F238E27FC236}">
                <a16:creationId xmlns:a16="http://schemas.microsoft.com/office/drawing/2014/main" id="{E4DDE1B6-FED0-4CFF-9569-8C2A41D2054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673" y="330047"/>
            <a:ext cx="2946019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A8D2-24EE-4685-9DB1-C27742E4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PAR and AR</a:t>
            </a:r>
            <a:endParaRPr lang="en-US" dirty="0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DA0EB27-7A5A-49DB-96D8-A1D8F462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40" r="564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3365F-BB9D-439D-87E8-2B758F3CC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72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F07514-0281-4616-9025-4F030C16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5" y="580629"/>
            <a:ext cx="5496692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BE2A-8F31-4C9A-8DB8-4D26D08D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85C2-1682-48BC-BF2A-67D67FB3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528637"/>
          </a:xfrm>
        </p:spPr>
        <p:txBody>
          <a:bodyPr/>
          <a:lstStyle/>
          <a:p>
            <a:r>
              <a:rPr lang="en-US" dirty="0"/>
              <a:t>Ours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C36DEC9-CCEF-4750-8BCE-2E3A9A6CC6C2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836615" y="2702957"/>
          <a:ext cx="4715669" cy="2933462"/>
        </p:xfrm>
        <a:graphic>
          <a:graphicData uri="http://schemas.openxmlformats.org/drawingml/2006/table">
            <a:tbl>
              <a:tblPr/>
              <a:tblGrid>
                <a:gridCol w="673667">
                  <a:extLst>
                    <a:ext uri="{9D8B030D-6E8A-4147-A177-3AD203B41FA5}">
                      <a16:colId xmlns:a16="http://schemas.microsoft.com/office/drawing/2014/main" val="2214563673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77037408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670848707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39131114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1417591246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2114149488"/>
                    </a:ext>
                  </a:extLst>
                </a:gridCol>
                <a:gridCol w="673667">
                  <a:extLst>
                    <a:ext uri="{9D8B030D-6E8A-4147-A177-3AD203B41FA5}">
                      <a16:colId xmlns:a16="http://schemas.microsoft.com/office/drawing/2014/main" val="920685898"/>
                    </a:ext>
                  </a:extLst>
                </a:gridCol>
              </a:tblGrid>
              <a:tr h="4190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Na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He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82612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5.333333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0.483333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0.5275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0.102166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388021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5.555556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0.393416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0.561581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0821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Sui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0.551027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44606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Xiang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0.229167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0.493924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0.529446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409494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Huo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0.632048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0.440515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326412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DHS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6.888889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0.44686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0.588674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0.234764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321819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0.590734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0.212705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139618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Sand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7.111111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0.412128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0.683157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0.417698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37638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6.666667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0.538012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0.556941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0.020912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72685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Ding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0.429825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0.651008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0.390561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52003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5.222222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5.22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0.539444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0.320547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315766"/>
                  </a:ext>
                </a:extLst>
              </a:tr>
              <a:tr h="209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6.262626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5.127273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0.413636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0.405073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0.57964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0.304455</a:t>
                      </a:r>
                    </a:p>
                  </a:txBody>
                  <a:tcPr marL="6351" marR="6351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1474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A84FA-0DFE-46AF-B61E-D05680727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528637"/>
          </a:xfrm>
        </p:spPr>
        <p:txBody>
          <a:bodyPr/>
          <a:lstStyle/>
          <a:p>
            <a:r>
              <a:rPr lang="en-US" dirty="0"/>
              <a:t>Theirs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D902727-A943-4B3C-A93B-4B425AAB7465}"/>
              </a:ext>
            </a:extLst>
          </p:cNvPr>
          <p:cNvGraphicFramePr>
            <a:graphicFrameLocks noGrp="1"/>
          </p:cNvGraphicFramePr>
          <p:nvPr>
            <p:ph sz="quarter" idx="4"/>
            <p:extLst/>
          </p:nvPr>
        </p:nvGraphicFramePr>
        <p:xfrm>
          <a:off x="6172202" y="2667000"/>
          <a:ext cx="5183185" cy="2933458"/>
        </p:xfrm>
        <a:graphic>
          <a:graphicData uri="http://schemas.openxmlformats.org/drawingml/2006/table">
            <a:tbl>
              <a:tblPr/>
              <a:tblGrid>
                <a:gridCol w="740455">
                  <a:extLst>
                    <a:ext uri="{9D8B030D-6E8A-4147-A177-3AD203B41FA5}">
                      <a16:colId xmlns:a16="http://schemas.microsoft.com/office/drawing/2014/main" val="531173556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437889242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39853322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4090869924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708826195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82039853"/>
                    </a:ext>
                  </a:extLst>
                </a:gridCol>
                <a:gridCol w="740455">
                  <a:extLst>
                    <a:ext uri="{9D8B030D-6E8A-4147-A177-3AD203B41FA5}">
                      <a16:colId xmlns:a16="http://schemas.microsoft.com/office/drawing/2014/main" val="1707572657"/>
                    </a:ext>
                  </a:extLst>
                </a:gridCol>
              </a:tblGrid>
              <a:tr h="373846">
                <a:tc>
                  <a:txBody>
                    <a:bodyPr/>
                    <a:lstStyle/>
                    <a:p>
                      <a:r>
                        <a:rPr lang="en-US" sz="900"/>
                        <a:t>Locations abbr.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Na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PAr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Ho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He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i="1"/>
                        <a:t>Fis</a:t>
                      </a:r>
                      <a:r>
                        <a:rPr lang="en-US" sz="900"/>
                        <a:t> 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9535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4.418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0.483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0.528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0.109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89891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Sha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4.234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0.393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467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Sui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4.595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0.395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22013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Xiang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0.19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0.229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0.494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5557580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Huo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5.565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0.367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0.444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450694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DHS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0.447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0.252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53798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Hu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0.472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0.591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48609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Sand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7.1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5.312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0.412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0.683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0.371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180349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Nan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5.232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0.538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0.557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0.061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782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Ding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6.527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0.430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0.651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0.353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028055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Wan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5.222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0.344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0.539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37507"/>
                  </a:ext>
                </a:extLst>
              </a:tr>
              <a:tr h="213301">
                <a:tc>
                  <a:txBody>
                    <a:bodyPr/>
                    <a:lstStyle/>
                    <a:p>
                      <a:r>
                        <a:rPr lang="en-US" sz="900"/>
                        <a:t>Average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6.3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5.079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0.425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0.405</a:t>
                      </a:r>
                      <a:r>
                        <a:rPr lang="en-US" sz="900">
                          <a:hlinkClick r:id="rId2" tooltip="Link to note"/>
                        </a:rPr>
                        <a:t>a</a:t>
                      </a:r>
                      <a:endParaRPr lang="en-US" sz="900"/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0.580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0.316</a:t>
                      </a:r>
                    </a:p>
                  </a:txBody>
                  <a:tcPr marL="45071" marR="45071" marT="22536" marB="22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5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163-C646-4653-A00F-6B072E2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DNASP</a:t>
            </a:r>
            <a:endParaRPr lang="en-US" dirty="0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CF129D-292F-49C3-9847-DDF3A9378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2" y="2062974"/>
            <a:ext cx="3867151" cy="4505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B40B-B07B-4BE5-B24E-A78C38C3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117E2B-10BB-4464-9FAD-1D7DBF00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847904"/>
            <a:ext cx="2667000" cy="2171700"/>
          </a:xfrm>
          <a:prstGeom prst="rect">
            <a:avLst/>
          </a:prstGeom>
        </p:spPr>
      </p:pic>
      <p:pic>
        <p:nvPicPr>
          <p:cNvPr id="9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5896109-D3E4-44B6-A0BD-3557423C8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67" r="58986" b="980"/>
          <a:stretch/>
        </p:blipFill>
        <p:spPr>
          <a:xfrm>
            <a:off x="5917721" y="181979"/>
            <a:ext cx="6185915" cy="662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85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5AB497-1E3D-4CDD-A55F-602B319C1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52" y="1683382"/>
            <a:ext cx="1119343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8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F34C6-A631-409F-988C-E0F06CAB9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0059"/>
              </p:ext>
            </p:extLst>
          </p:nvPr>
        </p:nvGraphicFramePr>
        <p:xfrm>
          <a:off x="891397" y="992038"/>
          <a:ext cx="7104705" cy="54630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0941">
                  <a:extLst>
                    <a:ext uri="{9D8B030D-6E8A-4147-A177-3AD203B41FA5}">
                      <a16:colId xmlns:a16="http://schemas.microsoft.com/office/drawing/2014/main" val="746430926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015021311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2305714087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3158680605"/>
                    </a:ext>
                  </a:extLst>
                </a:gridCol>
                <a:gridCol w="1420941">
                  <a:extLst>
                    <a:ext uri="{9D8B030D-6E8A-4147-A177-3AD203B41FA5}">
                      <a16:colId xmlns:a16="http://schemas.microsoft.com/office/drawing/2014/main" val="1916417408"/>
                    </a:ext>
                  </a:extLst>
                </a:gridCol>
              </a:tblGrid>
              <a:tr h="6648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Pop.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010630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0.00344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0628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Sha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0.905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0.00403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6827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Sui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0.945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0.00356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789795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Xiang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0.964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0.00391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16959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Huo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0.00216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170229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DHS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0.0033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26232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Hu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0.571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0.00167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05414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Sand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0.00273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8741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0.917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0.00649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63703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Ding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0.786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0.00182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86931"/>
                  </a:ext>
                </a:extLst>
              </a:tr>
              <a:tr h="43620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Wan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0.867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0.00276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3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31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EA4C-FF76-4BC5-86E6-14BC322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2A39FD-F5C4-4433-870E-D7CF79A6B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3181" y="2006864"/>
            <a:ext cx="9422920" cy="3643804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EA5BB4-9D3F-4D46-99FF-7CD95ECF2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296" r="1829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9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4CC3-D688-4649-802A-266F4AB4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we choose this paper?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7D56-C132-4472-9F2D-9856D1E8D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703" y="183750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600" dirty="0"/>
              <a:t>This paper was chosen because Jose Lopez is a member of Dr. John Nason's </a:t>
            </a:r>
            <a:r>
              <a:rPr lang="en-US" sz="3600" dirty="0">
                <a:cs typeface="Calibri"/>
              </a:rPr>
              <a:t>group</a:t>
            </a:r>
          </a:p>
          <a:p>
            <a:r>
              <a:rPr lang="en-US" sz="3600" dirty="0"/>
              <a:t>Gives a shout out to ISU Professor</a:t>
            </a:r>
            <a:endParaRPr lang="en-US" sz="3600" dirty="0">
              <a:cs typeface="Calibri"/>
            </a:endParaRPr>
          </a:p>
          <a:p>
            <a:r>
              <a:rPr lang="en-US" sz="3600" dirty="0"/>
              <a:t>Thought that would allow us to recreate the code more readily</a:t>
            </a:r>
            <a:endParaRPr lang="en-US" sz="3600" dirty="0">
              <a:cs typeface="Calibri"/>
            </a:endParaRPr>
          </a:p>
          <a:p>
            <a:pPr lvl="1"/>
            <a:r>
              <a:rPr lang="en-US" sz="3600" dirty="0"/>
              <a:t>Ask for raw data</a:t>
            </a:r>
          </a:p>
          <a:p>
            <a:pPr lvl="1"/>
            <a:r>
              <a:rPr lang="en-US" sz="3600" dirty="0"/>
              <a:t>Ask for help </a:t>
            </a:r>
          </a:p>
        </p:txBody>
      </p:sp>
    </p:spTree>
    <p:extLst>
      <p:ext uri="{BB962C8B-B14F-4D97-AF65-F5344CB8AC3E}">
        <p14:creationId xmlns:p14="http://schemas.microsoft.com/office/powerpoint/2010/main" val="1773832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readcube-cdn.com/publishers/wiley/figures/1a939f011a727cf66f71ad18900248edc6402a04e58adff7ea2473df0e45f731/2.jpg">
            <a:extLst>
              <a:ext uri="{FF2B5EF4-FFF2-40B4-BE49-F238E27FC236}">
                <a16:creationId xmlns:a16="http://schemas.microsoft.com/office/drawing/2014/main" id="{F4B2EF37-12A9-4327-B4D9-8ABB6052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09" y="0"/>
            <a:ext cx="9464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08B42A-ADE1-4775-8EB7-F075F1C34DB3}"/>
              </a:ext>
            </a:extLst>
          </p:cNvPr>
          <p:cNvSpPr txBox="1"/>
          <p:nvPr/>
        </p:nvSpPr>
        <p:spPr>
          <a:xfrm>
            <a:off x="70338" y="1"/>
            <a:ext cx="2368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Figure 2. Pairwise genetic differentiation among populations according to geographic distance in </a:t>
            </a:r>
            <a:r>
              <a:rPr lang="en-US" sz="1000" dirty="0" err="1"/>
              <a:t>Valisia</a:t>
            </a:r>
            <a:r>
              <a:rPr lang="en-US" sz="1000" dirty="0"/>
              <a:t> </a:t>
            </a:r>
            <a:r>
              <a:rPr lang="en-US" sz="1000" dirty="0" err="1"/>
              <a:t>javana</a:t>
            </a:r>
            <a:r>
              <a:rPr lang="en-US" sz="1000" dirty="0"/>
              <a:t> (A, C) and </a:t>
            </a:r>
            <a:r>
              <a:rPr lang="en-US" sz="1000" dirty="0" err="1"/>
              <a:t>Ficus</a:t>
            </a:r>
            <a:r>
              <a:rPr lang="en-US" sz="1000" dirty="0"/>
              <a:t> </a:t>
            </a:r>
            <a:r>
              <a:rPr lang="en-US" sz="1000" dirty="0" err="1"/>
              <a:t>hirta</a:t>
            </a:r>
            <a:r>
              <a:rPr lang="en-US" sz="1000" dirty="0"/>
              <a:t> (B, D) including all populations (red squares: comparisons involving the Hainan populations; blue diamonds: comparisons between pairs of continental populations) for microsatellite data A, B and cytoplasmic DNA sequence (C: mt DNA for V. </a:t>
            </a:r>
            <a:r>
              <a:rPr lang="en-US" sz="1000" dirty="0" err="1"/>
              <a:t>javana</a:t>
            </a:r>
            <a:r>
              <a:rPr lang="en-US" sz="1000" dirty="0"/>
              <a:t> and D: </a:t>
            </a:r>
            <a:r>
              <a:rPr lang="en-US" sz="1000" dirty="0" err="1"/>
              <a:t>cpDNA</a:t>
            </a:r>
            <a:r>
              <a:rPr lang="en-US" sz="1000" dirty="0"/>
              <a:t> for F. </a:t>
            </a:r>
            <a:r>
              <a:rPr lang="en-US" sz="1000" dirty="0" err="1"/>
              <a:t>hirta</a:t>
            </a:r>
            <a:r>
              <a:rPr lang="en-US" sz="1000" dirty="0"/>
              <a:t>). (A) Pairwise genetic distance </a:t>
            </a:r>
            <a:r>
              <a:rPr lang="en-US" sz="1000" dirty="0" err="1"/>
              <a:t>Fst</a:t>
            </a:r>
            <a:r>
              <a:rPr lang="en-US" sz="1000" dirty="0"/>
              <a:t>/(1- FST) according to the natural logarithm of geographic distance (GGD; km) in V. </a:t>
            </a:r>
            <a:r>
              <a:rPr lang="en-US" sz="1000" dirty="0" err="1"/>
              <a:t>javana</a:t>
            </a:r>
            <a:r>
              <a:rPr lang="en-US" sz="1000" dirty="0"/>
              <a:t>. (B) Pairwise genetic distance FST/(1-FST) according to the natural logarithm of geographic distance (km) of F. </a:t>
            </a:r>
            <a:r>
              <a:rPr lang="en-US" sz="1000" dirty="0" err="1"/>
              <a:t>hirta</a:t>
            </a:r>
            <a:r>
              <a:rPr lang="en-US" sz="1000" dirty="0"/>
              <a:t>. (C) Logarithm of genetic distance (</a:t>
            </a:r>
            <a:r>
              <a:rPr lang="en-US" sz="1000" dirty="0" err="1"/>
              <a:t>Nst</a:t>
            </a:r>
            <a:r>
              <a:rPr lang="en-US" sz="1000" dirty="0"/>
              <a:t>) according to the natural logarithm of geographic distance (km) of V. </a:t>
            </a:r>
            <a:r>
              <a:rPr lang="en-US" sz="1000" dirty="0" err="1"/>
              <a:t>javana</a:t>
            </a:r>
            <a:r>
              <a:rPr lang="en-US" sz="1000" dirty="0"/>
              <a:t>. (D) Logarithm transform of genetic distance (NST) according to the natural logarithm of geographic distance (km) in F. </a:t>
            </a:r>
            <a:r>
              <a:rPr lang="en-US" sz="1000" dirty="0" err="1"/>
              <a:t>hirta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008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ages.readcube-cdn.com/publishers/wiley/figures/1a939f011a727cf66f71ad18900248edc6402a04e58adff7ea2473df0e45f731/3.jpg">
            <a:extLst>
              <a:ext uri="{FF2B5EF4-FFF2-40B4-BE49-F238E27FC236}">
                <a16:creationId xmlns:a16="http://schemas.microsoft.com/office/drawing/2014/main" id="{BD4842B1-A395-4E1F-A222-2D7A56F1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80" y="132864"/>
            <a:ext cx="7663840" cy="527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9DFBB-73F8-4DE9-ACC3-9326580259C2}"/>
              </a:ext>
            </a:extLst>
          </p:cNvPr>
          <p:cNvSpPr txBox="1"/>
          <p:nvPr/>
        </p:nvSpPr>
        <p:spPr>
          <a:xfrm>
            <a:off x="679939" y="5306647"/>
            <a:ext cx="1127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microsatellite diversity with relative latitude in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 (red squares) but not in </a:t>
            </a:r>
            <a:r>
              <a:rPr lang="en-US" dirty="0" err="1"/>
              <a:t>Ficus</a:t>
            </a:r>
            <a:r>
              <a:rPr lang="en-US" dirty="0"/>
              <a:t> </a:t>
            </a:r>
            <a:r>
              <a:rPr lang="en-US" dirty="0" err="1"/>
              <a:t>hirta</a:t>
            </a:r>
            <a:r>
              <a:rPr lang="en-US" dirty="0"/>
              <a:t> (blue diamonds), including all populations. For V. </a:t>
            </a:r>
            <a:r>
              <a:rPr lang="en-US" dirty="0" err="1"/>
              <a:t>javana</a:t>
            </a:r>
            <a:r>
              <a:rPr lang="en-US" dirty="0"/>
              <a:t>, both allelic richness (</a:t>
            </a:r>
            <a:r>
              <a:rPr lang="en-US" dirty="0" err="1"/>
              <a:t>Ar</a:t>
            </a:r>
            <a:r>
              <a:rPr lang="en-US" dirty="0"/>
              <a:t>) and private allelic richness (</a:t>
            </a:r>
            <a:r>
              <a:rPr lang="en-US" dirty="0" err="1"/>
              <a:t>PAr</a:t>
            </a:r>
            <a:r>
              <a:rPr lang="en-US" dirty="0"/>
              <a:t>) decreased significantly with latitude. (A) </a:t>
            </a:r>
            <a:r>
              <a:rPr lang="en-US" dirty="0" err="1"/>
              <a:t>Ar</a:t>
            </a:r>
            <a:r>
              <a:rPr lang="en-US" dirty="0"/>
              <a:t> with relative latitude; (B) </a:t>
            </a:r>
            <a:r>
              <a:rPr lang="en-US" dirty="0" err="1"/>
              <a:t>PAr</a:t>
            </a:r>
            <a:r>
              <a:rPr lang="en-US" dirty="0"/>
              <a:t> with relative latitude; (C) </a:t>
            </a:r>
            <a:r>
              <a:rPr lang="en-US" dirty="0" err="1"/>
              <a:t>Ar</a:t>
            </a:r>
            <a:r>
              <a:rPr lang="en-US" dirty="0"/>
              <a:t> with latitude; (D) </a:t>
            </a:r>
            <a:r>
              <a:rPr lang="en-US" dirty="0" err="1"/>
              <a:t>PAr</a:t>
            </a:r>
            <a:r>
              <a:rPr lang="en-US" dirty="0"/>
              <a:t> with relative latitude.</a:t>
            </a:r>
          </a:p>
        </p:txBody>
      </p:sp>
    </p:spTree>
    <p:extLst>
      <p:ext uri="{BB962C8B-B14F-4D97-AF65-F5344CB8AC3E}">
        <p14:creationId xmlns:p14="http://schemas.microsoft.com/office/powerpoint/2010/main" val="361092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5 at 09.59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" y="145527"/>
            <a:ext cx="6535030" cy="4246800"/>
          </a:xfrm>
          <a:prstGeom prst="rect">
            <a:avLst/>
          </a:prstGeom>
        </p:spPr>
      </p:pic>
      <p:pic>
        <p:nvPicPr>
          <p:cNvPr id="8" name="Picture 7" descr="Screen Shot 2018-12-05 at 09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344" y="145529"/>
            <a:ext cx="2921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09.59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24" y="132298"/>
            <a:ext cx="2997200" cy="4406900"/>
          </a:xfrm>
          <a:prstGeom prst="rect">
            <a:avLst/>
          </a:prstGeom>
        </p:spPr>
      </p:pic>
      <p:pic>
        <p:nvPicPr>
          <p:cNvPr id="5" name="Picture 4" descr="Screen Shot 2018-12-05 at 10.00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70" y="264596"/>
            <a:ext cx="6585883" cy="38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JMP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18-12-05 at 10.0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4" y="145528"/>
            <a:ext cx="4394878" cy="4259997"/>
          </a:xfrm>
          <a:prstGeom prst="rect">
            <a:avLst/>
          </a:prstGeom>
        </p:spPr>
      </p:pic>
      <p:pic>
        <p:nvPicPr>
          <p:cNvPr id="5" name="Picture 4" descr="Screen Shot 2018-12-05 at 10.00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22" y="171988"/>
            <a:ext cx="3959857" cy="4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F4E42-122E-4E19-A785-FD4DF907CA2C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JMP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8-12-05 at 10.00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67" y="171988"/>
            <a:ext cx="3363600" cy="63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87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1ACDDC-7D57-4047-9FCD-6750A3AE2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1" y="92756"/>
            <a:ext cx="11164859" cy="415348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C3CC879-844C-454B-B89B-01600C23B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3" y="4343442"/>
            <a:ext cx="11018143" cy="18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9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18BDF-C7E0-438D-9B1F-42A083A83EBE}"/>
              </a:ext>
            </a:extLst>
          </p:cNvPr>
          <p:cNvSpPr txBox="1"/>
          <p:nvPr/>
        </p:nvSpPr>
        <p:spPr>
          <a:xfrm>
            <a:off x="526074" y="5516312"/>
            <a:ext cx="11139855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creen Shot 2018-12-02 at 10.23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60" y="0"/>
            <a:ext cx="3346489" cy="4447592"/>
          </a:xfrm>
          <a:prstGeom prst="rect">
            <a:avLst/>
          </a:prstGeom>
        </p:spPr>
      </p:pic>
      <p:pic>
        <p:nvPicPr>
          <p:cNvPr id="7" name="Picture 6" descr="Screen Shot 2018-12-05 at 10.12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87" y="291985"/>
            <a:ext cx="6601793" cy="24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readcube-cdn.com/publishers/wiley/figures/1a939f011a727cf66f71ad18900248edc6402a04e58adff7ea2473df0e45f731/4.jpg">
            <a:extLst>
              <a:ext uri="{FF2B5EF4-FFF2-40B4-BE49-F238E27FC236}">
                <a16:creationId xmlns:a16="http://schemas.microsoft.com/office/drawing/2014/main" id="{03780CB6-9FEB-4169-964A-36FAA9EAC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6" y="120042"/>
            <a:ext cx="101346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CB2FF6-D7FA-4CA7-8377-706FAA8D22CD}"/>
              </a:ext>
            </a:extLst>
          </p:cNvPr>
          <p:cNvSpPr txBox="1"/>
          <p:nvPr/>
        </p:nvSpPr>
        <p:spPr>
          <a:xfrm>
            <a:off x="812799" y="4838898"/>
            <a:ext cx="9826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analysis of Valisia javana nuclear microsatellite genotypes for K = 3 clusters separates Hainan individuals. Black lines separate individuals of different populations. Population names are labelled under the figure, with their regional affiliations (continent and Hainan Island) above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0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8C8A17-C12D-4481-B321-D7041F4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96" y="1214130"/>
            <a:ext cx="543000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4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25B6-0068-4936-A742-56AAA86D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7DDA-5D0E-4FB3-A032-2053CBE3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 also take into account the geographic distance that we do not have. </a:t>
            </a:r>
          </a:p>
        </p:txBody>
      </p:sp>
    </p:spTree>
    <p:extLst>
      <p:ext uri="{BB962C8B-B14F-4D97-AF65-F5344CB8AC3E}">
        <p14:creationId xmlns:p14="http://schemas.microsoft.com/office/powerpoint/2010/main" val="673225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F327-2ADA-49D0-9DE9-55F675A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easy was this Data to Reproduce?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DAE7-406E-4157-A094-1926462F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C54F-2FC2-43FD-98FB-506BA242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Formatting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0791-D618-4164-96BA-C009BAE7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had to do a lot of data formatting and I ended up doing most of this in R</a:t>
            </a:r>
          </a:p>
          <a:p>
            <a:r>
              <a:rPr lang="en-US" dirty="0"/>
              <a:t>The data was given as an microsatellite data in an excel workbook, in what we learned is </a:t>
            </a:r>
            <a:r>
              <a:rPr lang="en-US" dirty="0" err="1"/>
              <a:t>GenAlEx</a:t>
            </a:r>
            <a:r>
              <a:rPr lang="en-US" dirty="0"/>
              <a:t> format, and haplotypes mitochondrial DNA sequences in a text file</a:t>
            </a:r>
          </a:p>
          <a:p>
            <a:r>
              <a:rPr lang="en-US" dirty="0"/>
              <a:t>These files we not very compatible with most of our software</a:t>
            </a:r>
          </a:p>
          <a:p>
            <a:r>
              <a:rPr lang="en-US" dirty="0"/>
              <a:t>They also used the </a:t>
            </a:r>
            <a:r>
              <a:rPr lang="en-US" dirty="0" err="1"/>
              <a:t>Genepop</a:t>
            </a:r>
            <a:r>
              <a:rPr lang="en-US" dirty="0"/>
              <a:t> package in R</a:t>
            </a:r>
          </a:p>
        </p:txBody>
      </p:sp>
    </p:spTree>
    <p:extLst>
      <p:ext uri="{BB962C8B-B14F-4D97-AF65-F5344CB8AC3E}">
        <p14:creationId xmlns:p14="http://schemas.microsoft.com/office/powerpoint/2010/main" val="35876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76A2-2680-4182-9EBE-27E12AB8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mtDNA</a:t>
            </a:r>
            <a:r>
              <a:rPr lang="en-US" dirty="0"/>
              <a:t> into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3D4E-7834-459A-B579-0B529A73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needed the </a:t>
            </a:r>
            <a:r>
              <a:rPr lang="en-US" dirty="0" err="1"/>
              <a:t>mtDNA</a:t>
            </a:r>
            <a:r>
              <a:rPr lang="en-US" dirty="0"/>
              <a:t> Haplotype information in FASTA format for other programs</a:t>
            </a:r>
          </a:p>
          <a:p>
            <a:r>
              <a:rPr lang="en-US" dirty="0"/>
              <a:t>The original file contained location information and was poorly laid out</a:t>
            </a:r>
          </a:p>
          <a:p>
            <a:r>
              <a:rPr lang="en-US" dirty="0"/>
              <a:t>I used R to selectively delete the unnecessary information and to write the resulting data frame into a </a:t>
            </a:r>
            <a:r>
              <a:rPr lang="en-US" dirty="0" err="1"/>
              <a:t>fasta</a:t>
            </a:r>
            <a:r>
              <a:rPr lang="en-US" dirty="0"/>
              <a:t> text file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1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49DF-CAEB-4BAE-96B3-1C96C65C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microsatellite into </a:t>
            </a:r>
            <a:r>
              <a:rPr lang="en-US" dirty="0" err="1"/>
              <a:t>genepop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63FE-ECDE-4982-8EFB-86D3BA38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Genepop</a:t>
            </a:r>
            <a:r>
              <a:rPr lang="en-US" dirty="0"/>
              <a:t> has very specific format requirements, that are completely different from the given </a:t>
            </a:r>
            <a:r>
              <a:rPr lang="en-US" dirty="0" err="1"/>
              <a:t>GenAlEx</a:t>
            </a:r>
            <a:r>
              <a:rPr lang="en-US" dirty="0"/>
              <a:t> format</a:t>
            </a:r>
          </a:p>
          <a:p>
            <a:r>
              <a:rPr lang="en-US" dirty="0"/>
              <a:t>Had to trim unnecessary info</a:t>
            </a:r>
          </a:p>
          <a:p>
            <a:r>
              <a:rPr lang="en-US" dirty="0"/>
              <a:t>The given data had two columns per locus, </a:t>
            </a:r>
            <a:r>
              <a:rPr lang="en-US" dirty="0" err="1"/>
              <a:t>genepop</a:t>
            </a:r>
            <a:r>
              <a:rPr lang="en-US" dirty="0"/>
              <a:t> requires one column per locus with 4 characters. Any space must be filled with zeros</a:t>
            </a:r>
          </a:p>
          <a:p>
            <a:r>
              <a:rPr lang="en-US" dirty="0"/>
              <a:t>The data had to be converted to strings, checked for length, and then concatenated into the right loci</a:t>
            </a:r>
          </a:p>
          <a:p>
            <a:r>
              <a:rPr lang="en-US" dirty="0"/>
              <a:t>Plus other details</a:t>
            </a:r>
          </a:p>
        </p:txBody>
      </p:sp>
    </p:spTree>
    <p:extLst>
      <p:ext uri="{BB962C8B-B14F-4D97-AF65-F5344CB8AC3E}">
        <p14:creationId xmlns:p14="http://schemas.microsoft.com/office/powerpoint/2010/main" val="17183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.readcube-cdn.com/publishers/wiley/figures/1a939f011a727cf66f71ad18900248edc6402a04e58adff7ea2473df0e45f731/1.jpg">
            <a:extLst>
              <a:ext uri="{FF2B5EF4-FFF2-40B4-BE49-F238E27FC236}">
                <a16:creationId xmlns:a16="http://schemas.microsoft.com/office/drawing/2014/main" id="{9A8CFCD7-84A6-4E91-B27A-BF55EE380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4" y="0"/>
            <a:ext cx="64293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4838E-320E-46AC-8712-123DE4EADEA3}"/>
              </a:ext>
            </a:extLst>
          </p:cNvPr>
          <p:cNvSpPr txBox="1"/>
          <p:nvPr/>
        </p:nvSpPr>
        <p:spPr>
          <a:xfrm>
            <a:off x="197892" y="477673"/>
            <a:ext cx="2906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sites and mitochondrial DNA (</a:t>
            </a:r>
            <a:r>
              <a:rPr lang="en-US" dirty="0" err="1"/>
              <a:t>mtDNA</a:t>
            </a:r>
            <a:r>
              <a:rPr lang="en-US" dirty="0"/>
              <a:t>) nested haplotype clade distribution for </a:t>
            </a:r>
            <a:r>
              <a:rPr lang="en-US" dirty="0" err="1"/>
              <a:t>Valisia</a:t>
            </a:r>
            <a:r>
              <a:rPr lang="en-US" dirty="0"/>
              <a:t> </a:t>
            </a:r>
            <a:r>
              <a:rPr lang="en-US" dirty="0" err="1"/>
              <a:t>javana</a:t>
            </a:r>
            <a:r>
              <a:rPr lang="en-US" dirty="0"/>
              <a:t>. The grey line represents the rotated measure of latitude implemented following Yu &amp; </a:t>
            </a:r>
            <a:r>
              <a:rPr lang="en-US" dirty="0" err="1"/>
              <a:t>Nason</a:t>
            </a:r>
            <a:r>
              <a:rPr lang="en-US" dirty="0"/>
              <a:t> (2013).</a:t>
            </a:r>
          </a:p>
        </p:txBody>
      </p:sp>
    </p:spTree>
    <p:extLst>
      <p:ext uri="{BB962C8B-B14F-4D97-AF65-F5344CB8AC3E}">
        <p14:creationId xmlns:p14="http://schemas.microsoft.com/office/powerpoint/2010/main" val="85607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3F214-2ACE-4518-B575-09B6E0707B03}"/>
              </a:ext>
            </a:extLst>
          </p:cNvPr>
          <p:cNvSpPr txBox="1"/>
          <p:nvPr/>
        </p:nvSpPr>
        <p:spPr>
          <a:xfrm>
            <a:off x="674237" y="914402"/>
            <a:ext cx="3657600" cy="2887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GenAlEx Format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1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80B287D-483B-41D6-B355-A1ECB377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4" y="1307308"/>
            <a:ext cx="6553545" cy="425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1059</Words>
  <Application>Microsoft Office PowerPoint</Application>
  <PresentationFormat>Widescreen</PresentationFormat>
  <Paragraphs>543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Verdana</vt:lpstr>
      <vt:lpstr>Verdana-Italic</vt:lpstr>
      <vt:lpstr>Office Theme</vt:lpstr>
      <vt:lpstr>PowerPoint Presentation</vt:lpstr>
      <vt:lpstr>Red Laser Steel Cobra Danger Unicorns Presents: Lack of genetic isolation by distance, similar genetic structuring but different demographic histories in a fig pollinating wasp mutualism By: ENWEI TIAN, JOHN D. NASON, CARLOS A. MACHADO, LINNA ZHENG, HUI YU and FINN KJELLBERG</vt:lpstr>
      <vt:lpstr>Why did we choose this paper?</vt:lpstr>
      <vt:lpstr>PowerPoint Presentation</vt:lpstr>
      <vt:lpstr>Analysis and Formatting in R</vt:lpstr>
      <vt:lpstr>Formatting mtDNA into FASTA</vt:lpstr>
      <vt:lpstr>Formatting microsatellite into genepop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 and AR</vt:lpstr>
      <vt:lpstr>PowerPoint Presentation</vt:lpstr>
      <vt:lpstr>Table 2</vt:lpstr>
      <vt:lpstr>DNASP</vt:lpstr>
      <vt:lpstr>PowerPoint Presentation</vt:lpstr>
      <vt:lpstr>PowerPoint Presentation</vt:lpstr>
      <vt:lpstr>Table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easy was this Data to Reproduce?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Zobrist</dc:creator>
  <cp:lastModifiedBy>Jacob Zobrist</cp:lastModifiedBy>
  <cp:revision>1</cp:revision>
  <dcterms:created xsi:type="dcterms:W3CDTF">2018-12-05T16:30:24Z</dcterms:created>
  <dcterms:modified xsi:type="dcterms:W3CDTF">2018-12-05T16:32:03Z</dcterms:modified>
</cp:coreProperties>
</file>