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  <p:sldId id="256" r:id="rId4"/>
    <p:sldId id="268" r:id="rId5"/>
    <p:sldId id="295" r:id="rId6"/>
    <p:sldId id="310" r:id="rId7"/>
    <p:sldId id="278" r:id="rId8"/>
    <p:sldId id="277" r:id="rId9"/>
    <p:sldId id="281" r:id="rId10"/>
    <p:sldId id="282" r:id="rId11"/>
    <p:sldId id="283" r:id="rId12"/>
    <p:sldId id="284" r:id="rId13"/>
    <p:sldId id="270" r:id="rId14"/>
    <p:sldId id="275" r:id="rId15"/>
    <p:sldId id="309" r:id="rId16"/>
    <p:sldId id="258" r:id="rId17"/>
    <p:sldId id="292" r:id="rId18"/>
    <p:sldId id="293" r:id="rId19"/>
    <p:sldId id="294" r:id="rId20"/>
    <p:sldId id="297" r:id="rId21"/>
    <p:sldId id="312" r:id="rId22"/>
    <p:sldId id="298" r:id="rId23"/>
    <p:sldId id="299" r:id="rId24"/>
    <p:sldId id="311" r:id="rId25"/>
    <p:sldId id="285" r:id="rId26"/>
    <p:sldId id="259" r:id="rId27"/>
    <p:sldId id="296" r:id="rId28"/>
    <p:sldId id="288" r:id="rId29"/>
    <p:sldId id="260" r:id="rId30"/>
    <p:sldId id="290" r:id="rId31"/>
    <p:sldId id="261" r:id="rId32"/>
    <p:sldId id="262" r:id="rId33"/>
    <p:sldId id="302" r:id="rId34"/>
    <p:sldId id="303" r:id="rId35"/>
    <p:sldId id="304" r:id="rId36"/>
    <p:sldId id="306" r:id="rId37"/>
    <p:sldId id="263" r:id="rId38"/>
    <p:sldId id="308" r:id="rId39"/>
    <p:sldId id="264" r:id="rId40"/>
    <p:sldId id="265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910F2A4A-7EF7-407C-90C5-B6EAB85758B4}" v="6" dt="2018-12-05T16:47:31.669"/>
    <p1510:client id="{C724E388-EDE3-41DF-96DF-8F7BBA839B06}" v="100" dt="2018-12-05T03:36:39.062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 autoAdjust="0"/>
  </p:normalViewPr>
  <p:slideViewPr>
    <p:cSldViewPr snapToGrid="0">
      <p:cViewPr varScale="1">
        <p:scale>
          <a:sx n="38" d="100"/>
          <a:sy n="38" d="100"/>
        </p:scale>
        <p:origin x="7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Zobrist" userId="d9517de7067bd0ef" providerId="LiveId" clId="{910F2A4A-7EF7-407C-90C5-B6EAB85758B4}"/>
    <pc:docChg chg="custSel mod addSld delSld modSld sldOrd">
      <pc:chgData name="Jacob Zobrist" userId="d9517de7067bd0ef" providerId="LiveId" clId="{910F2A4A-7EF7-407C-90C5-B6EAB85758B4}" dt="2018-12-05T16:47:49.011" v="21" actId="20577"/>
      <pc:docMkLst>
        <pc:docMk/>
      </pc:docMkLst>
      <pc:sldChg chg="modSp del">
        <pc:chgData name="Jacob Zobrist" userId="d9517de7067bd0ef" providerId="LiveId" clId="{910F2A4A-7EF7-407C-90C5-B6EAB85758B4}" dt="2018-12-05T16:30:30.845" v="8" actId="2696"/>
        <pc:sldMkLst>
          <pc:docMk/>
          <pc:sldMk cId="2219624677" sldId="257"/>
        </pc:sldMkLst>
        <pc:spChg chg="mod">
          <ac:chgData name="Jacob Zobrist" userId="d9517de7067bd0ef" providerId="LiveId" clId="{910F2A4A-7EF7-407C-90C5-B6EAB85758B4}" dt="2018-12-05T16:28:55.833" v="0" actId="5793"/>
          <ac:spMkLst>
            <pc:docMk/>
            <pc:sldMk cId="2219624677" sldId="257"/>
            <ac:spMk id="4" creationId="{5F3EF891-4321-4334-B61C-08AD4DFDFC36}"/>
          </ac:spMkLst>
        </pc:spChg>
      </pc:sldChg>
      <pc:sldChg chg="modSp">
        <pc:chgData name="Jacob Zobrist" userId="d9517de7067bd0ef" providerId="LiveId" clId="{910F2A4A-7EF7-407C-90C5-B6EAB85758B4}" dt="2018-12-05T16:29:49.720" v="1" actId="27636"/>
        <pc:sldMkLst>
          <pc:docMk/>
          <pc:sldMk cId="1773832977" sldId="267"/>
        </pc:sldMkLst>
        <pc:spChg chg="mod">
          <ac:chgData name="Jacob Zobrist" userId="d9517de7067bd0ef" providerId="LiveId" clId="{910F2A4A-7EF7-407C-90C5-B6EAB85758B4}" dt="2018-12-05T16:29:49.720" v="1" actId="27636"/>
          <ac:spMkLst>
            <pc:docMk/>
            <pc:sldMk cId="1773832977" sldId="267"/>
            <ac:spMk id="3" creationId="{14167D56-C132-4472-9F2D-9856D1E8D55B}"/>
          </ac:spMkLst>
        </pc:spChg>
      </pc:sldChg>
      <pc:sldChg chg="addSp modSp mod ord setBg">
        <pc:chgData name="Jacob Zobrist" userId="d9517de7067bd0ef" providerId="LiveId" clId="{910F2A4A-7EF7-407C-90C5-B6EAB85758B4}" dt="2018-12-05T16:31:54.350" v="10" actId="26606"/>
        <pc:sldMkLst>
          <pc:docMk/>
          <pc:sldMk cId="2308950591" sldId="270"/>
        </pc:sldMkLst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0" creationId="{A9F529C3-C941-49FD-8C67-82F134F64BDB}"/>
          </ac:spMkLst>
        </pc:spChg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2" creationId="{20586029-32A0-47E5-9AEC-AE3ABA6B94D0}"/>
          </ac:spMkLst>
        </pc:sp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3" creationId="{B12FA73F-15AC-4FBC-B8DA-A6AD60F15D67}"/>
          </ac:picMkLst>
        </pc:pic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5" creationId="{DF7D66E2-34B7-4D92-9FB6-BEA20EE709D7}"/>
          </ac:picMkLst>
        </pc:picChg>
        <pc:cxnChg chg="add">
          <ac:chgData name="Jacob Zobrist" userId="d9517de7067bd0ef" providerId="LiveId" clId="{910F2A4A-7EF7-407C-90C5-B6EAB85758B4}" dt="2018-12-05T16:31:54.350" v="10" actId="26606"/>
          <ac:cxnSpMkLst>
            <pc:docMk/>
            <pc:sldMk cId="2308950591" sldId="270"/>
            <ac:cxnSpMk id="14" creationId="{8C730EAB-A532-4295-A302-FB4B90DB9F5E}"/>
          </ac:cxnSpMkLst>
        </pc:cxnChg>
      </pc:sldChg>
      <pc:sldChg chg="modSp">
        <pc:chgData name="Jacob Zobrist" userId="d9517de7067bd0ef" providerId="LiveId" clId="{910F2A4A-7EF7-407C-90C5-B6EAB85758B4}" dt="2018-12-05T16:29:49.740" v="2" actId="27636"/>
        <pc:sldMkLst>
          <pc:docMk/>
          <pc:sldMk cId="1718363680" sldId="299"/>
        </pc:sldMkLst>
        <pc:spChg chg="mod">
          <ac:chgData name="Jacob Zobrist" userId="d9517de7067bd0ef" providerId="LiveId" clId="{910F2A4A-7EF7-407C-90C5-B6EAB85758B4}" dt="2018-12-05T16:29:49.740" v="2" actId="27636"/>
          <ac:spMkLst>
            <pc:docMk/>
            <pc:sldMk cId="1718363680" sldId="299"/>
            <ac:spMk id="3" creationId="{891063FE-ECDE-4982-8EFB-86D3BA38E0E3}"/>
          </ac:spMkLst>
        </pc:spChg>
      </pc:sldChg>
      <pc:sldChg chg="addSp delSp modSp">
        <pc:chgData name="Jacob Zobrist" userId="d9517de7067bd0ef" providerId="LiveId" clId="{910F2A4A-7EF7-407C-90C5-B6EAB85758B4}" dt="2018-12-05T16:30:24.238" v="7" actId="26606"/>
        <pc:sldMkLst>
          <pc:docMk/>
          <pc:sldMk cId="296656007" sldId="309"/>
        </pc:sldMkLst>
        <pc:spChg chg="mo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2" creationId="{08BF4E42-122E-4E19-A785-FD4DF907CA2C}"/>
          </ac:spMkLst>
        </pc:spChg>
        <pc:spChg chg="del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9" creationId="{AB45A142-4255-493C-8284-5D566C121B10}"/>
          </ac:spMkLst>
        </pc:spChg>
        <pc:spChg chg="ad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16" creationId="{AB45A142-4255-493C-8284-5D566C121B10}"/>
          </ac:spMkLst>
        </pc:spChg>
        <pc:picChg chg="del">
          <ac:chgData name="Jacob Zobrist" userId="d9517de7067bd0ef" providerId="LiveId" clId="{910F2A4A-7EF7-407C-90C5-B6EAB85758B4}" dt="2018-12-05T16:29:57.046" v="3" actId="478"/>
          <ac:picMkLst>
            <pc:docMk/>
            <pc:sldMk cId="296656007" sldId="309"/>
            <ac:picMk id="4" creationId="{A46D2B5A-E906-4C31-B42D-A7253086A7C6}"/>
          </ac:picMkLst>
        </pc:picChg>
        <pc:picChg chg="add mod">
          <ac:chgData name="Jacob Zobrist" userId="d9517de7067bd0ef" providerId="LiveId" clId="{910F2A4A-7EF7-407C-90C5-B6EAB85758B4}" dt="2018-12-05T16:30:24.238" v="7" actId="26606"/>
          <ac:picMkLst>
            <pc:docMk/>
            <pc:sldMk cId="296656007" sldId="309"/>
            <ac:picMk id="6" creationId="{FC92C202-DBA3-426A-9CB1-3924889A71BA}"/>
          </ac:picMkLst>
        </pc:picChg>
        <pc:cxnChg chg="del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1" creationId="{38FB9660-F42F-4313-BBC4-47C007FE484C}"/>
          </ac:cxnSpMkLst>
        </pc:cxnChg>
        <pc:cxnChg chg="add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8" creationId="{38FB9660-F42F-4313-BBC4-47C007FE484C}"/>
          </ac:cxnSpMkLst>
        </pc:cxnChg>
      </pc:sldChg>
      <pc:sldChg chg="delSp modSp add del setBg delDesignElem">
        <pc:chgData name="Jacob Zobrist" userId="d9517de7067bd0ef" providerId="LiveId" clId="{910F2A4A-7EF7-407C-90C5-B6EAB85758B4}" dt="2018-12-05T16:47:49.011" v="21" actId="20577"/>
        <pc:sldMkLst>
          <pc:docMk/>
          <pc:sldMk cId="1003582557" sldId="310"/>
        </pc:sldMkLst>
        <pc:spChg chg="mod">
          <ac:chgData name="Jacob Zobrist" userId="d9517de7067bd0ef" providerId="LiveId" clId="{910F2A4A-7EF7-407C-90C5-B6EAB85758B4}" dt="2018-12-05T16:47:49.011" v="21" actId="20577"/>
          <ac:spMkLst>
            <pc:docMk/>
            <pc:sldMk cId="1003582557" sldId="310"/>
            <ac:spMk id="2" creationId="{236A621E-920C-45C3-9699-C481553ABAF8}"/>
          </ac:spMkLst>
        </pc:spChg>
        <pc:spChg chg="del">
          <ac:chgData name="Jacob Zobrist" userId="d9517de7067bd0ef" providerId="LiveId" clId="{910F2A4A-7EF7-407C-90C5-B6EAB85758B4}" dt="2018-12-05T16:47:24.188" v="12"/>
          <ac:spMkLst>
            <pc:docMk/>
            <pc:sldMk cId="1003582557" sldId="310"/>
            <ac:spMk id="9" creationId="{AB45A142-4255-493C-8284-5D566C121B10}"/>
          </ac:spMkLst>
        </pc:spChg>
        <pc:cxnChg chg="del">
          <ac:chgData name="Jacob Zobrist" userId="d9517de7067bd0ef" providerId="LiveId" clId="{910F2A4A-7EF7-407C-90C5-B6EAB85758B4}" dt="2018-12-05T16:47:24.188" v="12"/>
          <ac:cxnSpMkLst>
            <pc:docMk/>
            <pc:sldMk cId="1003582557" sldId="310"/>
            <ac:cxnSpMk id="11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Ning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AGP'!$A$168:$A$180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AGP'!$B$168:$B$180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0.45</c:v>
                </c:pt>
                <c:pt idx="4">
                  <c:v>0.15</c:v>
                </c:pt>
                <c:pt idx="5">
                  <c:v>0.35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0-457A-B7A5-D7D3FA56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Sha (n=27)</a:t>
            </a:r>
          </a:p>
        </c:rich>
      </c:tx>
      <c:layout>
        <c:manualLayout>
          <c:xMode val="edge"/>
          <c:yMode val="edge"/>
          <c:x val="0.5033899212598425"/>
          <c:y val="0.8035714285714286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AGP'!$A$183:$A$195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AGP'!$B$183:$B$195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0.38889000000000001</c:v>
                </c:pt>
                <c:pt idx="4">
                  <c:v>0.25925999999999999</c:v>
                </c:pt>
                <c:pt idx="5">
                  <c:v>0.35185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436-BD59-537028EDF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Sui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AGP'!$A$198:$A$210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AGP'!$B$198:$B$210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7.4999999999999997E-2</c:v>
                </c:pt>
                <c:pt idx="3">
                  <c:v>0.22500000000000001</c:v>
                </c:pt>
                <c:pt idx="4">
                  <c:v>0.42499999999999999</c:v>
                </c:pt>
                <c:pt idx="5">
                  <c:v>0.25</c:v>
                </c:pt>
                <c:pt idx="6">
                  <c:v>2.5000000000000001E-2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765-9087-5F57A28B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02"/>
          <c:y val="2.97619047619047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21883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800" dirty="0"/>
              <a:t>Presents: “Lack of genetic isolation by distance, similar genetic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structuring but different demographic histories in a fig pollinating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wasp mutualism”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By:</a:t>
            </a:r>
            <a:br>
              <a:rPr lang="en-US" sz="2800" dirty="0">
                <a:cs typeface="Calibri Light"/>
              </a:rPr>
            </a:br>
            <a:r>
              <a:rPr lang="en-US" sz="2800" dirty="0" err="1">
                <a:cs typeface="Calibri Light"/>
              </a:rPr>
              <a:t>Enwai</a:t>
            </a:r>
            <a:r>
              <a:rPr lang="en-US" sz="2800" dirty="0"/>
              <a:t> Tian, John D. </a:t>
            </a:r>
            <a:r>
              <a:rPr lang="en-US" sz="2800" dirty="0" err="1"/>
              <a:t>Nason</a:t>
            </a:r>
            <a:r>
              <a:rPr lang="en-US" sz="2800" dirty="0"/>
              <a:t>, Carlos A. Machado, </a:t>
            </a:r>
            <a:r>
              <a:rPr lang="en-US" sz="2800" dirty="0" err="1"/>
              <a:t>Linna</a:t>
            </a:r>
            <a:r>
              <a:rPr lang="en-US" sz="2800" dirty="0"/>
              <a:t> Zheng, Hui Yu and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Finn </a:t>
            </a:r>
            <a:r>
              <a:rPr lang="en-US" sz="2800" dirty="0" err="1"/>
              <a:t>Kjellberg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690" y="482366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B57-CA10-4F82-8036-3D171CC0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Genepop</a:t>
            </a:r>
            <a:r>
              <a:rPr lang="en-US" dirty="0"/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DE8A-CC7F-4627-8038-171142EE0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 err="1"/>
              <a:t>Fst</a:t>
            </a:r>
            <a:r>
              <a:rPr lang="en-US" sz="3500" dirty="0"/>
              <a:t>("microsatellite_geno_pop.txt", sizes = FALSE, pairs = FALSE, </a:t>
            </a:r>
            <a:r>
              <a:rPr lang="en-US" sz="3500" dirty="0" err="1"/>
              <a:t>outputFile</a:t>
            </a:r>
            <a:r>
              <a:rPr lang="en-US" sz="3500" dirty="0"/>
              <a:t> = "FST_microsatellite.txt",</a:t>
            </a:r>
          </a:p>
          <a:p>
            <a:pPr marL="0" indent="0">
              <a:buNone/>
            </a:pPr>
            <a:r>
              <a:rPr lang="en-US" sz="3500" dirty="0"/>
              <a:t>    </a:t>
            </a:r>
            <a:r>
              <a:rPr lang="en-US" sz="3500" dirty="0" err="1"/>
              <a:t>dataType</a:t>
            </a:r>
            <a:r>
              <a:rPr lang="en-US" sz="3500" dirty="0"/>
              <a:t> = "Diploid", verbose = interactive())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Output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/>
              <a:t>Genepop</a:t>
            </a:r>
            <a:r>
              <a:rPr lang="en-US" sz="3500" dirty="0"/>
              <a:t> 4.7.0</a:t>
            </a:r>
          </a:p>
          <a:p>
            <a:pPr marL="0" indent="0">
              <a:buNone/>
            </a:pPr>
            <a:r>
              <a:rPr lang="en-US" sz="3500" dirty="0"/>
              <a:t>Allele frequency-based correlation (</a:t>
            </a:r>
            <a:r>
              <a:rPr lang="en-US" sz="3500" dirty="0" err="1"/>
              <a:t>Fis</a:t>
            </a:r>
            <a:r>
              <a:rPr lang="en-US" sz="3500" dirty="0"/>
              <a:t>, </a:t>
            </a:r>
            <a:r>
              <a:rPr lang="en-US" sz="3500" dirty="0" err="1"/>
              <a:t>Fst</a:t>
            </a:r>
            <a:r>
              <a:rPr lang="en-US" sz="3500" dirty="0"/>
              <a:t>, Fit)</a:t>
            </a:r>
          </a:p>
          <a:p>
            <a:pPr marL="0" indent="0">
              <a:buNone/>
            </a:pPr>
            <a:r>
              <a:rPr lang="en-US" sz="3500" dirty="0"/>
              <a:t>One locus estimates following standard ANOVA as in Weir and Cockerham (1984)</a:t>
            </a:r>
          </a:p>
          <a:p>
            <a:pPr marL="0" indent="0">
              <a:buNone/>
            </a:pPr>
            <a:r>
              <a:rPr lang="en-US" sz="3500" dirty="0"/>
              <a:t>File: microsatellite_geno_pop.txt (</a:t>
            </a:r>
            <a:r>
              <a:rPr lang="en-US" sz="3500" dirty="0" err="1"/>
              <a:t>Individual_ID</a:t>
            </a:r>
            <a:r>
              <a:rPr lang="en-US" sz="3500" dirty="0"/>
              <a:t> )</a:t>
            </a:r>
          </a:p>
          <a:p>
            <a:pPr marL="0" indent="0">
              <a:buNone/>
            </a:pPr>
            <a:r>
              <a:rPr lang="en-US" sz="3500" dirty="0"/>
              <a:t>Number of populations detected : 11</a:t>
            </a:r>
          </a:p>
          <a:p>
            <a:pPr marL="0" indent="0">
              <a:buNone/>
            </a:pPr>
            <a:r>
              <a:rPr lang="en-US" sz="3500" dirty="0"/>
              <a:t>Number of loci detected        : 9</a:t>
            </a:r>
          </a:p>
          <a:p>
            <a:pPr marL="0" indent="0">
              <a:buNone/>
            </a:pPr>
            <a:r>
              <a:rPr lang="en-US" sz="3500" dirty="0"/>
              <a:t>  Locus: SSR1</a:t>
            </a:r>
          </a:p>
          <a:p>
            <a:pPr marL="0" indent="0">
              <a:buNone/>
            </a:pPr>
            <a:r>
              <a:rPr lang="en-US" sz="3500" dirty="0"/>
              <a:t>---------------------------------</a:t>
            </a:r>
          </a:p>
          <a:p>
            <a:pPr marL="0" indent="0">
              <a:buNone/>
            </a:pPr>
            <a:r>
              <a:rPr lang="en-US" sz="3600" dirty="0"/>
              <a:t>Pop       Genotypes:</a:t>
            </a:r>
          </a:p>
          <a:p>
            <a:pPr marL="0" indent="0">
              <a:buNone/>
            </a:pPr>
            <a:r>
              <a:rPr lang="en-US" sz="3600" dirty="0"/>
              <a:t>          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600" dirty="0"/>
              <a:t>          7   1   9   11  7   11  13  11  13  15  13  17  15  13  15  </a:t>
            </a:r>
          </a:p>
          <a:p>
            <a:pPr marL="0" indent="0">
              <a:buNone/>
            </a:pPr>
            <a:r>
              <a:rPr lang="en-US" sz="3600" dirty="0"/>
              <a:t>          7   9   11  11  13  13  13  15  15  15  17  17  19  23  27    Total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72D05-6693-4B67-B03F-0F451E57C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ND20      0   0   0   0   0   2   16  0   1   1   0   0   0   0   0      20</a:t>
            </a:r>
          </a:p>
          <a:p>
            <a:pPr marL="0" indent="0">
              <a:buNone/>
            </a:pPr>
            <a:r>
              <a:rPr lang="en-US" sz="1400" dirty="0"/>
              <a:t>sha27     0   0   0   0   0   2   15  0   4   6   0   0   0   0   0      27</a:t>
            </a:r>
          </a:p>
          <a:p>
            <a:pPr marL="0" indent="0">
              <a:buNone/>
            </a:pPr>
            <a:r>
              <a:rPr lang="en-US" sz="1400" dirty="0"/>
              <a:t>JX20      0   0   0   1   0   2   14  1   0   2   0   0   0   0   0      20</a:t>
            </a:r>
          </a:p>
          <a:p>
            <a:pPr marL="0" indent="0">
              <a:buNone/>
            </a:pPr>
            <a:r>
              <a:rPr lang="en-US" sz="1400" dirty="0"/>
              <a:t>XG16      0   0   0   0   0   1   12  0   2   0   0   0   1   0   0      16</a:t>
            </a:r>
          </a:p>
          <a:p>
            <a:pPr marL="0" indent="0">
              <a:buNone/>
            </a:pPr>
            <a:r>
              <a:rPr lang="en-US" sz="1400" dirty="0"/>
              <a:t>ZWY15     0   1   0   2   0   1   9   0   1   0   0   0   0   0   1      15</a:t>
            </a:r>
          </a:p>
          <a:p>
            <a:pPr marL="0" indent="0">
              <a:buNone/>
            </a:pPr>
            <a:r>
              <a:rPr lang="en-US" sz="1400" dirty="0"/>
              <a:t>DHS24     0   0   0   1   0   2   12  0   5   3   1   0   0   0   0      24</a:t>
            </a:r>
          </a:p>
          <a:p>
            <a:pPr marL="0" indent="0">
              <a:buNone/>
            </a:pPr>
            <a:r>
              <a:rPr lang="en-US" sz="1400" dirty="0"/>
              <a:t>HN20      0   0   0   0   0   2   11  0   4   1   0   1   0   1   0      20</a:t>
            </a:r>
          </a:p>
          <a:p>
            <a:pPr marL="0" indent="0">
              <a:buNone/>
            </a:pPr>
            <a:r>
              <a:rPr lang="en-US" sz="1400" dirty="0"/>
              <a:t>SD20      1   0   1   1   0   3   6   1   1   4   0   0   0   0   0      18</a:t>
            </a:r>
          </a:p>
          <a:p>
            <a:pPr marL="0" indent="0">
              <a:buNone/>
            </a:pPr>
            <a:r>
              <a:rPr lang="en-US" sz="1400" dirty="0"/>
              <a:t>NN19      0   0   0   0   5   8   3   0   3   0   0   0   0   0   0      19</a:t>
            </a:r>
          </a:p>
          <a:p>
            <a:pPr marL="0" indent="0">
              <a:buNone/>
            </a:pPr>
            <a:r>
              <a:rPr lang="en-US" sz="1400" dirty="0"/>
              <a:t>DA19      0   0   0   12  0   5   0   1   0   1   0   0   0   0   0      19</a:t>
            </a:r>
          </a:p>
          <a:p>
            <a:pPr marL="0" indent="0">
              <a:buNone/>
            </a:pPr>
            <a:r>
              <a:rPr lang="en-US" sz="1400" dirty="0"/>
              <a:t>WN10      0   0   0   9   0   1   0   0   0   0   0   0   0   0   0     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Total:    1   1   1   26  5   29  98  3   21  18  1   1   1   1   1      208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Fis</a:t>
            </a:r>
            <a:r>
              <a:rPr lang="en-US" sz="1400" dirty="0"/>
              <a:t>^= 0.310537</a:t>
            </a:r>
          </a:p>
          <a:p>
            <a:pPr marL="0" indent="0">
              <a:buNone/>
            </a:pPr>
            <a:r>
              <a:rPr lang="en-US" sz="1400" dirty="0" err="1"/>
              <a:t>Fst</a:t>
            </a:r>
            <a:r>
              <a:rPr lang="en-US" sz="1400" dirty="0"/>
              <a:t>^= 0.230495</a:t>
            </a:r>
          </a:p>
          <a:p>
            <a:pPr marL="0" indent="0">
              <a:buNone/>
            </a:pPr>
            <a:r>
              <a:rPr lang="en-US" sz="1400" dirty="0"/>
              <a:t>Fit^= 0.469455</a:t>
            </a:r>
          </a:p>
          <a:p>
            <a:pPr marL="0" indent="0">
              <a:buNone/>
            </a:pPr>
            <a:r>
              <a:rPr lang="en-US" sz="1400" dirty="0"/>
              <a:t>1-Qintra^= 0.307692 (gene diversity intra-individuals)</a:t>
            </a:r>
          </a:p>
          <a:p>
            <a:pPr marL="0" indent="0">
              <a:buNone/>
            </a:pPr>
            <a:r>
              <a:rPr lang="en-US" sz="1400" dirty="0"/>
              <a:t>1-Qinter^= 0.446278 (gene diversity inter-individuals intra-pop)</a:t>
            </a:r>
          </a:p>
        </p:txBody>
      </p:sp>
    </p:spTree>
    <p:extLst>
      <p:ext uri="{BB962C8B-B14F-4D97-AF65-F5344CB8AC3E}">
        <p14:creationId xmlns:p14="http://schemas.microsoft.com/office/powerpoint/2010/main" val="270505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364550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B9C-9DC5-4A70-8F25-C9CE68B3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Some Formatting Done in 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CC21F5-312A-4E03-AF70-07B34D55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GenAlEx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50FCC4D-5308-4F5B-B252-BF75BC8F6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355319"/>
              </p:ext>
            </p:extLst>
          </p:nvPr>
        </p:nvGraphicFramePr>
        <p:xfrm>
          <a:off x="609599" y="2174872"/>
          <a:ext cx="5386919" cy="3951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824">
                  <a:extLst>
                    <a:ext uri="{9D8B030D-6E8A-4147-A177-3AD203B41FA5}">
                      <a16:colId xmlns:a16="http://schemas.microsoft.com/office/drawing/2014/main" val="237183399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358147048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5442438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89594737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2422606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5796917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779401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523624"/>
                  </a:ext>
                </a:extLst>
              </a:tr>
              <a:tr h="529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Individual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SSR1（1-78）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SSR2（1-141）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22493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833013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0896149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955276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09657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73137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659289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2423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986068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62577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91727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437CFE-381E-4906-8095-D1B711E6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748D7D-F300-4C7E-AC86-27FC0AF86D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Individual ID,</a:t>
            </a:r>
          </a:p>
          <a:p>
            <a:pPr marL="0" indent="0">
              <a:buNone/>
            </a:pPr>
            <a:r>
              <a:rPr lang="en-US" dirty="0"/>
              <a:t>SSR1(1-78), SSR2(1-141), SSR3(A34), SSR4(C25), SSR5(A99), SSR6(B30), SSR7(A80), SSR8(F17), SSR9(H33)</a:t>
            </a:r>
          </a:p>
          <a:p>
            <a:pPr marL="0" indent="0">
              <a:buNone/>
            </a:pPr>
            <a:r>
              <a:rPr lang="en-US" dirty="0"/>
              <a:t>pop         </a:t>
            </a:r>
          </a:p>
          <a:p>
            <a:pPr marL="0" indent="0">
              <a:buNone/>
            </a:pPr>
            <a:r>
              <a:rPr lang="en-US" dirty="0"/>
              <a:t>ND1 , 1313 3535 4153 0909 2727 1111 4749 1525 0709</a:t>
            </a:r>
          </a:p>
          <a:p>
            <a:pPr marL="0" indent="0">
              <a:buNone/>
            </a:pPr>
            <a:r>
              <a:rPr lang="en-US" dirty="0"/>
              <a:t>ND2 , 1315 3545 4143 0909 2727 1111 4949 2325 1111</a:t>
            </a:r>
          </a:p>
          <a:p>
            <a:pPr marL="0" indent="0">
              <a:buNone/>
            </a:pPr>
            <a:r>
              <a:rPr lang="en-US" dirty="0"/>
              <a:t>ND3 , 1313 3939 4357 0711 2727 1111 5153 2525 0911</a:t>
            </a:r>
          </a:p>
          <a:p>
            <a:pPr marL="0" indent="0">
              <a:buNone/>
            </a:pPr>
            <a:r>
              <a:rPr lang="en-US" dirty="0"/>
              <a:t>ND4 , 1113 3537 5153 0909 2727 1111 4753 1717 0711</a:t>
            </a:r>
          </a:p>
          <a:p>
            <a:pPr marL="0" indent="0">
              <a:buNone/>
            </a:pPr>
            <a:r>
              <a:rPr lang="en-US" dirty="0"/>
              <a:t>ND5 , 1313 3539 5153 0909 2727 1111 4751 2525 0711</a:t>
            </a:r>
          </a:p>
          <a:p>
            <a:pPr marL="0" indent="0">
              <a:buNone/>
            </a:pPr>
            <a:r>
              <a:rPr lang="en-US" dirty="0"/>
              <a:t>ND6 , 1313 3135 4345 0909 2527 1111 5353 1527 0707</a:t>
            </a:r>
          </a:p>
          <a:p>
            <a:pPr marL="0" indent="0">
              <a:buNone/>
            </a:pPr>
            <a:r>
              <a:rPr lang="en-US" dirty="0"/>
              <a:t>ND7 , 1313 3137 4351 0509 2727 1111 4955 1515 0709</a:t>
            </a:r>
          </a:p>
        </p:txBody>
      </p:sp>
    </p:spTree>
    <p:extLst>
      <p:ext uri="{BB962C8B-B14F-4D97-AF65-F5344CB8AC3E}">
        <p14:creationId xmlns:p14="http://schemas.microsoft.com/office/powerpoint/2010/main" val="38648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2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Allelic Richness and Private Allelic Richness</a:t>
            </a:r>
            <a:endParaRPr lang="en-US" sz="2800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DNASP</a:t>
            </a:r>
            <a:endParaRPr lang="en-US" sz="40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01" t="12845" r="57133" b="262"/>
          <a:stretch/>
        </p:blipFill>
        <p:spPr>
          <a:xfrm>
            <a:off x="609600" y="2479018"/>
            <a:ext cx="4676775" cy="36572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27890-5642-4F6A-A40B-FC32A18A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2186"/>
              </p:ext>
            </p:extLst>
          </p:nvPr>
        </p:nvGraphicFramePr>
        <p:xfrm>
          <a:off x="6905626" y="2479018"/>
          <a:ext cx="4432300" cy="36471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E73E41-D190-4E28-9ED8-7A15D81B272E}"/>
              </a:ext>
            </a:extLst>
          </p:cNvPr>
          <p:cNvSpPr txBox="1"/>
          <p:nvPr/>
        </p:nvSpPr>
        <p:spPr>
          <a:xfrm>
            <a:off x="609600" y="1301996"/>
            <a:ext cx="107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“Polymorphism of </a:t>
            </a:r>
            <a:r>
              <a:rPr lang="en-US" dirty="0" err="1"/>
              <a:t>mtDNA</a:t>
            </a:r>
            <a:r>
              <a:rPr lang="en-US" dirty="0"/>
              <a:t> COI gene in 11 populations of </a:t>
            </a:r>
            <a:r>
              <a:rPr lang="en-US" i="1" dirty="0" err="1"/>
              <a:t>Valisia</a:t>
            </a:r>
            <a:r>
              <a:rPr lang="en-US" i="1" dirty="0"/>
              <a:t> </a:t>
            </a:r>
            <a:r>
              <a:rPr lang="en-US" i="1" dirty="0" err="1"/>
              <a:t>javana</a:t>
            </a:r>
            <a:r>
              <a:rPr lang="en-US" dirty="0"/>
              <a:t>. Sample size (</a:t>
            </a:r>
            <a:r>
              <a:rPr lang="en-US" i="1" dirty="0"/>
              <a:t>N</a:t>
            </a:r>
            <a:r>
              <a:rPr lang="en-US" dirty="0"/>
              <a:t>), number of haplotypes (</a:t>
            </a:r>
            <a:r>
              <a:rPr lang="en-US" i="1" dirty="0"/>
              <a:t>K</a:t>
            </a:r>
            <a:r>
              <a:rPr lang="en-US" dirty="0"/>
              <a:t>), haplotype diversity (</a:t>
            </a:r>
            <a:r>
              <a:rPr lang="en-US" i="1" dirty="0" err="1"/>
              <a:t>Hd</a:t>
            </a:r>
            <a:r>
              <a:rPr lang="en-US" dirty="0"/>
              <a:t>), nucleotide diversity (</a:t>
            </a:r>
            <a:r>
              <a:rPr lang="el-GR" i="1" dirty="0"/>
              <a:t>π</a:t>
            </a:r>
            <a:r>
              <a:rPr lang="el-GR" dirty="0"/>
              <a:t>) </a:t>
            </a:r>
            <a:r>
              <a:rPr lang="en-US" dirty="0"/>
              <a:t>and name of haplotypes (</a:t>
            </a:r>
            <a:r>
              <a:rPr lang="en-US" i="1" dirty="0"/>
              <a:t>H</a:t>
            </a:r>
            <a:r>
              <a:rPr lang="en-US" dirty="0"/>
              <a:t>) with Number of individuals” </a:t>
            </a:r>
          </a:p>
        </p:txBody>
      </p:sp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4A64-BC5D-4D06-86BE-B0EC82F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 and Experimental Design</a:t>
            </a:r>
          </a:p>
        </p:txBody>
      </p:sp>
      <p:pic>
        <p:nvPicPr>
          <p:cNvPr id="7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D87E84C1-05FD-4C3F-A861-A6D705932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7" y="477673"/>
            <a:ext cx="5667687" cy="604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C8773-0077-4462-BA95-0081C45B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4011084" cy="4221164"/>
          </a:xfrm>
        </p:spPr>
        <p:txBody>
          <a:bodyPr/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Figure 2. Pairwise genetic differentiation among populations according to geographic distance in </a:t>
            </a:r>
            <a:r>
              <a:rPr lang="en-US" sz="1300" dirty="0" err="1"/>
              <a:t>Valisia</a:t>
            </a:r>
            <a:r>
              <a:rPr lang="en-US" sz="1300" dirty="0"/>
              <a:t> </a:t>
            </a:r>
            <a:r>
              <a:rPr lang="en-US" sz="1300" dirty="0" err="1"/>
              <a:t>javana</a:t>
            </a:r>
            <a:r>
              <a:rPr lang="en-US" sz="1300" dirty="0"/>
              <a:t> (A, C) and </a:t>
            </a:r>
            <a:r>
              <a:rPr lang="en-US" sz="1300" dirty="0" err="1"/>
              <a:t>Ficus</a:t>
            </a:r>
            <a:r>
              <a:rPr lang="en-US" sz="1300" dirty="0"/>
              <a:t> </a:t>
            </a:r>
            <a:r>
              <a:rPr lang="en-US" sz="1300" dirty="0" err="1"/>
              <a:t>hirta</a:t>
            </a:r>
            <a:r>
              <a:rPr lang="en-US" sz="13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300" dirty="0" err="1"/>
              <a:t>javana</a:t>
            </a:r>
            <a:r>
              <a:rPr lang="en-US" sz="1300" dirty="0"/>
              <a:t> and D: </a:t>
            </a:r>
            <a:r>
              <a:rPr lang="en-US" sz="1300" dirty="0" err="1"/>
              <a:t>cpDNA</a:t>
            </a:r>
            <a:r>
              <a:rPr lang="en-US" sz="1300" dirty="0"/>
              <a:t> for F. </a:t>
            </a:r>
            <a:r>
              <a:rPr lang="en-US" sz="1300" dirty="0" err="1"/>
              <a:t>hirta</a:t>
            </a:r>
            <a:r>
              <a:rPr lang="en-US" sz="1300" dirty="0"/>
              <a:t>). (A) Pairwise genetic distance </a:t>
            </a:r>
            <a:r>
              <a:rPr lang="en-US" sz="1300" dirty="0" err="1"/>
              <a:t>Fst</a:t>
            </a:r>
            <a:r>
              <a:rPr lang="en-US" sz="1300" dirty="0"/>
              <a:t>/(1- FST) according to the natural logarithm of geographic distance (GGD; km) in V. </a:t>
            </a:r>
            <a:r>
              <a:rPr lang="en-US" sz="1300" dirty="0" err="1"/>
              <a:t>javana</a:t>
            </a:r>
            <a:r>
              <a:rPr lang="en-US" sz="1300" dirty="0"/>
              <a:t>. (B) Pairwise genetic distance FST/(1-FST) according to the natural logarithm of geographic distance (km) of F. </a:t>
            </a:r>
            <a:r>
              <a:rPr lang="en-US" sz="1300" dirty="0" err="1"/>
              <a:t>hirta</a:t>
            </a:r>
            <a:r>
              <a:rPr lang="en-US" sz="1300" dirty="0"/>
              <a:t>. (C) Logarithm of genetic distance (</a:t>
            </a:r>
            <a:r>
              <a:rPr lang="en-US" sz="1300" dirty="0" err="1"/>
              <a:t>Nst</a:t>
            </a:r>
            <a:r>
              <a:rPr lang="en-US" sz="1300" dirty="0"/>
              <a:t>) according to the natural logarithm of geographic distance (km) of V. </a:t>
            </a:r>
            <a:r>
              <a:rPr lang="en-US" sz="1300" dirty="0" err="1"/>
              <a:t>javana</a:t>
            </a:r>
            <a:r>
              <a:rPr lang="en-US" sz="1300" dirty="0"/>
              <a:t>. (D) Logarithm transform of genetic distance (NST) according to the natural logarithm of geographic distance (km) in F. </a:t>
            </a:r>
            <a:r>
              <a:rPr lang="en-US" sz="1300" dirty="0" err="1"/>
              <a:t>hirta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7F3499-3B83-491C-83F1-5E18F87E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Codominant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E33DBE-3F8B-4FAB-A57C-9E7B1C00AFB6}"/>
              </a:ext>
            </a:extLst>
          </p:cNvPr>
          <p:cNvGraphicFramePr>
            <a:graphicFrameLocks/>
          </p:cNvGraphicFramePr>
          <p:nvPr/>
        </p:nvGraphicFramePr>
        <p:xfrm>
          <a:off x="5006544" y="443579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77EB-3739-4B2D-9A51-AAFFBA9C653F}"/>
              </a:ext>
            </a:extLst>
          </p:cNvPr>
          <p:cNvGraphicFramePr>
            <a:graphicFrameLocks/>
          </p:cNvGraphicFramePr>
          <p:nvPr/>
        </p:nvGraphicFramePr>
        <p:xfrm>
          <a:off x="5268144" y="2362200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9669CC-66D2-45EF-8BE9-CBD59E9E791A}"/>
              </a:ext>
            </a:extLst>
          </p:cNvPr>
          <p:cNvGraphicFramePr>
            <a:graphicFrameLocks/>
          </p:cNvGraphicFramePr>
          <p:nvPr/>
        </p:nvGraphicFramePr>
        <p:xfrm>
          <a:off x="5268144" y="4458393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6A621E-920C-45C3-9699-C481553ABAF8}"/>
              </a:ext>
            </a:extLst>
          </p:cNvPr>
          <p:cNvSpPr txBox="1"/>
          <p:nvPr/>
        </p:nvSpPr>
        <p:spPr>
          <a:xfrm>
            <a:off x="1191126" y="4555375"/>
            <a:ext cx="2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Excel Charts</a:t>
            </a:r>
          </a:p>
        </p:txBody>
      </p:sp>
    </p:spTree>
    <p:extLst>
      <p:ext uri="{BB962C8B-B14F-4D97-AF65-F5344CB8AC3E}">
        <p14:creationId xmlns:p14="http://schemas.microsoft.com/office/powerpoint/2010/main" val="10035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1664</Words>
  <Application>Microsoft Office PowerPoint</Application>
  <PresentationFormat>Widescreen</PresentationFormat>
  <Paragraphs>666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Verdana-Italic</vt:lpstr>
      <vt:lpstr>Arial</vt:lpstr>
      <vt:lpstr>Calibri</vt:lpstr>
      <vt:lpstr>Calibri Light</vt:lpstr>
      <vt:lpstr>Verdana</vt:lpstr>
      <vt:lpstr>Office Theme</vt:lpstr>
      <vt:lpstr>1_Office Theme</vt:lpstr>
      <vt:lpstr>PowerPoint Presentation</vt:lpstr>
      <vt:lpstr>Red Laser Steel Cobra Danger Unicorns Presents: “Lack of genetic isolation by distance, similar genetic structuring but different demographic histories in a fig pollinating wasp mutualism” By: Enwai Tian, John D. Nason, Carlos A. Machado, Linna Zheng, Hui Yu and Finn Kjellberg</vt:lpstr>
      <vt:lpstr>Biological Background and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Formatting in R</vt:lpstr>
      <vt:lpstr>Some Genepop output</vt:lpstr>
      <vt:lpstr>Formatting mtDNA into FASTA</vt:lpstr>
      <vt:lpstr>Formatting microsatellite into genepop format</vt:lpstr>
      <vt:lpstr>Example of Some Formatting Done in R </vt:lpstr>
      <vt:lpstr>Allelic Richness and Private Allelic Richness</vt:lpstr>
      <vt:lpstr>PowerPoint Presentation</vt:lpstr>
      <vt:lpstr>Table 2</vt:lpstr>
      <vt:lpstr>DNASP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Ashley Paulsen</cp:lastModifiedBy>
  <cp:revision>6</cp:revision>
  <dcterms:created xsi:type="dcterms:W3CDTF">2018-12-05T16:30:24Z</dcterms:created>
  <dcterms:modified xsi:type="dcterms:W3CDTF">2018-12-05T18:51:08Z</dcterms:modified>
</cp:coreProperties>
</file>