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7" r:id="rId4"/>
    <p:sldId id="266" r:id="rId5"/>
    <p:sldId id="297" r:id="rId6"/>
    <p:sldId id="298" r:id="rId7"/>
    <p:sldId id="299" r:id="rId8"/>
    <p:sldId id="268" r:id="rId9"/>
    <p:sldId id="295" r:id="rId10"/>
    <p:sldId id="278" r:id="rId11"/>
    <p:sldId id="277" r:id="rId12"/>
    <p:sldId id="281" r:id="rId13"/>
    <p:sldId id="282" r:id="rId14"/>
    <p:sldId id="283" r:id="rId15"/>
    <p:sldId id="284" r:id="rId16"/>
    <p:sldId id="275" r:id="rId17"/>
    <p:sldId id="257" r:id="rId18"/>
    <p:sldId id="258" r:id="rId19"/>
    <p:sldId id="292" r:id="rId20"/>
    <p:sldId id="293" r:id="rId21"/>
    <p:sldId id="294" r:id="rId22"/>
    <p:sldId id="285" r:id="rId23"/>
    <p:sldId id="259" r:id="rId24"/>
    <p:sldId id="296" r:id="rId25"/>
    <p:sldId id="288" r:id="rId26"/>
    <p:sldId id="260" r:id="rId27"/>
    <p:sldId id="289" r:id="rId28"/>
    <p:sldId id="290" r:id="rId29"/>
    <p:sldId id="261" r:id="rId30"/>
    <p:sldId id="262" r:id="rId31"/>
    <p:sldId id="270" r:id="rId32"/>
    <p:sldId id="263" r:id="rId33"/>
    <p:sldId id="264" r:id="rId34"/>
    <p:sldId id="265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2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257"/>
          <c:y val="2.97619047619047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0.98601329718326935</c:v>
                  </c:pt>
                  <c:pt idx="1">
                    <c:v>1.1317527104146314</c:v>
                  </c:pt>
                  <c:pt idx="2">
                    <c:v>1.1547005383792515</c:v>
                  </c:pt>
                  <c:pt idx="3">
                    <c:v>0.85706936780786169</c:v>
                  </c:pt>
                  <c:pt idx="4">
                    <c:v>0.9590375834240038</c:v>
                  </c:pt>
                  <c:pt idx="5">
                    <c:v>1.4185717038670784</c:v>
                  </c:pt>
                  <c:pt idx="6">
                    <c:v>1.3437096247164249</c:v>
                  </c:pt>
                  <c:pt idx="7">
                    <c:v>0.96385286516097091</c:v>
                  </c:pt>
                  <c:pt idx="8">
                    <c:v>1.2801909579781012</c:v>
                  </c:pt>
                  <c:pt idx="9">
                    <c:v>1.9420620325498372</c:v>
                  </c:pt>
                  <c:pt idx="10">
                    <c:v>1.0378634273483003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5.5555555555555554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6.8888888888888893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0.6758625033664688</c:v>
                  </c:pt>
                  <c:pt idx="1">
                    <c:v>0.57735026918962573</c:v>
                  </c:pt>
                  <c:pt idx="2">
                    <c:v>0.51219691429404923</c:v>
                  </c:pt>
                  <c:pt idx="3">
                    <c:v>0.58001702827280843</c:v>
                  </c:pt>
                  <c:pt idx="4">
                    <c:v>0.48432210483785254</c:v>
                  </c:pt>
                  <c:pt idx="5">
                    <c:v>0.7453559924999299</c:v>
                  </c:pt>
                  <c:pt idx="6">
                    <c:v>0.70928585193353921</c:v>
                  </c:pt>
                  <c:pt idx="7">
                    <c:v>0.77180244385832253</c:v>
                  </c:pt>
                  <c:pt idx="8">
                    <c:v>0.83333333333333337</c:v>
                  </c:pt>
                  <c:pt idx="9">
                    <c:v>0.982878111830785</c:v>
                  </c:pt>
                  <c:pt idx="10">
                    <c:v>1.0378634273483003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3.6666666666666665</c:v>
                </c:pt>
                <c:pt idx="2">
                  <c:v>4.1111111111111107</c:v>
                </c:pt>
                <c:pt idx="3">
                  <c:v>3.4444444444444446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0.6238240422398309</c:v>
                  </c:pt>
                  <c:pt idx="1">
                    <c:v>0.46452023975780121</c:v>
                  </c:pt>
                  <c:pt idx="2">
                    <c:v>0.60890421295416697</c:v>
                  </c:pt>
                  <c:pt idx="3">
                    <c:v>0.43624561587675786</c:v>
                  </c:pt>
                  <c:pt idx="4">
                    <c:v>0.69019928738075931</c:v>
                  </c:pt>
                  <c:pt idx="5">
                    <c:v>1.1694615104426775</c:v>
                  </c:pt>
                  <c:pt idx="6">
                    <c:v>0.94870642264934102</c:v>
                  </c:pt>
                  <c:pt idx="7">
                    <c:v>0.80115637131070327</c:v>
                  </c:pt>
                  <c:pt idx="8">
                    <c:v>0.49499282242728682</c:v>
                  </c:pt>
                  <c:pt idx="9">
                    <c:v>1.3825628633569975</c:v>
                  </c:pt>
                  <c:pt idx="10">
                    <c:v>0.59544500252467558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2.8770417754814517</c:v>
                </c:pt>
                <c:pt idx="2">
                  <c:v>2.9820157123525797</c:v>
                </c:pt>
                <c:pt idx="3">
                  <c:v>2.5071471229180307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3.6168440780763595</c:v>
                </c:pt>
                <c:pt idx="7">
                  <c:v>4.1932821963066065</c:v>
                </c:pt>
                <c:pt idx="8">
                  <c:v>3.0568350435107994</c:v>
                </c:pt>
                <c:pt idx="9">
                  <c:v>5.1725088400967874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0.22267401927400954</c:v>
                  </c:pt>
                  <c:pt idx="1">
                    <c:v>0.19208575477432824</c:v>
                  </c:pt>
                  <c:pt idx="2">
                    <c:v>0.2011953302387843</c:v>
                  </c:pt>
                  <c:pt idx="3">
                    <c:v>0.18643502657039748</c:v>
                  </c:pt>
                  <c:pt idx="4">
                    <c:v>0.17687259981156611</c:v>
                  </c:pt>
                  <c:pt idx="5">
                    <c:v>0.24417012086326806</c:v>
                  </c:pt>
                  <c:pt idx="6">
                    <c:v>0.22888212577761355</c:v>
                  </c:pt>
                  <c:pt idx="7">
                    <c:v>0.17731756465652382</c:v>
                  </c:pt>
                  <c:pt idx="8">
                    <c:v>0.23410595298791734</c:v>
                  </c:pt>
                  <c:pt idx="9">
                    <c:v>0.28125827770699052</c:v>
                  </c:pt>
                  <c:pt idx="10">
                    <c:v>0.24000698987453495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1.1106182554929374</c:v>
                </c:pt>
                <c:pt idx="1">
                  <c:v>1.1314910512804501</c:v>
                </c:pt>
                <c:pt idx="2">
                  <c:v>1.150875916294668</c:v>
                </c:pt>
                <c:pt idx="3">
                  <c:v>1.0187847447794374</c:v>
                </c:pt>
                <c:pt idx="4">
                  <c:v>1.3597962592355948</c:v>
                </c:pt>
                <c:pt idx="5">
                  <c:v>1.301010720627261</c:v>
                </c:pt>
                <c:pt idx="6">
                  <c:v>1.2940002160154223</c:v>
                </c:pt>
                <c:pt idx="7">
                  <c:v>1.487275700221609</c:v>
                </c:pt>
                <c:pt idx="8">
                  <c:v>1.2417221260635263</c:v>
                </c:pt>
                <c:pt idx="9">
                  <c:v>1.5374988519054058</c:v>
                </c:pt>
                <c:pt idx="10">
                  <c:v>1.1404284666909585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0.1111111111111111</c:v>
                  </c:pt>
                  <c:pt idx="2">
                    <c:v>0</c:v>
                  </c:pt>
                  <c:pt idx="3">
                    <c:v>0.1111111111111111</c:v>
                  </c:pt>
                  <c:pt idx="4">
                    <c:v>0.2421610524189263</c:v>
                  </c:pt>
                  <c:pt idx="5">
                    <c:v>0.44444444444444442</c:v>
                  </c:pt>
                  <c:pt idx="6">
                    <c:v>0.2421610524189263</c:v>
                  </c:pt>
                  <c:pt idx="7">
                    <c:v>0.23570226039551587</c:v>
                  </c:pt>
                  <c:pt idx="8">
                    <c:v>0.37679611017362596</c:v>
                  </c:pt>
                  <c:pt idx="9">
                    <c:v>0.72648315725677903</c:v>
                  </c:pt>
                  <c:pt idx="10">
                    <c:v>0.22222222222222221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0.1111111111111111</c:v>
                </c:pt>
                <c:pt idx="2">
                  <c:v>0</c:v>
                </c:pt>
                <c:pt idx="3">
                  <c:v>0.1111111111111111</c:v>
                </c:pt>
                <c:pt idx="4">
                  <c:v>0.44444444444444442</c:v>
                </c:pt>
                <c:pt idx="5">
                  <c:v>0.55555555555555558</c:v>
                </c:pt>
                <c:pt idx="6">
                  <c:v>0.44444444444444442</c:v>
                </c:pt>
                <c:pt idx="7">
                  <c:v>0.33333333333333331</c:v>
                </c:pt>
                <c:pt idx="8">
                  <c:v>0.55555555555555558</c:v>
                </c:pt>
                <c:pt idx="9">
                  <c:v>1.6666666666666667</c:v>
                </c:pt>
                <c:pt idx="10">
                  <c:v>0.22222222222222221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0.1111111111111111</c:v>
                  </c:pt>
                  <c:pt idx="1">
                    <c:v>0.3379312516832344</c:v>
                  </c:pt>
                  <c:pt idx="2">
                    <c:v>0.17568209223157663</c:v>
                  </c:pt>
                  <c:pt idx="3">
                    <c:v>0.14698618394803281</c:v>
                  </c:pt>
                  <c:pt idx="4">
                    <c:v>0.35136418446315326</c:v>
                  </c:pt>
                  <c:pt idx="5">
                    <c:v>0.16666666666666666</c:v>
                  </c:pt>
                  <c:pt idx="6">
                    <c:v>0.3379312516832344</c:v>
                  </c:pt>
                  <c:pt idx="7">
                    <c:v>0.20030840419244386</c:v>
                  </c:pt>
                  <c:pt idx="8">
                    <c:v>0.2421610524189263</c:v>
                  </c:pt>
                  <c:pt idx="9">
                    <c:v>0.75359222034725193</c:v>
                  </c:pt>
                  <c:pt idx="10">
                    <c:v>0.66202084932294369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0.1111111111111111</c:v>
                </c:pt>
                <c:pt idx="1">
                  <c:v>0.44444444444444442</c:v>
                </c:pt>
                <c:pt idx="2">
                  <c:v>0.44444444444444442</c:v>
                </c:pt>
                <c:pt idx="3">
                  <c:v>0.22222222222222221</c:v>
                </c:pt>
                <c:pt idx="4">
                  <c:v>0.88888888888888884</c:v>
                </c:pt>
                <c:pt idx="5">
                  <c:v>0.33333333333333331</c:v>
                </c:pt>
                <c:pt idx="6">
                  <c:v>0.55555555555555558</c:v>
                </c:pt>
                <c:pt idx="7">
                  <c:v>0.88888888888888884</c:v>
                </c:pt>
                <c:pt idx="8">
                  <c:v>0.44444444444444442</c:v>
                </c:pt>
                <c:pt idx="9">
                  <c:v>1.1111111111111112</c:v>
                </c:pt>
                <c:pt idx="10">
                  <c:v>1.2222222222222223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0.55555555555555558</c:v>
                  </c:pt>
                  <c:pt idx="1">
                    <c:v>0.65499034014175528</c:v>
                  </c:pt>
                  <c:pt idx="2">
                    <c:v>0.50307695211874537</c:v>
                  </c:pt>
                  <c:pt idx="3">
                    <c:v>0.57735026918962573</c:v>
                  </c:pt>
                  <c:pt idx="4">
                    <c:v>0.53863109526848096</c:v>
                  </c:pt>
                  <c:pt idx="5">
                    <c:v>0.74120355911812963</c:v>
                  </c:pt>
                  <c:pt idx="6">
                    <c:v>0.79930525388545315</c:v>
                  </c:pt>
                  <c:pt idx="7">
                    <c:v>0.62607931497692471</c:v>
                  </c:pt>
                  <c:pt idx="8">
                    <c:v>0.75359222034725193</c:v>
                  </c:pt>
                  <c:pt idx="9">
                    <c:v>1.0015420209622192</c:v>
                  </c:pt>
                  <c:pt idx="10">
                    <c:v>0.92962225170452839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1.5555555555555556</c:v>
                </c:pt>
                <c:pt idx="1">
                  <c:v>1.8888888888888888</c:v>
                </c:pt>
                <c:pt idx="2">
                  <c:v>1.5555555555555556</c:v>
                </c:pt>
                <c:pt idx="3">
                  <c:v>1.3333333333333333</c:v>
                </c:pt>
                <c:pt idx="4">
                  <c:v>2.1111111111111112</c:v>
                </c:pt>
                <c:pt idx="5">
                  <c:v>1.7777777777777777</c:v>
                </c:pt>
                <c:pt idx="6">
                  <c:v>2.3333333333333335</c:v>
                </c:pt>
                <c:pt idx="7">
                  <c:v>2.5555555555555554</c:v>
                </c:pt>
                <c:pt idx="8">
                  <c:v>2.1111111111111112</c:v>
                </c:pt>
                <c:pt idx="9">
                  <c:v>2.5555555555555554</c:v>
                </c:pt>
                <c:pt idx="10">
                  <c:v>2.4444444444444446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682101776"/>
        <c:axId val="68210013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9.9802539421599834E-2</c:v>
                  </c:pt>
                  <c:pt idx="1">
                    <c:v>8.1620904917346943E-2</c:v>
                  </c:pt>
                  <c:pt idx="2">
                    <c:v>8.295656321828801E-2</c:v>
                  </c:pt>
                  <c:pt idx="3">
                    <c:v>8.1753988256486734E-2</c:v>
                  </c:pt>
                  <c:pt idx="4">
                    <c:v>6.9208529404326091E-2</c:v>
                  </c:pt>
                  <c:pt idx="5">
                    <c:v>8.7268663641188474E-2</c:v>
                  </c:pt>
                  <c:pt idx="6">
                    <c:v>8.7133599670533426E-2</c:v>
                  </c:pt>
                  <c:pt idx="7">
                    <c:v>5.5784423396002307E-2</c:v>
                  </c:pt>
                  <c:pt idx="8">
                    <c:v>9.9484504070221372E-2</c:v>
                  </c:pt>
                  <c:pt idx="9">
                    <c:v>9.171041403146836E-2</c:v>
                  </c:pt>
                  <c:pt idx="10">
                    <c:v>9.9185728015553268E-2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9.9802539421599834E-2</c:v>
                  </c:pt>
                  <c:pt idx="1">
                    <c:v>8.1620904917346943E-2</c:v>
                  </c:pt>
                  <c:pt idx="2">
                    <c:v>8.295656321828801E-2</c:v>
                  </c:pt>
                  <c:pt idx="3">
                    <c:v>8.1753988256486734E-2</c:v>
                  </c:pt>
                  <c:pt idx="4">
                    <c:v>6.9208529404326091E-2</c:v>
                  </c:pt>
                  <c:pt idx="5">
                    <c:v>8.7268663641188474E-2</c:v>
                  </c:pt>
                  <c:pt idx="6">
                    <c:v>8.7133599670533426E-2</c:v>
                  </c:pt>
                  <c:pt idx="7">
                    <c:v>5.5784423396002307E-2</c:v>
                  </c:pt>
                  <c:pt idx="8">
                    <c:v>9.9484504070221372E-2</c:v>
                  </c:pt>
                  <c:pt idx="9">
                    <c:v>9.171041403146836E-2</c:v>
                  </c:pt>
                  <c:pt idx="10">
                    <c:v>9.9185728015553268E-2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0.52750000000000008</c:v>
                </c:pt>
                <c:pt idx="1">
                  <c:v>0.56158134430727025</c:v>
                </c:pt>
                <c:pt idx="2">
                  <c:v>0.5510272059019109</c:v>
                </c:pt>
                <c:pt idx="3">
                  <c:v>0.4939236111111111</c:v>
                </c:pt>
                <c:pt idx="4">
                  <c:v>0.6320483749055178</c:v>
                </c:pt>
                <c:pt idx="5">
                  <c:v>0.5886742178930664</c:v>
                </c:pt>
                <c:pt idx="6">
                  <c:v>0.5907338820301784</c:v>
                </c:pt>
                <c:pt idx="7">
                  <c:v>0.68315723771958559</c:v>
                </c:pt>
                <c:pt idx="8">
                  <c:v>0.55694059710680222</c:v>
                </c:pt>
                <c:pt idx="9">
                  <c:v>0.65100847744225188</c:v>
                </c:pt>
                <c:pt idx="10">
                  <c:v>0.53944444444444439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310568"/>
        <c:axId val="652318112"/>
      </c:scatterChart>
      <c:catAx>
        <c:axId val="68210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82100136"/>
        <c:crosses val="autoZero"/>
        <c:auto val="1"/>
        <c:lblAlgn val="ctr"/>
        <c:lblOffset val="100"/>
        <c:noMultiLvlLbl val="0"/>
      </c:catAx>
      <c:valAx>
        <c:axId val="6821001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682101776"/>
        <c:crosses val="autoZero"/>
        <c:crossBetween val="between"/>
      </c:valAx>
      <c:valAx>
        <c:axId val="65231811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652310568"/>
        <c:crosses val="max"/>
        <c:crossBetween val="midCat"/>
      </c:valAx>
      <c:valAx>
        <c:axId val="652310568"/>
        <c:scaling>
          <c:orientation val="minMax"/>
        </c:scaling>
        <c:delete val="0"/>
        <c:axPos val="t"/>
        <c:majorTickMark val="none"/>
        <c:minorTickMark val="none"/>
        <c:tickLblPos val="none"/>
        <c:crossAx val="65231811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48B-3A49-496B-958D-CAA572B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EB1-D09E-40E8-B7F0-5B2BFF4A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F525-E2BA-4F8B-BE32-3DC2891A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CC9A1-8BB5-46F1-B726-F8E1B73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B95-D4E2-4691-AE07-A52393B3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EC0-59CD-4100-B288-F772C0D4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87E6-0ADA-484B-BD7A-9976777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CABB-A555-490E-8B70-8102A016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536-1EA1-4B83-8EE6-9D40C2F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E562-E15A-4A35-8781-F23EFEA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28C18-52E0-4E6E-9717-AF121462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5D938-CB5F-4D4C-8C4A-B21E02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EF49-A943-4DAA-9580-45C29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8521-F086-4441-A7FE-7D3885E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13F-FA8D-41C4-ADCD-ED7B34E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CE5-4F01-4698-81C8-7DD790C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EE8A-9358-4895-A437-02F192B5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D6DC-A26F-469D-ABD2-94A9519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F5-3601-48E9-B88E-F7250F7F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796E-4723-4847-A5D0-EF9A7C79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F13-5DF5-45C2-A01B-0B0C2CBA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BA9C5-8A62-404B-A50C-9435CCDE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2B45-8A81-4ADA-AAA4-62F7F0D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A4E-4590-4C71-9CED-EA4D2958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9C8-38C4-4EC0-A0BD-B74EAFD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CCF-76C3-431D-AFDB-C6B9F233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A57B-5426-4C4B-BAD2-C6658FC3D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F198-3401-4556-A464-CD1688C6B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A4A8-AF84-4F90-BB1E-D05F190F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64BB-1D63-44D7-B49B-1464592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618B-C6B8-4580-B7F0-2D0F367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A5-5992-426E-BD3E-0FBFC5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AF6A-C59F-4551-9E8C-C11B50C4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D4BD-DC99-4340-8A6B-4F040CAD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B8F9B-30CE-488B-8403-15FD6F0A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5FAB4-6E60-4E8E-B248-468928CC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0DF1-AF39-40A7-9F11-FBFD477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F053-5D71-4CB3-8BE4-813C02A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FDD5-37F4-4C1C-B646-B33973A9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B80-B831-4CFA-9099-63520950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248B0-3427-442F-B34E-3A2B7C37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408A-01FD-4002-80C2-4BFEC59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BF39-1C20-488C-AE2E-D87EDE1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693E-BB6C-483E-B7FA-4090C3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209BD-86E8-4097-BCD4-47BE8DCC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70193-0423-4FB1-9961-221D8DC0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A23B-D423-4E2C-A5DB-9716FEC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6D79-42B2-47F2-A38C-DC7E9BC2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520-96DF-4859-925F-EC15B817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FBE9-2435-405C-B484-6F78B4F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F67E6-E0BD-4E75-B325-C3E20179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075B-97C9-4317-AEE4-858F43A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25A-0C7E-48E7-8CF3-5A55AC11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5BAFE-1039-4B99-8A81-CB7416D2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D753D-00B1-4033-9CDD-C70D23A0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B65-FAD8-4AED-8BBA-2A002BC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BD0F-1812-4F71-AC0E-6BF43F8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110B-0515-4DA7-ADF5-32632F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C15D1-9AE8-4688-BF2A-1493C6D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9CC8-AAF1-43F4-B002-B70C71E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BA3E-50A9-455A-81A6-BDB13CD0A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3368-F43D-4802-A4F6-E478387DE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21D5-1D13-4EE3-A7FB-37162F16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111/mec.13438#mec13438-note-0001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7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4" y="86166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1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9896"/>
            <a:ext cx="4870362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2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1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netic Distance Options">
            <a:extLst>
              <a:ext uri="{FF2B5EF4-FFF2-40B4-BE49-F238E27FC236}">
                <a16:creationId xmlns:a16="http://schemas.microsoft.com/office/drawing/2014/main" id="{49A6330B-CF35-4167-BF31-C96838B77D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17" y="735349"/>
            <a:ext cx="4495800" cy="52393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3EF891-4321-4334-B61C-08AD4DFDFC36}"/>
              </a:ext>
            </a:extLst>
          </p:cNvPr>
          <p:cNvSpPr/>
          <p:nvPr/>
        </p:nvSpPr>
        <p:spPr>
          <a:xfrm>
            <a:off x="1211186" y="2636106"/>
            <a:ext cx="319401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Haploid Distance</a:t>
            </a:r>
          </a:p>
        </p:txBody>
      </p:sp>
    </p:spTree>
    <p:extLst>
      <p:ext uri="{BB962C8B-B14F-4D97-AF65-F5344CB8AC3E}">
        <p14:creationId xmlns:p14="http://schemas.microsoft.com/office/powerpoint/2010/main" val="22196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5" y="2426818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210923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18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4" y="2426818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0" y="1039906"/>
            <a:ext cx="11821886" cy="3079656"/>
          </a:xfrm>
        </p:spPr>
        <p:txBody>
          <a:bodyPr>
            <a:normAutofit fontScale="90000"/>
          </a:bodyPr>
          <a:lstStyle/>
          <a:p>
            <a:r>
              <a:rPr lang="en-US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000" dirty="0"/>
              <a:t>Presents: </a:t>
            </a:r>
            <a:r>
              <a:rPr lang="en-US" sz="2200" dirty="0"/>
              <a:t>Lack of genetic isolation by distance, similar genetic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structuring but different demographic histories in a fig pollinating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wasp mutualism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By: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ENWEI TIAN, JOHN D. NASON, CARLOS A. MACHADO, LINNA ZHENG, HUI YU and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FINN KJELLBERG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4" y="513799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28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6" y="2426818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18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3" y="5516310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5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72738"/>
            <a:ext cx="6172200" cy="47029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580627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4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1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2"/>
            <a:ext cx="3867150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2" y="181979"/>
            <a:ext cx="6185914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1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F34C6-A631-409F-988C-E0F06CAB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0059"/>
              </p:ext>
            </p:extLst>
          </p:nvPr>
        </p:nvGraphicFramePr>
        <p:xfrm>
          <a:off x="891396" y="992038"/>
          <a:ext cx="7104705" cy="54630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0941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6648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3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182" y="2006864"/>
            <a:ext cx="9422920" cy="3643804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EA5BB4-9D3F-4D46-99FF-7CD95ECF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9167" t="34896" r="30278" b="10417"/>
          <a:stretch/>
        </p:blipFill>
        <p:spPr>
          <a:xfrm>
            <a:off x="6100314" y="1786659"/>
            <a:ext cx="6055207" cy="43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0"/>
            <a:ext cx="23680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Pairwise genetic differentiation among populations according to geographic distance in </a:t>
            </a:r>
            <a:r>
              <a:rPr lang="en-US" sz="1000" dirty="0" err="1"/>
              <a:t>Valisia</a:t>
            </a:r>
            <a:r>
              <a:rPr lang="en-US" sz="1000" dirty="0"/>
              <a:t> </a:t>
            </a:r>
            <a:r>
              <a:rPr lang="en-US" sz="1000" dirty="0" err="1"/>
              <a:t>javana</a:t>
            </a:r>
            <a:r>
              <a:rPr lang="en-US" sz="1000" dirty="0"/>
              <a:t> (A, C) and </a:t>
            </a:r>
            <a:r>
              <a:rPr lang="en-US" sz="1000" dirty="0" err="1"/>
              <a:t>Ficus</a:t>
            </a:r>
            <a:r>
              <a:rPr lang="en-US" sz="1000" dirty="0"/>
              <a:t> </a:t>
            </a:r>
            <a:r>
              <a:rPr lang="en-US" sz="1000" dirty="0" err="1"/>
              <a:t>hirta</a:t>
            </a:r>
            <a:r>
              <a:rPr lang="en-US" sz="10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000" dirty="0" err="1"/>
              <a:t>javana</a:t>
            </a:r>
            <a:r>
              <a:rPr lang="en-US" sz="1000" dirty="0"/>
              <a:t> and D: </a:t>
            </a:r>
            <a:r>
              <a:rPr lang="en-US" sz="1000" dirty="0" err="1"/>
              <a:t>cpDNA</a:t>
            </a:r>
            <a:r>
              <a:rPr lang="en-US" sz="1000" dirty="0"/>
              <a:t> for F. </a:t>
            </a:r>
            <a:r>
              <a:rPr lang="en-US" sz="1000" dirty="0" err="1"/>
              <a:t>hirta</a:t>
            </a:r>
            <a:r>
              <a:rPr lang="en-US" sz="1000" dirty="0"/>
              <a:t>). (A) Pairwise genetic distance </a:t>
            </a:r>
            <a:r>
              <a:rPr lang="en-US" sz="1000" dirty="0" err="1"/>
              <a:t>Fst</a:t>
            </a:r>
            <a:r>
              <a:rPr lang="en-US" sz="1000" dirty="0"/>
              <a:t>/(1- FST) according to the natural logarithm of geographic distance (GGD; km) in V. </a:t>
            </a:r>
            <a:r>
              <a:rPr lang="en-US" sz="1000" dirty="0" err="1"/>
              <a:t>javana</a:t>
            </a:r>
            <a:r>
              <a:rPr lang="en-US" sz="1000" dirty="0"/>
              <a:t>. (B) Pairwise genetic distance FST/(1-FST) according to the natural logarithm of geographic distance (km) of F. </a:t>
            </a:r>
            <a:r>
              <a:rPr lang="en-US" sz="1000" dirty="0" err="1"/>
              <a:t>hirta</a:t>
            </a:r>
            <a:r>
              <a:rPr lang="en-US" sz="1000" dirty="0"/>
              <a:t>. (C) Logarithm of genetic distance (</a:t>
            </a:r>
            <a:r>
              <a:rPr lang="en-US" sz="1000" dirty="0" err="1"/>
              <a:t>Nst</a:t>
            </a:r>
            <a:r>
              <a:rPr lang="en-US" sz="1000" dirty="0"/>
              <a:t>) according to the natural logarithm of geographic distance (km) of V. </a:t>
            </a:r>
            <a:r>
              <a:rPr lang="en-US" sz="1000" dirty="0" err="1"/>
              <a:t>javana</a:t>
            </a:r>
            <a:r>
              <a:rPr lang="en-US" sz="1000" dirty="0"/>
              <a:t>. (D) Logarithm transform of genetic distance (NST) according to the natural logarithm of geographic distance (km) in F. </a:t>
            </a:r>
            <a:r>
              <a:rPr lang="en-US" sz="1000" dirty="0" err="1"/>
              <a:t>hirta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4CC3-D688-4649-802A-266F4AB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we choose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7D56-C132-4472-9F2D-9856D1E8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02" y="18375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This paper was chosen because Jose Lopez is a member of Dr. John Nason's </a:t>
            </a:r>
            <a:r>
              <a:rPr lang="en-US" sz="3600" dirty="0">
                <a:cs typeface="Calibri"/>
              </a:rPr>
              <a:t>group</a:t>
            </a:r>
          </a:p>
          <a:p>
            <a:r>
              <a:rPr lang="en-US" sz="3600" dirty="0"/>
              <a:t>Gives a shout out to ISU Professor</a:t>
            </a:r>
            <a:endParaRPr lang="en-US" sz="3600" dirty="0">
              <a:cs typeface="Calibri"/>
            </a:endParaRPr>
          </a:p>
          <a:p>
            <a:r>
              <a:rPr lang="en-US" sz="3600" dirty="0"/>
              <a:t>Thought that would allow us to recreate the code more readily</a:t>
            </a:r>
            <a:endParaRPr lang="en-US" sz="3600" dirty="0">
              <a:cs typeface="Calibri"/>
            </a:endParaRPr>
          </a:p>
          <a:p>
            <a:pPr lvl="1"/>
            <a:r>
              <a:rPr lang="en-US" sz="3600" dirty="0"/>
              <a:t>Ask for raw data</a:t>
            </a:r>
          </a:p>
          <a:p>
            <a:pPr lvl="1"/>
            <a:r>
              <a:rPr lang="en-US" sz="3600" dirty="0"/>
              <a:t>Ask for help </a:t>
            </a:r>
          </a:p>
        </p:txBody>
      </p:sp>
    </p:spTree>
    <p:extLst>
      <p:ext uri="{BB962C8B-B14F-4D97-AF65-F5344CB8AC3E}">
        <p14:creationId xmlns:p14="http://schemas.microsoft.com/office/powerpoint/2010/main" val="177383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2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6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73" y="2419556"/>
            <a:ext cx="8268854" cy="4344006"/>
          </a:xfrm>
          <a:prstGeom prst="rect">
            <a:avLst/>
          </a:prstGeom>
        </p:spPr>
      </p:pic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" y="94438"/>
            <a:ext cx="410584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8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2" y="4343442"/>
            <a:ext cx="11018142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0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7"/>
            <a:ext cx="982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28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DAE7-406E-4157-A094-1926462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25B6-0068-4936-A742-56AAA86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7DDA-5D0E-4FB3-A032-2053CBE3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 also take into account the geographic distance that we do not have. </a:t>
            </a:r>
          </a:p>
        </p:txBody>
      </p:sp>
    </p:spTree>
    <p:extLst>
      <p:ext uri="{BB962C8B-B14F-4D97-AF65-F5344CB8AC3E}">
        <p14:creationId xmlns:p14="http://schemas.microsoft.com/office/powerpoint/2010/main" val="67322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8761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17183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9A8CFCD7-84A6-4E91-B27A-BF55EE38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0"/>
            <a:ext cx="6429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4838E-320E-46AC-8712-123DE4EADEA3}"/>
              </a:ext>
            </a:extLst>
          </p:cNvPr>
          <p:cNvSpPr txBox="1"/>
          <p:nvPr/>
        </p:nvSpPr>
        <p:spPr>
          <a:xfrm>
            <a:off x="197892" y="477672"/>
            <a:ext cx="290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07306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1054</Words>
  <Application>Microsoft Office PowerPoint</Application>
  <PresentationFormat>Widescreen</PresentationFormat>
  <Paragraphs>538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Verdana-Italic</vt:lpstr>
      <vt:lpstr>Arial</vt:lpstr>
      <vt:lpstr>Calibri</vt:lpstr>
      <vt:lpstr>Calibri Light</vt:lpstr>
      <vt:lpstr>Verdana</vt:lpstr>
      <vt:lpstr>Office Theme</vt:lpstr>
      <vt:lpstr>PowerPoint Presentation</vt:lpstr>
      <vt:lpstr>Red Laser Steel Cobra Danger Unicorns Presents: Lack of genetic isolation by distance, similar genetic structuring but different demographic histories in a fig pollinating wasp mutualism By: ENWEI TIAN, JOHN D. NASON, CARLOS A. MACHADO, LINNA ZHENG, HUI YU and FINN KJELLBERG</vt:lpstr>
      <vt:lpstr>Why did we choose this paper?</vt:lpstr>
      <vt:lpstr>PowerPoint Presentation</vt:lpstr>
      <vt:lpstr>Analysis and Formatting in R</vt:lpstr>
      <vt:lpstr>Formatting mtDNA into FASTA</vt:lpstr>
      <vt:lpstr>Formatting microsatellite into genepop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 and AR</vt:lpstr>
      <vt:lpstr>PowerPoint Presentation</vt:lpstr>
      <vt:lpstr>Table 2</vt:lpstr>
      <vt:lpstr>DNASP</vt:lpstr>
      <vt:lpstr>PowerPoint Presentation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Ashley Paulsen</cp:lastModifiedBy>
  <cp:revision>4</cp:revision>
  <dcterms:created xsi:type="dcterms:W3CDTF">2018-12-05T05:02:56Z</dcterms:created>
  <dcterms:modified xsi:type="dcterms:W3CDTF">2018-12-05T15:27:26Z</dcterms:modified>
</cp:coreProperties>
</file>