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21" autoAdjust="0"/>
  </p:normalViewPr>
  <p:slideViewPr>
    <p:cSldViewPr snapToGrid="0" snapToObjects="1" showGuides="1">
      <p:cViewPr varScale="1">
        <p:scale>
          <a:sx n="22" d="100"/>
          <a:sy n="22" d="100"/>
        </p:scale>
        <p:origin x="2520" y="336"/>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3/12/24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3/12/24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56357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707"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mailto:rkelley@bellarmine.edu" TargetMode="External"/><Relationship Id="rId7" Type="http://schemas.openxmlformats.org/officeDocument/2006/relationships/image" Target="../media/image12.png"/><Relationship Id="rId2" Type="http://schemas.openxmlformats.org/officeDocument/2006/relationships/hyperlink" Target="mailto:aridley@bellarmine.edu"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527040" y="12073273"/>
            <a:ext cx="10056813" cy="4893625"/>
          </a:xfrm>
          <a:ln>
            <a:solidFill>
              <a:schemeClr val="tx1"/>
            </a:solidFill>
          </a:ln>
        </p:spPr>
        <p:txBody>
          <a:bodyPr/>
          <a:lstStyle/>
          <a:p>
            <a:r>
              <a:rPr lang="en-US" sz="3200" dirty="0">
                <a:solidFill>
                  <a:schemeClr val="tx1"/>
                </a:solidFill>
              </a:rPr>
              <a:t>In the dynamic landscape of banking, the ability to anticipate and mitigate customer churn has become an increasing concern for financial institutions. By using historical data and analytics, banks can develop predictive models capable of identifying customers at risk of churning. A successful model can allow banks to intervene and implement strategies to retain customers, and allocate resources to maximize the effectiveness of their retention efforts</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350643" y="10954964"/>
            <a:ext cx="10048875" cy="754045"/>
          </a:xfrm>
          <a:solidFill>
            <a:schemeClr val="accent1"/>
          </a:solidFill>
        </p:spPr>
        <p:txBody>
          <a:bodyPr/>
          <a:lstStyle/>
          <a:p>
            <a:r>
              <a:rPr lang="en-US" dirty="0">
                <a:solidFill>
                  <a:schemeClr val="bg1"/>
                </a:solidFill>
              </a:rPr>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rot="10800000" flipV="1">
            <a:off x="699693" y="17377484"/>
            <a:ext cx="9541127" cy="754045"/>
          </a:xfrm>
          <a:solidFill>
            <a:schemeClr val="accent1"/>
          </a:solidFill>
        </p:spPr>
        <p:txBody>
          <a:bodyPr/>
          <a:lstStyle/>
          <a:p>
            <a:r>
              <a:rPr lang="en-US" dirty="0">
                <a:solidFill>
                  <a:schemeClr val="bg1"/>
                </a:solidFill>
              </a:rPr>
              <a:t>objectives</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26699595"/>
          </a:xfrm>
          <a:ln>
            <a:solidFill>
              <a:schemeClr val="tx1"/>
            </a:solidFill>
          </a:ln>
        </p:spPr>
        <p:txBody>
          <a:bodyPr/>
          <a:lstStyle/>
          <a:p>
            <a:r>
              <a:rPr lang="en-US" b="1" u="sng" dirty="0">
                <a:solidFill>
                  <a:schemeClr val="tx1"/>
                </a:solidFill>
              </a:rPr>
              <a:t>Data Preprocessing</a:t>
            </a:r>
          </a:p>
          <a:p>
            <a:pPr marL="342900" indent="-342900">
              <a:buFont typeface="Arial" panose="020B0604020202020204" pitchFamily="34" charset="0"/>
              <a:buChar char="•"/>
            </a:pPr>
            <a:r>
              <a:rPr lang="en-US" dirty="0">
                <a:solidFill>
                  <a:schemeClr val="tx1"/>
                </a:solidFill>
              </a:rPr>
              <a:t>There were no missing values</a:t>
            </a:r>
          </a:p>
          <a:p>
            <a:pPr marL="342900" indent="-342900">
              <a:buFont typeface="Arial" panose="020B0604020202020204" pitchFamily="34" charset="0"/>
              <a:buChar char="•"/>
            </a:pPr>
            <a:r>
              <a:rPr lang="en-US" dirty="0">
                <a:solidFill>
                  <a:schemeClr val="tx1"/>
                </a:solidFill>
              </a:rPr>
              <a:t>Displayed correlation matrix for categorical variables</a:t>
            </a:r>
          </a:p>
          <a:p>
            <a:pPr marL="342900" indent="-342900">
              <a:buFont typeface="Arial" panose="020B0604020202020204" pitchFamily="34" charset="0"/>
              <a:buChar char="•"/>
            </a:pPr>
            <a:r>
              <a:rPr lang="en-US" dirty="0">
                <a:solidFill>
                  <a:schemeClr val="tx1"/>
                </a:solidFill>
              </a:rPr>
              <a:t>One hot code for gender and country</a:t>
            </a:r>
          </a:p>
          <a:p>
            <a:pPr marL="342900" indent="-342900">
              <a:buFont typeface="Arial" panose="020B0604020202020204" pitchFamily="34" charset="0"/>
              <a:buChar char="•"/>
            </a:pPr>
            <a:r>
              <a:rPr lang="en-US" dirty="0">
                <a:solidFill>
                  <a:schemeClr val="tx1"/>
                </a:solidFill>
              </a:rPr>
              <a:t>Displayed frequencies and bar charts for categorical data</a:t>
            </a: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r>
              <a:rPr lang="en-US" b="1" u="sng" dirty="0">
                <a:solidFill>
                  <a:schemeClr val="tx1"/>
                </a:solidFill>
              </a:rPr>
              <a:t>Model Selection</a:t>
            </a:r>
          </a:p>
          <a:p>
            <a:pPr marL="342900" indent="-342900">
              <a:buFont typeface="Arial" panose="020B0604020202020204" pitchFamily="34" charset="0"/>
              <a:buChar char="•"/>
            </a:pPr>
            <a:r>
              <a:rPr lang="en-US" dirty="0">
                <a:solidFill>
                  <a:schemeClr val="tx1"/>
                </a:solidFill>
              </a:rPr>
              <a:t>Decision Tree</a:t>
            </a:r>
          </a:p>
          <a:p>
            <a:pPr marL="342900" indent="-342900">
              <a:buFont typeface="Arial" panose="020B0604020202020204" pitchFamily="34" charset="0"/>
              <a:buChar char="•"/>
            </a:pPr>
            <a:r>
              <a:rPr lang="en-US" dirty="0">
                <a:solidFill>
                  <a:schemeClr val="tx1"/>
                </a:solidFill>
              </a:rPr>
              <a:t>KKN with GridSearchCV</a:t>
            </a:r>
          </a:p>
          <a:p>
            <a:pPr marL="342900" indent="-342900">
              <a:buFont typeface="Arial" panose="020B0604020202020204" pitchFamily="34" charset="0"/>
              <a:buChar char="•"/>
            </a:pPr>
            <a:endParaRPr lang="en-US" dirty="0">
              <a:solidFill>
                <a:schemeClr val="tx1"/>
              </a:solidFill>
            </a:endParaRPr>
          </a:p>
          <a:p>
            <a:r>
              <a:rPr lang="en-US" b="1" u="sng" dirty="0">
                <a:solidFill>
                  <a:schemeClr val="tx1"/>
                </a:solidFill>
              </a:rPr>
              <a:t>Model Training</a:t>
            </a:r>
          </a:p>
          <a:p>
            <a:pPr marL="342900" indent="-342900">
              <a:buFont typeface="Arial" panose="020B0604020202020204" pitchFamily="34" charset="0"/>
              <a:buChar char="•"/>
            </a:pPr>
            <a:r>
              <a:rPr lang="en-US" dirty="0">
                <a:solidFill>
                  <a:schemeClr val="tx1"/>
                </a:solidFill>
              </a:rPr>
              <a:t>Split data into train, validation and tests sets</a:t>
            </a:r>
          </a:p>
          <a:p>
            <a:pPr marL="342900" indent="-342900">
              <a:buFont typeface="Arial" panose="020B0604020202020204" pitchFamily="34" charset="0"/>
              <a:buChar char="•"/>
            </a:pPr>
            <a:r>
              <a:rPr lang="en-US" dirty="0">
                <a:solidFill>
                  <a:schemeClr val="tx1"/>
                </a:solidFill>
              </a:rPr>
              <a:t>Dropped churn column from DataFrame</a:t>
            </a:r>
          </a:p>
          <a:p>
            <a:pPr marL="342900" indent="-342900">
              <a:buFont typeface="Arial" panose="020B0604020202020204" pitchFamily="34" charset="0"/>
              <a:buChar char="•"/>
            </a:pPr>
            <a:r>
              <a:rPr lang="en-US" dirty="0">
                <a:solidFill>
                  <a:schemeClr val="tx1"/>
                </a:solidFill>
              </a:rPr>
              <a:t>30% of the data was used for testing</a:t>
            </a:r>
          </a:p>
          <a:p>
            <a:pPr marL="342900" indent="-342900">
              <a:buFont typeface="Arial" panose="020B0604020202020204" pitchFamily="34" charset="0"/>
              <a:buChar char="•"/>
            </a:pPr>
            <a:r>
              <a:rPr lang="en-US" dirty="0">
                <a:solidFill>
                  <a:schemeClr val="tx1"/>
                </a:solidFill>
              </a:rPr>
              <a:t>70% of the data used for training</a:t>
            </a:r>
          </a:p>
          <a:p>
            <a:pPr marL="342900" indent="-342900">
              <a:buFont typeface="Arial" panose="020B0604020202020204" pitchFamily="34" charset="0"/>
              <a:buChar char="•"/>
            </a:pPr>
            <a:endParaRPr lang="en-US" dirty="0">
              <a:solidFill>
                <a:schemeClr val="tx1"/>
              </a:solidFill>
            </a:endParaRPr>
          </a:p>
          <a:p>
            <a:r>
              <a:rPr lang="en-US" b="1" u="sng" dirty="0">
                <a:solidFill>
                  <a:schemeClr val="tx1"/>
                </a:solidFill>
              </a:rPr>
              <a:t>Model Evaluation</a:t>
            </a:r>
          </a:p>
          <a:p>
            <a:pPr marL="342900" indent="-342900">
              <a:buFont typeface="Arial" panose="020B0604020202020204" pitchFamily="34" charset="0"/>
              <a:buChar char="•"/>
            </a:pPr>
            <a:r>
              <a:rPr lang="en-US" dirty="0">
                <a:solidFill>
                  <a:schemeClr val="tx1"/>
                </a:solidFill>
              </a:rPr>
              <a:t>Classification report</a:t>
            </a:r>
          </a:p>
          <a:p>
            <a:pPr marL="342900" indent="-342900">
              <a:buFont typeface="Arial" panose="020B0604020202020204" pitchFamily="34" charset="0"/>
              <a:buChar char="•"/>
            </a:pPr>
            <a:r>
              <a:rPr lang="en-US" dirty="0">
                <a:solidFill>
                  <a:schemeClr val="tx1"/>
                </a:solidFill>
              </a:rPr>
              <a:t>Decision Trees 80%</a:t>
            </a:r>
          </a:p>
          <a:p>
            <a:pPr marL="342900" indent="-342900">
              <a:buFont typeface="Arial" panose="020B0604020202020204" pitchFamily="34" charset="0"/>
              <a:buChar char="•"/>
            </a:pPr>
            <a:r>
              <a:rPr lang="en-US" dirty="0">
                <a:solidFill>
                  <a:schemeClr val="tx1"/>
                </a:solidFill>
              </a:rPr>
              <a:t>KKN 79%</a:t>
            </a:r>
          </a:p>
          <a:p>
            <a:pPr marL="342900" indent="-342900">
              <a:buFont typeface="Arial" panose="020B0604020202020204" pitchFamily="34" charset="0"/>
              <a:buChar char="•"/>
            </a:pPr>
            <a:r>
              <a:rPr lang="en-US" dirty="0">
                <a:solidFill>
                  <a:schemeClr val="tx1"/>
                </a:solidFill>
              </a:rPr>
              <a:t>Heatmap for Decision Tree with 79% accuracy</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solidFill>
            <a:schemeClr val="accent1"/>
          </a:solidFill>
        </p:spPr>
        <p:txBody>
          <a:bodyPr/>
          <a:lstStyle/>
          <a:p>
            <a:r>
              <a:rPr lang="en-US" dirty="0">
                <a:solidFill>
                  <a:schemeClr val="bg1"/>
                </a:solidFill>
              </a:rPr>
              <a:t>Materials and Methods</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85343" y="6378481"/>
            <a:ext cx="10048874" cy="22732355"/>
          </a:xfrm>
          <a:ln>
            <a:solidFill>
              <a:schemeClr val="tx1"/>
            </a:solidFill>
          </a:ln>
        </p:spPr>
        <p:txBody>
          <a:bodyPr/>
          <a:lstStyle/>
          <a:p>
            <a:r>
              <a:rPr lang="en-US" sz="2800" b="1" u="sng" dirty="0">
                <a:solidFill>
                  <a:schemeClr val="tx1"/>
                </a:solidFill>
              </a:rPr>
              <a:t>Decision Tree</a:t>
            </a:r>
          </a:p>
          <a:p>
            <a:r>
              <a:rPr lang="en-US" sz="2800" dirty="0">
                <a:solidFill>
                  <a:schemeClr val="tx1"/>
                </a:solidFill>
              </a:rPr>
              <a:t>The Decision Tree classifier performs well in identifying instances from the male gender, with a high precision of 0.88, indicating the model is correct approximately 88% of the time. The F1-score of 0.87 is also a good indicator of a positive balance between precision and recall for the male gender. However, the performance for the females are weaker compared to the males. The precision of 51%, and recall of 54% indicate the model captures an approximation of these values. The F1-score of 53% shows a moderate balance between the precision and recall for females. </a:t>
            </a: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r>
              <a:rPr lang="en-US" sz="2800" dirty="0">
                <a:solidFill>
                  <a:schemeClr val="tx1"/>
                </a:solidFill>
              </a:rPr>
              <a:t>Looking at the bar chart for gender frequencies above, we can see that there is a slight imbalance of the data. This led to biased splits in the tree structure, which led to the males having a higher precision, F1 and recall score. The Decision tree classifier indicated that approximately 80% of instances are classified correctly.</a:t>
            </a:r>
          </a:p>
          <a:p>
            <a:endParaRPr lang="en-US" sz="2800" dirty="0">
              <a:solidFill>
                <a:schemeClr val="tx1"/>
              </a:solidFill>
            </a:endParaRPr>
          </a:p>
          <a:p>
            <a:r>
              <a:rPr lang="en-US" sz="2800" b="1" u="sng" dirty="0">
                <a:solidFill>
                  <a:schemeClr val="tx1"/>
                </a:solidFill>
              </a:rPr>
              <a:t>KKN</a:t>
            </a:r>
          </a:p>
          <a:p>
            <a:r>
              <a:rPr lang="en-US" sz="2800" dirty="0">
                <a:solidFill>
                  <a:schemeClr val="tx1"/>
                </a:solidFill>
              </a:rPr>
              <a:t>Similar to the Decision Tree classifier, KKN is also affected by data imbalance. Since KKN predicts the class of a new instance based on the majority class, if the majority class dominates the neighbors, it can influence misclassifications. This algorithm stated that the best hyperparameters founds by Grid search is 18 and the corresponding bests core during cross-validation is approximately 79%. This is a reasonable average considering there is an imbalance of data from the gender column.</a:t>
            </a: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solidFill>
            <a:schemeClr val="accent1"/>
          </a:solidFill>
        </p:spPr>
        <p:txBody>
          <a:bodyPr/>
          <a:lstStyle/>
          <a:p>
            <a:r>
              <a:rPr lang="en-US" dirty="0">
                <a:solidFill>
                  <a:schemeClr val="bg1"/>
                </a:solidFill>
              </a:rPr>
              <a:t>Results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solidFill>
            <a:schemeClr val="accent1"/>
          </a:solidFill>
        </p:spPr>
        <p:txBody>
          <a:bodyPr/>
          <a:lstStyle/>
          <a:p>
            <a:r>
              <a:rPr lang="en-US" dirty="0">
                <a:solidFill>
                  <a:schemeClr val="bg1"/>
                </a:solidFill>
              </a:rPr>
              <a:t>Conclusion</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408840" y="6740251"/>
            <a:ext cx="10047018" cy="6001621"/>
          </a:xfrm>
          <a:ln>
            <a:solidFill>
              <a:schemeClr val="tx1"/>
            </a:solidFill>
          </a:ln>
        </p:spPr>
        <p:txBody>
          <a:bodyPr/>
          <a:lstStyle/>
          <a:p>
            <a:r>
              <a:rPr lang="en-US" dirty="0">
                <a:solidFill>
                  <a:schemeClr val="tx1"/>
                </a:solidFill>
              </a:rPr>
              <a:t>In conclusion, the bank churn prediction model developed in this project demonstrates high performance in identifying customers who are likely to churn. Both models performed well, considering the small imbalance of data from the gender column. The model’s ability to accurately classify customers into a churn category enables banks to proactively identify at-risk customers and implement targeted retention strategies. </a:t>
            </a:r>
          </a:p>
          <a:p>
            <a:endParaRPr lang="en-US" dirty="0">
              <a:solidFill>
                <a:schemeClr val="tx1"/>
              </a:solidFill>
            </a:endParaRPr>
          </a:p>
          <a:p>
            <a:r>
              <a:rPr lang="en-US" dirty="0">
                <a:solidFill>
                  <a:schemeClr val="tx1"/>
                </a:solidFill>
              </a:rPr>
              <a:t>For future work regarding this project, I will use another algorithm called Random Forest to see if I can receive a higher accuracy score. Unlike Decision Trees, Random Forest tends to provide high accuracy from combining the predictions of multiple decision trees, which helps overcome overfitting and improver generalization. I would also try to resample the data using SMOTE to determine how big of a difference the imbalance of data made on the accuracy scores.</a:t>
            </a: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solidFill>
            <a:schemeClr val="accent1"/>
          </a:solidFill>
        </p:spPr>
        <p:txBody>
          <a:bodyPr/>
          <a:lstStyle/>
          <a:p>
            <a:r>
              <a:rPr lang="en-US" dirty="0">
                <a:solidFill>
                  <a:schemeClr val="bg1"/>
                </a:solidFill>
              </a:rPr>
              <a:t>References</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011402"/>
            <a:ext cx="10052050" cy="5847732"/>
          </a:xfrm>
          <a:ln>
            <a:solidFill>
              <a:schemeClr val="tx1"/>
            </a:solidFill>
          </a:ln>
        </p:spPr>
        <p:txBody>
          <a:bodyPr/>
          <a:lstStyle/>
          <a:p>
            <a:pPr marL="342900" indent="-342900">
              <a:buFont typeface="Arial" panose="020B0604020202020204" pitchFamily="34" charset="0"/>
              <a:buChar char="•"/>
            </a:pPr>
            <a:r>
              <a:rPr lang="en-US" dirty="0">
                <a:solidFill>
                  <a:schemeClr val="tx1"/>
                </a:solidFill>
              </a:rPr>
              <a:t>DS 160 notebooks</a:t>
            </a:r>
          </a:p>
          <a:p>
            <a:endParaRPr lang="en-US" dirty="0">
              <a:solidFill>
                <a:schemeClr val="tx1"/>
              </a:solidFill>
            </a:endParaRPr>
          </a:p>
          <a:p>
            <a:pPr marL="342900" indent="-342900">
              <a:buFont typeface="Arial" panose="020B0604020202020204" pitchFamily="34" charset="0"/>
              <a:buChar char="•"/>
            </a:pPr>
            <a:r>
              <a:rPr lang="en-US" b="0" i="0" u="none" strike="noStrike" dirty="0">
                <a:solidFill>
                  <a:schemeClr val="tx1"/>
                </a:solidFill>
                <a:effectLst/>
              </a:rPr>
              <a:t>“Machine Learning - Decision Tree.” </a:t>
            </a:r>
            <a:r>
              <a:rPr lang="en-US" b="0" i="1" u="none" strike="noStrike" dirty="0">
                <a:solidFill>
                  <a:schemeClr val="tx1"/>
                </a:solidFill>
                <a:effectLst/>
              </a:rPr>
              <a:t>Python Machine Learning Decision Tree</a:t>
            </a:r>
            <a:r>
              <a:rPr lang="en-US" b="0" i="0" u="none" strike="noStrike" dirty="0">
                <a:solidFill>
                  <a:schemeClr val="tx1"/>
                </a:solidFill>
                <a:effectLst/>
              </a:rPr>
              <a:t>, www.w3schools.com/python/</a:t>
            </a:r>
            <a:r>
              <a:rPr lang="en-US" b="0" i="0" u="none" strike="noStrike" dirty="0" err="1">
                <a:solidFill>
                  <a:schemeClr val="tx1"/>
                </a:solidFill>
                <a:effectLst/>
              </a:rPr>
              <a:t>python_ml_decision_tree.asp</a:t>
            </a:r>
            <a:r>
              <a:rPr lang="en-US" b="0" i="0" u="none" strike="noStrike" dirty="0">
                <a:solidFill>
                  <a:schemeClr val="tx1"/>
                </a:solidFill>
                <a:effectLst/>
              </a:rPr>
              <a:t>. Accessed 12 Mar. 2024. </a:t>
            </a:r>
          </a:p>
          <a:p>
            <a:pPr marL="342900" indent="-342900">
              <a:buFont typeface="Arial" panose="020B0604020202020204" pitchFamily="34" charset="0"/>
              <a:buChar char="•"/>
            </a:pPr>
            <a:r>
              <a:rPr lang="en-US" b="0" i="0" u="none" strike="noStrike" dirty="0" err="1">
                <a:solidFill>
                  <a:schemeClr val="tx1"/>
                </a:solidFill>
                <a:effectLst/>
              </a:rPr>
              <a:t>Shafi</a:t>
            </a:r>
            <a:r>
              <a:rPr lang="en-US" b="0" i="0" u="none" strike="noStrike" dirty="0">
                <a:solidFill>
                  <a:schemeClr val="tx1"/>
                </a:solidFill>
                <a:effectLst/>
              </a:rPr>
              <a:t>, Adam. “Random Forest Classification with Scikit-Learn.” </a:t>
            </a:r>
            <a:r>
              <a:rPr lang="en-US" b="0" i="1" u="none" strike="noStrike" dirty="0" err="1">
                <a:solidFill>
                  <a:schemeClr val="tx1"/>
                </a:solidFill>
                <a:effectLst/>
              </a:rPr>
              <a:t>DataCamp</a:t>
            </a:r>
            <a:r>
              <a:rPr lang="en-US" b="0" i="0" u="none" strike="noStrike" dirty="0">
                <a:solidFill>
                  <a:schemeClr val="tx1"/>
                </a:solidFill>
                <a:effectLst/>
              </a:rPr>
              <a:t>, 24 Feb. 2023, </a:t>
            </a:r>
            <a:r>
              <a:rPr lang="en-US" b="0" i="0" u="none" strike="noStrike" dirty="0" err="1">
                <a:solidFill>
                  <a:schemeClr val="tx1"/>
                </a:solidFill>
                <a:effectLst/>
              </a:rPr>
              <a:t>www.datacamp.com</a:t>
            </a:r>
            <a:r>
              <a:rPr lang="en-US" b="0" i="0" u="none" strike="noStrike" dirty="0">
                <a:solidFill>
                  <a:schemeClr val="tx1"/>
                </a:solidFill>
                <a:effectLst/>
              </a:rPr>
              <a:t>/tutorial/random-forests-classifier-python. Accessed 12 Mar. 2024. </a:t>
            </a:r>
          </a:p>
          <a:p>
            <a:pPr marL="342900" indent="-342900">
              <a:buFont typeface="Arial" panose="020B0604020202020204" pitchFamily="34" charset="0"/>
              <a:buChar char="•"/>
            </a:pPr>
            <a:r>
              <a:rPr lang="en-US" b="0" i="0" u="none" strike="noStrike" dirty="0" err="1">
                <a:solidFill>
                  <a:schemeClr val="tx1"/>
                </a:solidFill>
                <a:effectLst/>
              </a:rPr>
              <a:t>RandomResearchAI</a:t>
            </a:r>
            <a:r>
              <a:rPr lang="en-US" b="0" i="0" u="none" strike="noStrike" dirty="0">
                <a:solidFill>
                  <a:schemeClr val="tx1"/>
                </a:solidFill>
                <a:effectLst/>
              </a:rPr>
              <a:t>. “How to Make a KNN Model in Python.” </a:t>
            </a:r>
            <a:r>
              <a:rPr lang="en-US" b="0" i="1" u="none" strike="noStrike" dirty="0">
                <a:solidFill>
                  <a:schemeClr val="tx1"/>
                </a:solidFill>
                <a:effectLst/>
              </a:rPr>
              <a:t>Medium</a:t>
            </a:r>
            <a:r>
              <a:rPr lang="en-US" b="0" i="0" u="none" strike="noStrike" dirty="0">
                <a:solidFill>
                  <a:schemeClr val="tx1"/>
                </a:solidFill>
                <a:effectLst/>
              </a:rPr>
              <a:t>, 21 July 2023, </a:t>
            </a:r>
            <a:r>
              <a:rPr lang="en-US" b="0" i="0" u="none" strike="noStrike" dirty="0" err="1">
                <a:solidFill>
                  <a:schemeClr val="tx1"/>
                </a:solidFill>
                <a:effectLst/>
              </a:rPr>
              <a:t>randomresearchai.medium.com</a:t>
            </a:r>
            <a:r>
              <a:rPr lang="en-US" b="0" i="0" u="none" strike="noStrike" dirty="0">
                <a:solidFill>
                  <a:schemeClr val="tx1"/>
                </a:solidFill>
                <a:effectLst/>
              </a:rPr>
              <a:t>/how-to-make-a-knn-model-in-python-5f7625bc1ab. Accessed 12 Mar. 2024. </a:t>
            </a:r>
          </a:p>
          <a:p>
            <a:pPr marL="342900" indent="-342900">
              <a:buFont typeface="Arial" panose="020B0604020202020204" pitchFamily="34" charset="0"/>
              <a:buChar char="•"/>
            </a:pPr>
            <a:endParaRPr lang="en-US" dirty="0"/>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0292" y="21711008"/>
            <a:ext cx="10047018" cy="754045"/>
          </a:xfrm>
          <a:solidFill>
            <a:schemeClr val="accent1"/>
          </a:solidFill>
        </p:spPr>
        <p:txBody>
          <a:bodyPr/>
          <a:lstStyle/>
          <a:p>
            <a:r>
              <a:rPr lang="en-US" dirty="0">
                <a:solidFill>
                  <a:schemeClr val="bg1"/>
                </a:solidFill>
              </a:rPr>
              <a:t>Contact</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5787220" y="23316927"/>
            <a:ext cx="8461789" cy="1769693"/>
          </a:xfrm>
          <a:ln>
            <a:solidFill>
              <a:schemeClr val="tx1"/>
            </a:solidFill>
          </a:ln>
        </p:spPr>
        <p:txBody>
          <a:bodyPr/>
          <a:lstStyle/>
          <a:p>
            <a:r>
              <a:rPr lang="en-US" sz="2500" dirty="0">
                <a:solidFill>
                  <a:schemeClr val="tx1"/>
                </a:solidFill>
                <a:latin typeface="Times New Roman" panose="02020603050405020304" pitchFamily="18" charset="0"/>
                <a:cs typeface="Times New Roman" panose="02020603050405020304" pitchFamily="18" charset="0"/>
              </a:rPr>
              <a:t>Email: </a:t>
            </a:r>
            <a:r>
              <a:rPr lang="en-US" sz="25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aridley@bellarmine.edu</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Email: </a:t>
            </a:r>
            <a:r>
              <a:rPr lang="en-US" sz="25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rkelley@bellarmine.edu</a:t>
            </a:r>
            <a:endParaRPr lang="en-US" sz="25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rot="10800000" flipV="1">
            <a:off x="342706" y="19130737"/>
            <a:ext cx="10161379" cy="11906365"/>
          </a:xfrm>
          <a:ln>
            <a:solidFill>
              <a:schemeClr val="tx1"/>
            </a:solidFill>
          </a:ln>
        </p:spPr>
        <p:txBody>
          <a:bodyPr/>
          <a:lstStyle/>
          <a:p>
            <a:r>
              <a:rPr lang="en-US" sz="3200" dirty="0">
                <a:solidFill>
                  <a:schemeClr val="tx1"/>
                </a:solidFill>
              </a:rPr>
              <a:t>The broad objective in this project is to forecast which customers are likely to churn from the banks services in the near future. The aim is to identify patterns and factors that contribute to customer churn. This project is an example that demonstrates the importance of building a prediction model for customer bank churn, which enables banks to proactively manage customer relationships, improve customer satisfaction, and ultimately drive business growth and profitability. </a:t>
            </a: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4400" dirty="0"/>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Bellarmine University Data Science Program</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dirty="0"/>
              <a:t>Ashley Ridley and Dr. Robert Kelley</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r>
              <a:rPr lang="en-US" dirty="0"/>
              <a:t>Predictive Churn Analysis</a:t>
            </a:r>
          </a:p>
        </p:txBody>
      </p:sp>
      <p:pic>
        <p:nvPicPr>
          <p:cNvPr id="7" name="Picture 6" descr="A blue and white graph with numbers&#10;&#10;Description automatically generated">
            <a:extLst>
              <a:ext uri="{FF2B5EF4-FFF2-40B4-BE49-F238E27FC236}">
                <a16:creationId xmlns:a16="http://schemas.microsoft.com/office/drawing/2014/main" id="{00AA38FD-0BB7-6130-C409-85DE0BA97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43" y="23992804"/>
            <a:ext cx="8845298" cy="6432944"/>
          </a:xfrm>
          <a:prstGeom prst="rect">
            <a:avLst/>
          </a:prstGeom>
        </p:spPr>
      </p:pic>
      <p:pic>
        <p:nvPicPr>
          <p:cNvPr id="11" name="Picture 10">
            <a:extLst>
              <a:ext uri="{FF2B5EF4-FFF2-40B4-BE49-F238E27FC236}">
                <a16:creationId xmlns:a16="http://schemas.microsoft.com/office/drawing/2014/main" id="{B47940F9-98E4-AEE1-AA2A-4DF655E6DC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9176" y="9454940"/>
            <a:ext cx="6946956" cy="5044397"/>
          </a:xfrm>
          <a:prstGeom prst="rect">
            <a:avLst/>
          </a:prstGeom>
        </p:spPr>
      </p:pic>
      <p:pic>
        <p:nvPicPr>
          <p:cNvPr id="13" name="Picture 12" descr="A diagram of a tree&#10;&#10;Description automatically generated with medium confidence">
            <a:extLst>
              <a:ext uri="{FF2B5EF4-FFF2-40B4-BE49-F238E27FC236}">
                <a16:creationId xmlns:a16="http://schemas.microsoft.com/office/drawing/2014/main" id="{6D3F48F7-391B-6487-711A-209DA921A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5846" y="22465053"/>
            <a:ext cx="7268969" cy="5145665"/>
          </a:xfrm>
          <a:prstGeom prst="rect">
            <a:avLst/>
          </a:prstGeom>
        </p:spPr>
      </p:pic>
      <p:pic>
        <p:nvPicPr>
          <p:cNvPr id="17" name="Picture 16" descr="A graph showing different algorithms&#10;&#10;Description automatically generated">
            <a:extLst>
              <a:ext uri="{FF2B5EF4-FFF2-40B4-BE49-F238E27FC236}">
                <a16:creationId xmlns:a16="http://schemas.microsoft.com/office/drawing/2014/main" id="{0D821089-D555-3403-A626-B0435DD202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6347" y="27706583"/>
            <a:ext cx="7355993" cy="4777754"/>
          </a:xfrm>
          <a:prstGeom prst="rect">
            <a:avLst/>
          </a:prstGeom>
        </p:spPr>
      </p:pic>
      <p:pic>
        <p:nvPicPr>
          <p:cNvPr id="19" name="Picture 18" descr="A graph with red and blue squares&#10;&#10;Description automatically generated">
            <a:extLst>
              <a:ext uri="{FF2B5EF4-FFF2-40B4-BE49-F238E27FC236}">
                <a16:creationId xmlns:a16="http://schemas.microsoft.com/office/drawing/2014/main" id="{C5BF3CFA-874A-228E-8225-27C94BC181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54600" y="11097960"/>
            <a:ext cx="6413500" cy="4889500"/>
          </a:xfrm>
          <a:prstGeom prst="rect">
            <a:avLst/>
          </a:prstGeom>
        </p:spPr>
      </p:pic>
      <p:sp>
        <p:nvSpPr>
          <p:cNvPr id="21" name="TextBox 20">
            <a:extLst>
              <a:ext uri="{FF2B5EF4-FFF2-40B4-BE49-F238E27FC236}">
                <a16:creationId xmlns:a16="http://schemas.microsoft.com/office/drawing/2014/main" id="{9812100B-C8AB-6782-2136-AA749AC8ED9C}"/>
              </a:ext>
            </a:extLst>
          </p:cNvPr>
          <p:cNvSpPr txBox="1"/>
          <p:nvPr/>
        </p:nvSpPr>
        <p:spPr>
          <a:xfrm>
            <a:off x="1409863" y="4363688"/>
            <a:ext cx="8225692" cy="6494085"/>
          </a:xfrm>
          <a:prstGeom prst="rect">
            <a:avLst/>
          </a:prstGeom>
          <a:noFill/>
          <a:ln>
            <a:solidFill>
              <a:schemeClr val="tx1"/>
            </a:solidFill>
          </a:ln>
        </p:spPr>
        <p:txBody>
          <a:bodyPr wrap="square" rtlCol="0">
            <a:spAutoFit/>
          </a:bodyPr>
          <a:lstStyle/>
          <a:p>
            <a:r>
              <a:rPr lang="en-US" sz="3200" dirty="0">
                <a:latin typeface="Times New Roman" panose="02020603050405020304" pitchFamily="18" charset="0"/>
                <a:cs typeface="Times New Roman" panose="02020603050405020304" pitchFamily="18" charset="0"/>
              </a:rPr>
              <a:t>In today’s high competitive banking industry, retaining customers is crucial for sustainable growth and profitability. In this project I will develop a prediction model for customer bank churn from a dataset containing customer demographic information and interaction patterns. Using the two algorithm’s, Decision Tree’s and KKN, the prediction model was proven to be successful with an accuracy score of 80 and 79%.. Unfortunately, the gender column had an imbalance of data but the model was still able to have a high prediction percentage. </a:t>
            </a:r>
          </a:p>
        </p:txBody>
      </p:sp>
      <p:pic>
        <p:nvPicPr>
          <p:cNvPr id="23" name="Picture 22" descr="A graph with numbers and a few words&#10;&#10;Description automatically generated with medium confidence">
            <a:extLst>
              <a:ext uri="{FF2B5EF4-FFF2-40B4-BE49-F238E27FC236}">
                <a16:creationId xmlns:a16="http://schemas.microsoft.com/office/drawing/2014/main" id="{6B359051-99D0-DFF7-788E-4F22A165F6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69678" y="16930941"/>
            <a:ext cx="8159884" cy="3217732"/>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1797</TotalTime>
  <Words>872</Words>
  <Application>Microsoft Macintosh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Ashley N. Ridley</cp:lastModifiedBy>
  <cp:revision>64</cp:revision>
  <dcterms:created xsi:type="dcterms:W3CDTF">2012-02-03T19:11:35Z</dcterms:created>
  <dcterms:modified xsi:type="dcterms:W3CDTF">2024-03-12T18:22:51Z</dcterms:modified>
  <cp:category>Research poster templates</cp:category>
</cp:coreProperties>
</file>