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7"/>
  </p:normalViewPr>
  <p:slideViewPr>
    <p:cSldViewPr snapToGrid="0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95EF0-2F9C-4397-BDC1-6FEDC5EF5F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9C4882-E8DE-4ADF-89FD-F7E844C022CA}">
      <dgm:prSet/>
      <dgm:spPr/>
      <dgm:t>
        <a:bodyPr/>
        <a:lstStyle/>
        <a:p>
          <a:r>
            <a:rPr lang="en-US"/>
            <a:t>10,000 data values with 12 columns</a:t>
          </a:r>
        </a:p>
      </dgm:t>
    </dgm:pt>
    <dgm:pt modelId="{9855D64F-10D1-4792-B25D-627588205397}" type="parTrans" cxnId="{8B665A23-8F09-4FA7-ACAD-FADD052437E7}">
      <dgm:prSet/>
      <dgm:spPr/>
      <dgm:t>
        <a:bodyPr/>
        <a:lstStyle/>
        <a:p>
          <a:endParaRPr lang="en-US"/>
        </a:p>
      </dgm:t>
    </dgm:pt>
    <dgm:pt modelId="{AE70814E-D137-45DE-903A-CD519D9AF89D}" type="sibTrans" cxnId="{8B665A23-8F09-4FA7-ACAD-FADD052437E7}">
      <dgm:prSet/>
      <dgm:spPr/>
      <dgm:t>
        <a:bodyPr/>
        <a:lstStyle/>
        <a:p>
          <a:endParaRPr lang="en-US"/>
        </a:p>
      </dgm:t>
    </dgm:pt>
    <dgm:pt modelId="{D2B6A144-FC58-4097-9297-4D7F30355659}">
      <dgm:prSet/>
      <dgm:spPr/>
      <dgm:t>
        <a:bodyPr/>
        <a:lstStyle/>
        <a:p>
          <a:r>
            <a:rPr lang="en-US"/>
            <a:t>There are no missing values</a:t>
          </a:r>
        </a:p>
      </dgm:t>
    </dgm:pt>
    <dgm:pt modelId="{8FCB0381-C99D-4D19-A51A-5DA856B38897}" type="parTrans" cxnId="{E87D7312-593E-4E62-9C38-5311B760A078}">
      <dgm:prSet/>
      <dgm:spPr/>
      <dgm:t>
        <a:bodyPr/>
        <a:lstStyle/>
        <a:p>
          <a:endParaRPr lang="en-US"/>
        </a:p>
      </dgm:t>
    </dgm:pt>
    <dgm:pt modelId="{5452A5C0-5617-475D-B4D8-96D23926D222}" type="sibTrans" cxnId="{E87D7312-593E-4E62-9C38-5311B760A078}">
      <dgm:prSet/>
      <dgm:spPr/>
      <dgm:t>
        <a:bodyPr/>
        <a:lstStyle/>
        <a:p>
          <a:endParaRPr lang="en-US"/>
        </a:p>
      </dgm:t>
    </dgm:pt>
    <dgm:pt modelId="{1F206592-8A63-4B8B-AEFC-436D18C84B6D}">
      <dgm:prSet/>
      <dgm:spPr/>
      <dgm:t>
        <a:bodyPr/>
        <a:lstStyle/>
        <a:p>
          <a:r>
            <a:rPr lang="en-US"/>
            <a:t>low correlation between categorical variables</a:t>
          </a:r>
        </a:p>
      </dgm:t>
    </dgm:pt>
    <dgm:pt modelId="{9A590270-B94C-4E77-BED5-77BE81701784}" type="parTrans" cxnId="{00DA88AE-261F-47F1-9DF4-7897F31B0A17}">
      <dgm:prSet/>
      <dgm:spPr/>
      <dgm:t>
        <a:bodyPr/>
        <a:lstStyle/>
        <a:p>
          <a:endParaRPr lang="en-US"/>
        </a:p>
      </dgm:t>
    </dgm:pt>
    <dgm:pt modelId="{A5418897-CBCF-486C-8FB0-098E702C1A67}" type="sibTrans" cxnId="{00DA88AE-261F-47F1-9DF4-7897F31B0A17}">
      <dgm:prSet/>
      <dgm:spPr/>
      <dgm:t>
        <a:bodyPr/>
        <a:lstStyle/>
        <a:p>
          <a:endParaRPr lang="en-US"/>
        </a:p>
      </dgm:t>
    </dgm:pt>
    <dgm:pt modelId="{B9AC0A42-8732-491F-8F15-02AF6E626200}">
      <dgm:prSet/>
      <dgm:spPr/>
      <dgm:t>
        <a:bodyPr/>
        <a:lstStyle/>
        <a:p>
          <a:r>
            <a:rPr lang="en-US"/>
            <a:t>Imbalance of data from the gender column</a:t>
          </a:r>
        </a:p>
      </dgm:t>
    </dgm:pt>
    <dgm:pt modelId="{6CD1B544-B6A5-4F37-90BA-73E583CE40A2}" type="parTrans" cxnId="{347EF2D4-4048-457A-B6F3-3E26DBA978B6}">
      <dgm:prSet/>
      <dgm:spPr/>
      <dgm:t>
        <a:bodyPr/>
        <a:lstStyle/>
        <a:p>
          <a:endParaRPr lang="en-US"/>
        </a:p>
      </dgm:t>
    </dgm:pt>
    <dgm:pt modelId="{45FBC6F4-2132-4642-AA01-64A602B3FFA8}" type="sibTrans" cxnId="{347EF2D4-4048-457A-B6F3-3E26DBA978B6}">
      <dgm:prSet/>
      <dgm:spPr/>
      <dgm:t>
        <a:bodyPr/>
        <a:lstStyle/>
        <a:p>
          <a:endParaRPr lang="en-US"/>
        </a:p>
      </dgm:t>
    </dgm:pt>
    <dgm:pt modelId="{345EA588-4872-465E-A76F-F371A043CF48}">
      <dgm:prSet/>
      <dgm:spPr/>
      <dgm:t>
        <a:bodyPr/>
        <a:lstStyle/>
        <a:p>
          <a:r>
            <a:rPr lang="en-US"/>
            <a:t>Male: 5457, females: 4543</a:t>
          </a:r>
        </a:p>
      </dgm:t>
    </dgm:pt>
    <dgm:pt modelId="{6D16621B-DD55-4B59-8113-8B528E342670}" type="parTrans" cxnId="{29358EE0-8A28-4A93-9B20-2FCE73C87C6D}">
      <dgm:prSet/>
      <dgm:spPr/>
      <dgm:t>
        <a:bodyPr/>
        <a:lstStyle/>
        <a:p>
          <a:endParaRPr lang="en-US"/>
        </a:p>
      </dgm:t>
    </dgm:pt>
    <dgm:pt modelId="{41773A3E-34C0-4769-80C0-72D73CC420D5}" type="sibTrans" cxnId="{29358EE0-8A28-4A93-9B20-2FCE73C87C6D}">
      <dgm:prSet/>
      <dgm:spPr/>
      <dgm:t>
        <a:bodyPr/>
        <a:lstStyle/>
        <a:p>
          <a:endParaRPr lang="en-US"/>
        </a:p>
      </dgm:t>
    </dgm:pt>
    <dgm:pt modelId="{FCF9EFF8-BC9E-B341-9F66-ED8FE39AF6EE}" type="pres">
      <dgm:prSet presAssocID="{BB095EF0-2F9C-4397-BDC1-6FEDC5EF5F73}" presName="linear" presStyleCnt="0">
        <dgm:presLayoutVars>
          <dgm:animLvl val="lvl"/>
          <dgm:resizeHandles val="exact"/>
        </dgm:presLayoutVars>
      </dgm:prSet>
      <dgm:spPr/>
    </dgm:pt>
    <dgm:pt modelId="{FF35DDA2-15E9-7D48-8C36-20D75A9D11ED}" type="pres">
      <dgm:prSet presAssocID="{B69C4882-E8DE-4ADF-89FD-F7E844C022C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37D4969-62CB-8549-B059-C23B34BFB42A}" type="pres">
      <dgm:prSet presAssocID="{AE70814E-D137-45DE-903A-CD519D9AF89D}" presName="spacer" presStyleCnt="0"/>
      <dgm:spPr/>
    </dgm:pt>
    <dgm:pt modelId="{0E50C15F-9CED-784C-8742-8FF62E464083}" type="pres">
      <dgm:prSet presAssocID="{D2B6A144-FC58-4097-9297-4D7F3035565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AF64778-763B-4D49-B57E-CBD922CBFDEA}" type="pres">
      <dgm:prSet presAssocID="{5452A5C0-5617-475D-B4D8-96D23926D222}" presName="spacer" presStyleCnt="0"/>
      <dgm:spPr/>
    </dgm:pt>
    <dgm:pt modelId="{7A53B229-828C-8A47-A716-2DB09F175681}" type="pres">
      <dgm:prSet presAssocID="{1F206592-8A63-4B8B-AEFC-436D18C84B6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7C55FB3-2A09-9E43-B89E-9193BDF7BD39}" type="pres">
      <dgm:prSet presAssocID="{A5418897-CBCF-486C-8FB0-098E702C1A67}" presName="spacer" presStyleCnt="0"/>
      <dgm:spPr/>
    </dgm:pt>
    <dgm:pt modelId="{281FC1CA-43F2-FC4E-8C02-BA615843098B}" type="pres">
      <dgm:prSet presAssocID="{B9AC0A42-8732-491F-8F15-02AF6E62620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E8FC59-9EC6-1045-8291-AEDAB95BD483}" type="pres">
      <dgm:prSet presAssocID="{45FBC6F4-2132-4642-AA01-64A602B3FFA8}" presName="spacer" presStyleCnt="0"/>
      <dgm:spPr/>
    </dgm:pt>
    <dgm:pt modelId="{791D8FFD-47E5-9E4F-AE5D-3C47F87E0973}" type="pres">
      <dgm:prSet presAssocID="{345EA588-4872-465E-A76F-F371A043CF4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E6F6007-1F15-ED41-8786-7BEEC02C8C1C}" type="presOf" srcId="{B9AC0A42-8732-491F-8F15-02AF6E626200}" destId="{281FC1CA-43F2-FC4E-8C02-BA615843098B}" srcOrd="0" destOrd="0" presId="urn:microsoft.com/office/officeart/2005/8/layout/vList2"/>
    <dgm:cxn modelId="{E87D7312-593E-4E62-9C38-5311B760A078}" srcId="{BB095EF0-2F9C-4397-BDC1-6FEDC5EF5F73}" destId="{D2B6A144-FC58-4097-9297-4D7F30355659}" srcOrd="1" destOrd="0" parTransId="{8FCB0381-C99D-4D19-A51A-5DA856B38897}" sibTransId="{5452A5C0-5617-475D-B4D8-96D23926D222}"/>
    <dgm:cxn modelId="{B5A2841D-83BF-A945-A1A3-54687057E7C9}" type="presOf" srcId="{B69C4882-E8DE-4ADF-89FD-F7E844C022CA}" destId="{FF35DDA2-15E9-7D48-8C36-20D75A9D11ED}" srcOrd="0" destOrd="0" presId="urn:microsoft.com/office/officeart/2005/8/layout/vList2"/>
    <dgm:cxn modelId="{8B665A23-8F09-4FA7-ACAD-FADD052437E7}" srcId="{BB095EF0-2F9C-4397-BDC1-6FEDC5EF5F73}" destId="{B69C4882-E8DE-4ADF-89FD-F7E844C022CA}" srcOrd="0" destOrd="0" parTransId="{9855D64F-10D1-4792-B25D-627588205397}" sibTransId="{AE70814E-D137-45DE-903A-CD519D9AF89D}"/>
    <dgm:cxn modelId="{6E520A28-29C8-4442-B90A-60DFC69EE36E}" type="presOf" srcId="{1F206592-8A63-4B8B-AEFC-436D18C84B6D}" destId="{7A53B229-828C-8A47-A716-2DB09F175681}" srcOrd="0" destOrd="0" presId="urn:microsoft.com/office/officeart/2005/8/layout/vList2"/>
    <dgm:cxn modelId="{1543ED2C-C864-DD4B-A44E-BB640CEAEA5E}" type="presOf" srcId="{BB095EF0-2F9C-4397-BDC1-6FEDC5EF5F73}" destId="{FCF9EFF8-BC9E-B341-9F66-ED8FE39AF6EE}" srcOrd="0" destOrd="0" presId="urn:microsoft.com/office/officeart/2005/8/layout/vList2"/>
    <dgm:cxn modelId="{3D3D9177-63DB-2F44-A9CE-7D2C01D37822}" type="presOf" srcId="{345EA588-4872-465E-A76F-F371A043CF48}" destId="{791D8FFD-47E5-9E4F-AE5D-3C47F87E0973}" srcOrd="0" destOrd="0" presId="urn:microsoft.com/office/officeart/2005/8/layout/vList2"/>
    <dgm:cxn modelId="{A700C88C-E4CF-9540-8A09-1318513A7D4A}" type="presOf" srcId="{D2B6A144-FC58-4097-9297-4D7F30355659}" destId="{0E50C15F-9CED-784C-8742-8FF62E464083}" srcOrd="0" destOrd="0" presId="urn:microsoft.com/office/officeart/2005/8/layout/vList2"/>
    <dgm:cxn modelId="{00DA88AE-261F-47F1-9DF4-7897F31B0A17}" srcId="{BB095EF0-2F9C-4397-BDC1-6FEDC5EF5F73}" destId="{1F206592-8A63-4B8B-AEFC-436D18C84B6D}" srcOrd="2" destOrd="0" parTransId="{9A590270-B94C-4E77-BED5-77BE81701784}" sibTransId="{A5418897-CBCF-486C-8FB0-098E702C1A67}"/>
    <dgm:cxn modelId="{347EF2D4-4048-457A-B6F3-3E26DBA978B6}" srcId="{BB095EF0-2F9C-4397-BDC1-6FEDC5EF5F73}" destId="{B9AC0A42-8732-491F-8F15-02AF6E626200}" srcOrd="3" destOrd="0" parTransId="{6CD1B544-B6A5-4F37-90BA-73E583CE40A2}" sibTransId="{45FBC6F4-2132-4642-AA01-64A602B3FFA8}"/>
    <dgm:cxn modelId="{29358EE0-8A28-4A93-9B20-2FCE73C87C6D}" srcId="{BB095EF0-2F9C-4397-BDC1-6FEDC5EF5F73}" destId="{345EA588-4872-465E-A76F-F371A043CF48}" srcOrd="4" destOrd="0" parTransId="{6D16621B-DD55-4B59-8113-8B528E342670}" sibTransId="{41773A3E-34C0-4769-80C0-72D73CC420D5}"/>
    <dgm:cxn modelId="{B466003F-1A64-3244-A151-2C0885D30F2C}" type="presParOf" srcId="{FCF9EFF8-BC9E-B341-9F66-ED8FE39AF6EE}" destId="{FF35DDA2-15E9-7D48-8C36-20D75A9D11ED}" srcOrd="0" destOrd="0" presId="urn:microsoft.com/office/officeart/2005/8/layout/vList2"/>
    <dgm:cxn modelId="{CB98DD94-195A-DD4C-BB10-5130CAB540A9}" type="presParOf" srcId="{FCF9EFF8-BC9E-B341-9F66-ED8FE39AF6EE}" destId="{C37D4969-62CB-8549-B059-C23B34BFB42A}" srcOrd="1" destOrd="0" presId="urn:microsoft.com/office/officeart/2005/8/layout/vList2"/>
    <dgm:cxn modelId="{D27CF3CD-D6B0-7C4E-A6CF-6DE21BB05D69}" type="presParOf" srcId="{FCF9EFF8-BC9E-B341-9F66-ED8FE39AF6EE}" destId="{0E50C15F-9CED-784C-8742-8FF62E464083}" srcOrd="2" destOrd="0" presId="urn:microsoft.com/office/officeart/2005/8/layout/vList2"/>
    <dgm:cxn modelId="{A1B2E16F-B808-8746-B8E0-21F725C13BC9}" type="presParOf" srcId="{FCF9EFF8-BC9E-B341-9F66-ED8FE39AF6EE}" destId="{EAF64778-763B-4D49-B57E-CBD922CBFDEA}" srcOrd="3" destOrd="0" presId="urn:microsoft.com/office/officeart/2005/8/layout/vList2"/>
    <dgm:cxn modelId="{46FFE040-F96A-2744-9E3F-E2CA521A9A1A}" type="presParOf" srcId="{FCF9EFF8-BC9E-B341-9F66-ED8FE39AF6EE}" destId="{7A53B229-828C-8A47-A716-2DB09F175681}" srcOrd="4" destOrd="0" presId="urn:microsoft.com/office/officeart/2005/8/layout/vList2"/>
    <dgm:cxn modelId="{E446C7ED-40D9-664B-B5FC-4A81F8F6E257}" type="presParOf" srcId="{FCF9EFF8-BC9E-B341-9F66-ED8FE39AF6EE}" destId="{F7C55FB3-2A09-9E43-B89E-9193BDF7BD39}" srcOrd="5" destOrd="0" presId="urn:microsoft.com/office/officeart/2005/8/layout/vList2"/>
    <dgm:cxn modelId="{2D691F1D-41F8-984C-9300-643F6E61701B}" type="presParOf" srcId="{FCF9EFF8-BC9E-B341-9F66-ED8FE39AF6EE}" destId="{281FC1CA-43F2-FC4E-8C02-BA615843098B}" srcOrd="6" destOrd="0" presId="urn:microsoft.com/office/officeart/2005/8/layout/vList2"/>
    <dgm:cxn modelId="{91672E90-1A13-8F4A-8F44-58ABB242B474}" type="presParOf" srcId="{FCF9EFF8-BC9E-B341-9F66-ED8FE39AF6EE}" destId="{11E8FC59-9EC6-1045-8291-AEDAB95BD483}" srcOrd="7" destOrd="0" presId="urn:microsoft.com/office/officeart/2005/8/layout/vList2"/>
    <dgm:cxn modelId="{BF6B287F-23B3-E947-AF85-08323647B73F}" type="presParOf" srcId="{FCF9EFF8-BC9E-B341-9F66-ED8FE39AF6EE}" destId="{791D8FFD-47E5-9E4F-AE5D-3C47F87E097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5232B0-7A78-44EB-BDF1-91D4BF4C1ED6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A6E0CAA-935B-4230-8239-C57ACEA898A4}">
      <dgm:prSet/>
      <dgm:spPr/>
      <dgm:t>
        <a:bodyPr/>
        <a:lstStyle/>
        <a:p>
          <a:r>
            <a:rPr lang="en-US"/>
            <a:t>Implemented Random Forest to help overcome overfitting and improve generalization</a:t>
          </a:r>
        </a:p>
      </dgm:t>
    </dgm:pt>
    <dgm:pt modelId="{60BE1EF9-6F09-4F73-9644-8D46240253D9}" type="parTrans" cxnId="{370AA66A-D4CB-4D3E-A302-5FA778444FDE}">
      <dgm:prSet/>
      <dgm:spPr/>
      <dgm:t>
        <a:bodyPr/>
        <a:lstStyle/>
        <a:p>
          <a:endParaRPr lang="en-US"/>
        </a:p>
      </dgm:t>
    </dgm:pt>
    <dgm:pt modelId="{36B96E1E-5141-452D-A579-3CDA6F7981F5}" type="sibTrans" cxnId="{370AA66A-D4CB-4D3E-A302-5FA778444FDE}">
      <dgm:prSet/>
      <dgm:spPr/>
      <dgm:t>
        <a:bodyPr/>
        <a:lstStyle/>
        <a:p>
          <a:endParaRPr lang="en-US"/>
        </a:p>
      </dgm:t>
    </dgm:pt>
    <dgm:pt modelId="{FCF5D4AE-142B-4550-B68A-C64F03882BE9}">
      <dgm:prSet/>
      <dgm:spPr/>
      <dgm:t>
        <a:bodyPr/>
        <a:lstStyle/>
        <a:p>
          <a:r>
            <a:rPr lang="en-US"/>
            <a:t>Random forest algorithm built upon a collection of decision trees: 84%</a:t>
          </a:r>
        </a:p>
      </dgm:t>
    </dgm:pt>
    <dgm:pt modelId="{A878F392-AE43-45F8-82D9-76E0F3F9204F}" type="parTrans" cxnId="{287EA41D-4E76-4C56-9B71-10256A0D16EA}">
      <dgm:prSet/>
      <dgm:spPr/>
      <dgm:t>
        <a:bodyPr/>
        <a:lstStyle/>
        <a:p>
          <a:endParaRPr lang="en-US"/>
        </a:p>
      </dgm:t>
    </dgm:pt>
    <dgm:pt modelId="{5F2BA1E7-B13C-45FE-9CDC-CA0C18A98EF8}" type="sibTrans" cxnId="{287EA41D-4E76-4C56-9B71-10256A0D16EA}">
      <dgm:prSet/>
      <dgm:spPr/>
      <dgm:t>
        <a:bodyPr/>
        <a:lstStyle/>
        <a:p>
          <a:endParaRPr lang="en-US"/>
        </a:p>
      </dgm:t>
    </dgm:pt>
    <dgm:pt modelId="{5B2AEEE5-C7D4-4BCF-84BC-7E529F3502AE}">
      <dgm:prSet/>
      <dgm:spPr/>
      <dgm:t>
        <a:bodyPr/>
        <a:lstStyle/>
        <a:p>
          <a:r>
            <a:rPr lang="en-US"/>
            <a:t>Precision for the female column is 16% higher, but recall is 7% less compared to the Decision Tree algorithm</a:t>
          </a:r>
        </a:p>
      </dgm:t>
    </dgm:pt>
    <dgm:pt modelId="{1E77D0BA-688B-4EB2-B82D-AF75F0F2F03D}" type="parTrans" cxnId="{2F69A063-5613-4757-91D2-61C852B64336}">
      <dgm:prSet/>
      <dgm:spPr/>
      <dgm:t>
        <a:bodyPr/>
        <a:lstStyle/>
        <a:p>
          <a:endParaRPr lang="en-US"/>
        </a:p>
      </dgm:t>
    </dgm:pt>
    <dgm:pt modelId="{BFCDB1DB-7C82-4163-84F3-2ED8D10238E8}" type="sibTrans" cxnId="{2F69A063-5613-4757-91D2-61C852B64336}">
      <dgm:prSet/>
      <dgm:spPr/>
      <dgm:t>
        <a:bodyPr/>
        <a:lstStyle/>
        <a:p>
          <a:endParaRPr lang="en-US"/>
        </a:p>
      </dgm:t>
    </dgm:pt>
    <dgm:pt modelId="{460CD6AB-6261-403F-B250-5F61D5A35B3A}">
      <dgm:prSet/>
      <dgm:spPr/>
      <dgm:t>
        <a:bodyPr/>
        <a:lstStyle/>
        <a:p>
          <a:r>
            <a:rPr lang="en-US"/>
            <a:t>Imbalance of data led to biased splits in the tree structure for the Decision Tree algorithm</a:t>
          </a:r>
        </a:p>
      </dgm:t>
    </dgm:pt>
    <dgm:pt modelId="{8F436017-E8AB-42E5-973F-41BF1D0AC74B}" type="parTrans" cxnId="{8139983C-BA83-4240-8003-FD464E134B3F}">
      <dgm:prSet/>
      <dgm:spPr/>
      <dgm:t>
        <a:bodyPr/>
        <a:lstStyle/>
        <a:p>
          <a:endParaRPr lang="en-US"/>
        </a:p>
      </dgm:t>
    </dgm:pt>
    <dgm:pt modelId="{7A62EC9A-D2C0-419E-84FB-077EB018CF36}" type="sibTrans" cxnId="{8139983C-BA83-4240-8003-FD464E134B3F}">
      <dgm:prSet/>
      <dgm:spPr/>
      <dgm:t>
        <a:bodyPr/>
        <a:lstStyle/>
        <a:p>
          <a:endParaRPr lang="en-US"/>
        </a:p>
      </dgm:t>
    </dgm:pt>
    <dgm:pt modelId="{7AC3B093-9970-4A40-802C-4035EEDB958D}" type="pres">
      <dgm:prSet presAssocID="{6B5232B0-7A78-44EB-BDF1-91D4BF4C1ED6}" presName="matrix" presStyleCnt="0">
        <dgm:presLayoutVars>
          <dgm:chMax val="1"/>
          <dgm:dir/>
          <dgm:resizeHandles val="exact"/>
        </dgm:presLayoutVars>
      </dgm:prSet>
      <dgm:spPr/>
    </dgm:pt>
    <dgm:pt modelId="{BA21DCBF-0486-3245-B9E5-C4063E83BEAA}" type="pres">
      <dgm:prSet presAssocID="{6B5232B0-7A78-44EB-BDF1-91D4BF4C1ED6}" presName="axisShape" presStyleLbl="bgShp" presStyleIdx="0" presStyleCnt="1"/>
      <dgm:spPr/>
    </dgm:pt>
    <dgm:pt modelId="{D89AB528-4734-FC4A-A642-AFBF1B82709A}" type="pres">
      <dgm:prSet presAssocID="{6B5232B0-7A78-44EB-BDF1-91D4BF4C1ED6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B599CCE-A7E3-A547-9CCD-4C0938E62F14}" type="pres">
      <dgm:prSet presAssocID="{6B5232B0-7A78-44EB-BDF1-91D4BF4C1ED6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37868E3-CEE8-3E4A-8FAF-58528D935293}" type="pres">
      <dgm:prSet presAssocID="{6B5232B0-7A78-44EB-BDF1-91D4BF4C1ED6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5C3C932-9494-7B41-B9A5-9991B45B45EE}" type="pres">
      <dgm:prSet presAssocID="{6B5232B0-7A78-44EB-BDF1-91D4BF4C1ED6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87EA41D-4E76-4C56-9B71-10256A0D16EA}" srcId="{6B5232B0-7A78-44EB-BDF1-91D4BF4C1ED6}" destId="{FCF5D4AE-142B-4550-B68A-C64F03882BE9}" srcOrd="1" destOrd="0" parTransId="{A878F392-AE43-45F8-82D9-76E0F3F9204F}" sibTransId="{5F2BA1E7-B13C-45FE-9CDC-CA0C18A98EF8}"/>
    <dgm:cxn modelId="{8139983C-BA83-4240-8003-FD464E134B3F}" srcId="{6B5232B0-7A78-44EB-BDF1-91D4BF4C1ED6}" destId="{460CD6AB-6261-403F-B250-5F61D5A35B3A}" srcOrd="3" destOrd="0" parTransId="{8F436017-E8AB-42E5-973F-41BF1D0AC74B}" sibTransId="{7A62EC9A-D2C0-419E-84FB-077EB018CF36}"/>
    <dgm:cxn modelId="{70A0885A-836F-6B42-A591-B19533589A36}" type="presOf" srcId="{6B5232B0-7A78-44EB-BDF1-91D4BF4C1ED6}" destId="{7AC3B093-9970-4A40-802C-4035EEDB958D}" srcOrd="0" destOrd="0" presId="urn:microsoft.com/office/officeart/2005/8/layout/matrix2"/>
    <dgm:cxn modelId="{2F69A063-5613-4757-91D2-61C852B64336}" srcId="{6B5232B0-7A78-44EB-BDF1-91D4BF4C1ED6}" destId="{5B2AEEE5-C7D4-4BCF-84BC-7E529F3502AE}" srcOrd="2" destOrd="0" parTransId="{1E77D0BA-688B-4EB2-B82D-AF75F0F2F03D}" sibTransId="{BFCDB1DB-7C82-4163-84F3-2ED8D10238E8}"/>
    <dgm:cxn modelId="{370AA66A-D4CB-4D3E-A302-5FA778444FDE}" srcId="{6B5232B0-7A78-44EB-BDF1-91D4BF4C1ED6}" destId="{2A6E0CAA-935B-4230-8239-C57ACEA898A4}" srcOrd="0" destOrd="0" parTransId="{60BE1EF9-6F09-4F73-9644-8D46240253D9}" sibTransId="{36B96E1E-5141-452D-A579-3CDA6F7981F5}"/>
    <dgm:cxn modelId="{26931981-717E-3449-81C0-864808E54A7B}" type="presOf" srcId="{FCF5D4AE-142B-4550-B68A-C64F03882BE9}" destId="{7B599CCE-A7E3-A547-9CCD-4C0938E62F14}" srcOrd="0" destOrd="0" presId="urn:microsoft.com/office/officeart/2005/8/layout/matrix2"/>
    <dgm:cxn modelId="{E5928387-6453-3042-91D5-F89B6DF29AC9}" type="presOf" srcId="{2A6E0CAA-935B-4230-8239-C57ACEA898A4}" destId="{D89AB528-4734-FC4A-A642-AFBF1B82709A}" srcOrd="0" destOrd="0" presId="urn:microsoft.com/office/officeart/2005/8/layout/matrix2"/>
    <dgm:cxn modelId="{495D49A0-6E7C-1143-9F2A-7FF67578640F}" type="presOf" srcId="{460CD6AB-6261-403F-B250-5F61D5A35B3A}" destId="{85C3C932-9494-7B41-B9A5-9991B45B45EE}" srcOrd="0" destOrd="0" presId="urn:microsoft.com/office/officeart/2005/8/layout/matrix2"/>
    <dgm:cxn modelId="{16EC1DA2-9E8F-604B-B011-66EB7F9BEEDA}" type="presOf" srcId="{5B2AEEE5-C7D4-4BCF-84BC-7E529F3502AE}" destId="{737868E3-CEE8-3E4A-8FAF-58528D935293}" srcOrd="0" destOrd="0" presId="urn:microsoft.com/office/officeart/2005/8/layout/matrix2"/>
    <dgm:cxn modelId="{66B64DA9-92E4-E542-A018-56D83748C3D4}" type="presParOf" srcId="{7AC3B093-9970-4A40-802C-4035EEDB958D}" destId="{BA21DCBF-0486-3245-B9E5-C4063E83BEAA}" srcOrd="0" destOrd="0" presId="urn:microsoft.com/office/officeart/2005/8/layout/matrix2"/>
    <dgm:cxn modelId="{E2A840F4-F472-B249-90E0-FA7CF34403B9}" type="presParOf" srcId="{7AC3B093-9970-4A40-802C-4035EEDB958D}" destId="{D89AB528-4734-FC4A-A642-AFBF1B82709A}" srcOrd="1" destOrd="0" presId="urn:microsoft.com/office/officeart/2005/8/layout/matrix2"/>
    <dgm:cxn modelId="{47A1F710-3398-5D45-A472-3AECB88DB6C9}" type="presParOf" srcId="{7AC3B093-9970-4A40-802C-4035EEDB958D}" destId="{7B599CCE-A7E3-A547-9CCD-4C0938E62F14}" srcOrd="2" destOrd="0" presId="urn:microsoft.com/office/officeart/2005/8/layout/matrix2"/>
    <dgm:cxn modelId="{3903A2CD-802B-6241-854D-671EACC5F413}" type="presParOf" srcId="{7AC3B093-9970-4A40-802C-4035EEDB958D}" destId="{737868E3-CEE8-3E4A-8FAF-58528D935293}" srcOrd="3" destOrd="0" presId="urn:microsoft.com/office/officeart/2005/8/layout/matrix2"/>
    <dgm:cxn modelId="{65F56A0A-6AB9-4644-9DAB-E8DE74B2CEC4}" type="presParOf" srcId="{7AC3B093-9970-4A40-802C-4035EEDB958D}" destId="{85C3C932-9494-7B41-B9A5-9991B45B45E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5DDA2-15E9-7D48-8C36-20D75A9D11ED}">
      <dsp:nvSpPr>
        <dsp:cNvPr id="0" name=""/>
        <dsp:cNvSpPr/>
      </dsp:nvSpPr>
      <dsp:spPr>
        <a:xfrm>
          <a:off x="0" y="267935"/>
          <a:ext cx="598127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10,000 data values with 12 columns</a:t>
          </a:r>
        </a:p>
      </dsp:txBody>
      <dsp:txXfrm>
        <a:off x="28100" y="296035"/>
        <a:ext cx="5925077" cy="519439"/>
      </dsp:txXfrm>
    </dsp:sp>
    <dsp:sp modelId="{0E50C15F-9CED-784C-8742-8FF62E464083}">
      <dsp:nvSpPr>
        <dsp:cNvPr id="0" name=""/>
        <dsp:cNvSpPr/>
      </dsp:nvSpPr>
      <dsp:spPr>
        <a:xfrm>
          <a:off x="0" y="912695"/>
          <a:ext cx="598127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There are no missing values</a:t>
          </a:r>
        </a:p>
      </dsp:txBody>
      <dsp:txXfrm>
        <a:off x="28100" y="940795"/>
        <a:ext cx="5925077" cy="519439"/>
      </dsp:txXfrm>
    </dsp:sp>
    <dsp:sp modelId="{7A53B229-828C-8A47-A716-2DB09F175681}">
      <dsp:nvSpPr>
        <dsp:cNvPr id="0" name=""/>
        <dsp:cNvSpPr/>
      </dsp:nvSpPr>
      <dsp:spPr>
        <a:xfrm>
          <a:off x="0" y="1557455"/>
          <a:ext cx="598127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low correlation between categorical variables</a:t>
          </a:r>
        </a:p>
      </dsp:txBody>
      <dsp:txXfrm>
        <a:off x="28100" y="1585555"/>
        <a:ext cx="5925077" cy="519439"/>
      </dsp:txXfrm>
    </dsp:sp>
    <dsp:sp modelId="{281FC1CA-43F2-FC4E-8C02-BA615843098B}">
      <dsp:nvSpPr>
        <dsp:cNvPr id="0" name=""/>
        <dsp:cNvSpPr/>
      </dsp:nvSpPr>
      <dsp:spPr>
        <a:xfrm>
          <a:off x="0" y="2202215"/>
          <a:ext cx="598127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Imbalance of data from the gender column</a:t>
          </a:r>
        </a:p>
      </dsp:txBody>
      <dsp:txXfrm>
        <a:off x="28100" y="2230315"/>
        <a:ext cx="5925077" cy="519439"/>
      </dsp:txXfrm>
    </dsp:sp>
    <dsp:sp modelId="{791D8FFD-47E5-9E4F-AE5D-3C47F87E0973}">
      <dsp:nvSpPr>
        <dsp:cNvPr id="0" name=""/>
        <dsp:cNvSpPr/>
      </dsp:nvSpPr>
      <dsp:spPr>
        <a:xfrm>
          <a:off x="0" y="2846975"/>
          <a:ext cx="598127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Male: 5457, females: 4543</a:t>
          </a:r>
        </a:p>
      </dsp:txBody>
      <dsp:txXfrm>
        <a:off x="28100" y="2875075"/>
        <a:ext cx="5925077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1DCBF-0486-3245-B9E5-C4063E83BEAA}">
      <dsp:nvSpPr>
        <dsp:cNvPr id="0" name=""/>
        <dsp:cNvSpPr/>
      </dsp:nvSpPr>
      <dsp:spPr>
        <a:xfrm>
          <a:off x="415130" y="0"/>
          <a:ext cx="4351338" cy="435133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AB528-4734-FC4A-A642-AFBF1B82709A}">
      <dsp:nvSpPr>
        <dsp:cNvPr id="0" name=""/>
        <dsp:cNvSpPr/>
      </dsp:nvSpPr>
      <dsp:spPr>
        <a:xfrm>
          <a:off x="697967" y="282836"/>
          <a:ext cx="174053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Implemented Random Forest to help overcome overfitting and improve generalization</a:t>
          </a:r>
        </a:p>
      </dsp:txBody>
      <dsp:txXfrm>
        <a:off x="782933" y="367802"/>
        <a:ext cx="1570603" cy="1570603"/>
      </dsp:txXfrm>
    </dsp:sp>
    <dsp:sp modelId="{7B599CCE-A7E3-A547-9CCD-4C0938E62F14}">
      <dsp:nvSpPr>
        <dsp:cNvPr id="0" name=""/>
        <dsp:cNvSpPr/>
      </dsp:nvSpPr>
      <dsp:spPr>
        <a:xfrm>
          <a:off x="2743096" y="282836"/>
          <a:ext cx="174053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Random forest algorithm built upon a collection of decision trees: 84%</a:t>
          </a:r>
        </a:p>
      </dsp:txBody>
      <dsp:txXfrm>
        <a:off x="2828062" y="367802"/>
        <a:ext cx="1570603" cy="1570603"/>
      </dsp:txXfrm>
    </dsp:sp>
    <dsp:sp modelId="{737868E3-CEE8-3E4A-8FAF-58528D935293}">
      <dsp:nvSpPr>
        <dsp:cNvPr id="0" name=""/>
        <dsp:cNvSpPr/>
      </dsp:nvSpPr>
      <dsp:spPr>
        <a:xfrm>
          <a:off x="697967" y="2327965"/>
          <a:ext cx="174053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Precision for the female column is 16% higher, but recall is 7% less compared to the Decision Tree algorithm</a:t>
          </a:r>
        </a:p>
      </dsp:txBody>
      <dsp:txXfrm>
        <a:off x="782933" y="2412931"/>
        <a:ext cx="1570603" cy="1570603"/>
      </dsp:txXfrm>
    </dsp:sp>
    <dsp:sp modelId="{85C3C932-9494-7B41-B9A5-9991B45B45EE}">
      <dsp:nvSpPr>
        <dsp:cNvPr id="0" name=""/>
        <dsp:cNvSpPr/>
      </dsp:nvSpPr>
      <dsp:spPr>
        <a:xfrm>
          <a:off x="2743096" y="2327965"/>
          <a:ext cx="174053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Imbalance of data led to biased splits in the tree structure for the Decision Tree algorithm</a:t>
          </a:r>
        </a:p>
      </dsp:txBody>
      <dsp:txXfrm>
        <a:off x="2828062" y="2412931"/>
        <a:ext cx="1570603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EE88-8F82-5E99-E24C-F9E74E372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32C47-1326-88D5-EF27-327FC85F2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C4A18-F90E-876D-3123-11A08D62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9A6A-052D-4F43-9F76-1189CD30777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B384-4A8A-7DCB-3557-DE807894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E19D-D82E-D2FA-589E-9EDC8529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36F8-E357-3F4D-8A8E-E74311A4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42E7-B3FA-8671-815C-9DC31348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7369C-878E-50BC-5944-8FD6ED60C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77A39-F8DF-64A9-7041-F18C34B7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9A6A-052D-4F43-9F76-1189CD30777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9C61-0113-3AA8-9FAB-B76C8D6C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B1CD2-D63D-739E-17D6-E875190A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36F8-E357-3F4D-8A8E-E74311A4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137F1-AF93-01C5-325C-D3D5BAF82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59305-E8A1-BFCC-111A-A25DFC5D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67EF-608D-258A-98CA-76214FE8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9A6A-052D-4F43-9F76-1189CD30777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4466D-7194-DE4D-95E7-5D7D03CD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1150A-70EA-8004-8973-ACE2029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36F8-E357-3F4D-8A8E-E74311A4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4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2FF7-D25C-EBF8-7CCD-D1A734D6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C012D-D84F-F42D-94FD-24B7BFDE4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EB47-5DB9-845B-B12A-70F72520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9A6A-052D-4F43-9F76-1189CD30777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FD5F-8129-D45C-7B03-0BF34FA2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EA60B-8714-A55B-CF44-B49DD57A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36F8-E357-3F4D-8A8E-E74311A4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4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6D5E-F520-5BEA-0978-1D5AD1C8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82248-B176-D5BA-6F1A-B40A8C4A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C7671-4F32-B826-CD2A-195BD11D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9A6A-052D-4F43-9F76-1189CD30777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70AD6-3231-C9E7-001E-58F9F4D9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8BB0-1B13-2595-BAE2-22B90243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36F8-E357-3F4D-8A8E-E74311A4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E28E-BA8F-3E39-0FC8-FE99DAB4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241A-FD52-82B1-5102-9F52C7068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D3909-E127-B0D5-554B-CF598E5C9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F6AB4-5BFA-CF6F-8173-CD3818DA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9A6A-052D-4F43-9F76-1189CD30777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D7936-214F-6B7D-CB25-D256D272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B8DB1-1594-6706-0DD0-BDE20A7E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36F8-E357-3F4D-8A8E-E74311A4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F353-FBFA-581E-074E-485B108A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A3D55-5586-7C7F-C5CC-F1B196122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C8FBC-8CF3-9871-2BED-700FDC10F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2FA36-6945-F9DD-E31F-1C2E4BF3B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ACF0B-E7F8-EE6C-E93E-1A50586C7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9AE44-5731-9487-22FD-587CA64A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9A6A-052D-4F43-9F76-1189CD30777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9D2D7-594B-0490-0537-5728D9AB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3D523-FC18-B044-FCAB-CBE7B9C7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36F8-E357-3F4D-8A8E-E74311A4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572B-429B-6402-3C0A-189F2518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4F4E7-CE49-F37A-5FF0-079E9744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9A6A-052D-4F43-9F76-1189CD30777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D840E-C7B3-95B5-8F1D-EDEC6C6E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1812D-0F9C-4452-DA75-9DFA3E5B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36F8-E357-3F4D-8A8E-E74311A4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4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B4310-2E00-BA0D-FC49-13C24625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9A6A-052D-4F43-9F76-1189CD30777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6B997-055D-DB94-4B65-EFED5D04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28AD5-9290-6F05-57DA-F9BBE91F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36F8-E357-3F4D-8A8E-E74311A4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547F-875F-B50C-A4A2-4B6DCB25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E9E50-E22B-6092-84C2-C5E465282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7F705-A563-4D81-D2C1-D62D6FD0B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05533-1AA7-80FF-9866-6B095065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9A6A-052D-4F43-9F76-1189CD30777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7F52C-C3BE-D1C9-B956-E5FEC403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2E05F-21C7-CE88-00A7-723A176E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36F8-E357-3F4D-8A8E-E74311A4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8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B137-73CA-CB9E-A89A-14225151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3739B-9D4A-614A-0CD5-6718A0B29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C2FAC-FBA9-BBF1-F6B2-B1F775108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5FEA9-1985-8D75-429E-6F057BD8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9A6A-052D-4F43-9F76-1189CD30777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880FF-0039-16A4-CF77-B9638F8E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FEB0-A70B-1A3F-9A2F-515F3274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36F8-E357-3F4D-8A8E-E74311A4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3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9CE9E-372F-82D9-EB2B-CEF202D0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BC562-EFA2-41B4-9BB5-7B1ACAAD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7F3EA-4C4C-F8A7-3858-E4A357887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B9A6A-052D-4F43-9F76-1189CD30777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75DD6-2993-7F06-1A6E-4950CCFF6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6E45A-2B5F-5A58-B0B9-61A26B0A0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36F8-E357-3F4D-8A8E-E74311A4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8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sizes of piggybanks in pastel colours">
            <a:extLst>
              <a:ext uri="{FF2B5EF4-FFF2-40B4-BE49-F238E27FC236}">
                <a16:creationId xmlns:a16="http://schemas.microsoft.com/office/drawing/2014/main" id="{53FDD208-E731-1682-D020-0CF5BA41F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8D1C1-CB0C-79B3-3C19-D407BD353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Predictive model for customer bank churn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38C1D-21EC-A945-DDFB-4B1F521C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Understanding and predicting customer behavior </a:t>
            </a:r>
          </a:p>
          <a:p>
            <a:r>
              <a:rPr lang="en-US">
                <a:solidFill>
                  <a:schemeClr val="bg1"/>
                </a:solidFill>
              </a:rPr>
              <a:t>By: Ashley Ridley</a:t>
            </a:r>
          </a:p>
        </p:txBody>
      </p:sp>
      <p:sp>
        <p:nvSpPr>
          <p:cNvPr id="36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8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9486-5A40-98C5-E717-A8480FCC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21930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Project Overview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96E00-0D98-CDFC-5E0F-581459ADC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2" y="2533476"/>
            <a:ext cx="5219307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What is customer churn ? When customers terminate their relationship with a business or organization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Developed a prediction model for customer bank churn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Dataset contains customer demographic information and interaction patterns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The aim is to identify patterns that contribute to customer bank churn, allowing banks to proactively manage customer retention and ultimately drive business growth and profitability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A successful model can allow banks to intervene and implement strategies to retain customers, and allocate resources to maximize the effectiveness of their retention efforts</a:t>
            </a:r>
          </a:p>
        </p:txBody>
      </p:sp>
      <p:pic>
        <p:nvPicPr>
          <p:cNvPr id="1026" name="Picture 2" descr="Banks, Credit Unions &amp; Savings ...">
            <a:extLst>
              <a:ext uri="{FF2B5EF4-FFF2-40B4-BE49-F238E27FC236}">
                <a16:creationId xmlns:a16="http://schemas.microsoft.com/office/drawing/2014/main" id="{7BA2DB71-6D3A-780A-009E-FBC6F5C2AAA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6" r="31087"/>
          <a:stretch/>
        </p:blipFill>
        <p:spPr bwMode="auto">
          <a:xfrm>
            <a:off x="7015163" y="877413"/>
            <a:ext cx="4300543" cy="504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42598CC-934A-7BCD-C691-B2FE74CED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15162" y="5858828"/>
            <a:ext cx="4300544" cy="123363"/>
            <a:chOff x="7015162" y="5858828"/>
            <a:chExt cx="4300544" cy="123363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AACD0983-348C-E24F-6839-EA2014B9D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E1174876-930F-4902-5A02-274205566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711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4AEBA-BC8A-D898-4731-0840891A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Exploratory Data Analysis 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CC09B675-821B-73F0-DD57-90161BF0496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1" y="2409568"/>
          <a:ext cx="5981278" cy="3690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 descr="A graph of numbers and squares&#10;&#10;Description automatically generated with medium confidence">
            <a:extLst>
              <a:ext uri="{FF2B5EF4-FFF2-40B4-BE49-F238E27FC236}">
                <a16:creationId xmlns:a16="http://schemas.microsoft.com/office/drawing/2014/main" id="{7F7C5BF6-AA5D-F863-87BA-F0CD39D14CA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996" b="16325"/>
          <a:stretch/>
        </p:blipFill>
        <p:spPr>
          <a:xfrm>
            <a:off x="7187524" y="195521"/>
            <a:ext cx="4810874" cy="2578698"/>
          </a:xfrm>
          <a:prstGeom prst="rect">
            <a:avLst/>
          </a:prstGeom>
        </p:spPr>
      </p:pic>
      <p:pic>
        <p:nvPicPr>
          <p:cNvPr id="12" name="Content Placeholder 11" descr="A graph showing the number of differences in gender&#10;&#10;Description automatically generated with medium confidence">
            <a:extLst>
              <a:ext uri="{FF2B5EF4-FFF2-40B4-BE49-F238E27FC236}">
                <a16:creationId xmlns:a16="http://schemas.microsoft.com/office/drawing/2014/main" id="{73A7764F-AAC9-FFDE-166C-FA083E586F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/>
          <a:srcRect t="15993" b="11177"/>
          <a:stretch/>
        </p:blipFill>
        <p:spPr>
          <a:xfrm>
            <a:off x="7187519" y="3212521"/>
            <a:ext cx="4810874" cy="26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8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05AA-B7A8-9862-A897-0D54C35A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Methods/Modeling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787A6-3A9D-DA70-4F89-CFD5BF88B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6693" y="2533476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/>
              <a:t>One hot coding for gender and country columns</a:t>
            </a:r>
          </a:p>
          <a:p>
            <a:r>
              <a:rPr lang="en-US" sz="1900"/>
              <a:t>Displayed frequencies and their corresponding bar charts </a:t>
            </a:r>
          </a:p>
          <a:p>
            <a:r>
              <a:rPr lang="en-US" sz="1900"/>
              <a:t>Decision trees and K-nearest neighbor </a:t>
            </a:r>
          </a:p>
          <a:p>
            <a:r>
              <a:rPr lang="en-US" sz="1900"/>
              <a:t>30% used for testing and 70% used for training</a:t>
            </a:r>
          </a:p>
          <a:p>
            <a:r>
              <a:rPr lang="en-US" sz="1900"/>
              <a:t>Classification reports and heat maps used for model evaluation</a:t>
            </a:r>
          </a:p>
          <a:p>
            <a:r>
              <a:rPr lang="en-US" sz="1900"/>
              <a:t>Decision tree heat map had 79% accuracy </a:t>
            </a:r>
          </a:p>
          <a:p>
            <a:endParaRPr lang="en-US" sz="1900"/>
          </a:p>
        </p:txBody>
      </p:sp>
      <p:pic>
        <p:nvPicPr>
          <p:cNvPr id="5" name="Content Placeholder 4" descr="A red and blue squares with numbers&#10;&#10;Description automatically generated">
            <a:extLst>
              <a:ext uri="{FF2B5EF4-FFF2-40B4-BE49-F238E27FC236}">
                <a16:creationId xmlns:a16="http://schemas.microsoft.com/office/drawing/2014/main" id="{A59AA014-53C3-AB0B-06CE-D2C66D2BFA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1423406"/>
            <a:ext cx="5319062" cy="393610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3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95150-D6D8-F62A-2C6E-0D4E1082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AB971-0065-ABC9-DAA1-01D5CB3A5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0919" y="1105028"/>
            <a:ext cx="5178960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/>
              <a:t>Decision Tree had 80% accuracy, KNN had 76%</a:t>
            </a:r>
          </a:p>
          <a:p>
            <a:r>
              <a:rPr lang="en-US" sz="1400" dirty="0"/>
              <a:t>Imbalance of the gender column affected both models slightly</a:t>
            </a:r>
          </a:p>
          <a:p>
            <a:r>
              <a:rPr lang="en-US" sz="1400" dirty="0"/>
              <a:t>Decision Tree had a high precision of 88% with the male column and 51% for females </a:t>
            </a:r>
          </a:p>
          <a:p>
            <a:r>
              <a:rPr lang="en-US" sz="1400" dirty="0"/>
              <a:t>Hyperparameters for KNN by Grid Search is 18</a:t>
            </a:r>
          </a:p>
          <a:p>
            <a:endParaRPr lang="en-US" sz="1400" dirty="0"/>
          </a:p>
        </p:txBody>
      </p:sp>
      <p:pic>
        <p:nvPicPr>
          <p:cNvPr id="6" name="Picture 5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64AC0E9B-035A-2D6A-BFF1-8EA060EA9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565868"/>
            <a:ext cx="5167185" cy="3423258"/>
          </a:xfrm>
          <a:prstGeom prst="rect">
            <a:avLst/>
          </a:prstGeom>
        </p:spPr>
      </p:pic>
      <p:pic>
        <p:nvPicPr>
          <p:cNvPr id="5" name="Content Placeholder 4" descr="A graph of a report&#10;&#10;Description automatically generated with medium confidence">
            <a:extLst>
              <a:ext uri="{FF2B5EF4-FFF2-40B4-BE49-F238E27FC236}">
                <a16:creationId xmlns:a16="http://schemas.microsoft.com/office/drawing/2014/main" id="{03D2B4D9-A1C3-C134-E707-C1D00E96C4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8394" y="3256978"/>
            <a:ext cx="5167185" cy="204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3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C26E-EA92-F03D-E6F0-C047D829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 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ABEEB13-61C2-32F7-83D3-BF619CD690B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A graph with numbers and a few black text&#10;&#10;Description automatically generated with medium confidence">
            <a:extLst>
              <a:ext uri="{FF2B5EF4-FFF2-40B4-BE49-F238E27FC236}">
                <a16:creationId xmlns:a16="http://schemas.microsoft.com/office/drawing/2014/main" id="{D2E46324-92AC-E70F-BADB-CD5A6FC224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210300" y="1283010"/>
            <a:ext cx="4548612" cy="1833169"/>
          </a:xfrm>
          <a:prstGeom prst="rect">
            <a:avLst/>
          </a:prstGeom>
        </p:spPr>
      </p:pic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030B81A9-6D7B-35F0-E15C-EDFBCF10AC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3532203"/>
            <a:ext cx="2527647" cy="1775671"/>
          </a:xfrm>
          <a:prstGeom prst="rect">
            <a:avLst/>
          </a:prstGeom>
        </p:spPr>
      </p:pic>
      <p:pic>
        <p:nvPicPr>
          <p:cNvPr id="7" name="Picture 6" descr="A red and blue squares with numbers&#10;&#10;Description automatically generated">
            <a:extLst>
              <a:ext uri="{FF2B5EF4-FFF2-40B4-BE49-F238E27FC236}">
                <a16:creationId xmlns:a16="http://schemas.microsoft.com/office/drawing/2014/main" id="{2EDA1BEF-042D-0AFC-E2CD-FA5D9F6CFA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4514" y="3532207"/>
            <a:ext cx="2468916" cy="183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4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7BD9F-5C21-603B-1256-9EB9451E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Conclusion/Future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5E26-D138-7920-4309-BCBDE7E6E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The models demonstrate high performance in identifying customers who are likely to churn</a:t>
            </a:r>
          </a:p>
          <a:p>
            <a:r>
              <a:rPr lang="en-US" sz="1700"/>
              <a:t>All 3 models had an accuracy score above 75%</a:t>
            </a:r>
          </a:p>
          <a:p>
            <a:r>
              <a:rPr lang="en-US" sz="1700"/>
              <a:t>The model’s ability to accurately classify customers into a churn category enables banks to proactively identify at-risk customers and implement targeted retention strategies</a:t>
            </a:r>
          </a:p>
          <a:p>
            <a:r>
              <a:rPr lang="en-US" sz="1700"/>
              <a:t>Resample the data using SMOTE (synthetic minority over-sampling technique) to balance the class distribution </a:t>
            </a:r>
          </a:p>
          <a:p>
            <a:endParaRPr lang="en-US" sz="1700"/>
          </a:p>
        </p:txBody>
      </p:sp>
      <p:pic>
        <p:nvPicPr>
          <p:cNvPr id="6" name="Content Placeholder 5" descr="A graph showing different algorithm&#10;&#10;Description automatically generated">
            <a:extLst>
              <a:ext uri="{FF2B5EF4-FFF2-40B4-BE49-F238E27FC236}">
                <a16:creationId xmlns:a16="http://schemas.microsoft.com/office/drawing/2014/main" id="{60AE1B1D-6ADC-FC35-68F9-6A6DC46FB8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729" r="2337" b="-2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0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DF8E5-CD90-B7A2-5468-AC2E0D90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Reflection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D97A-2CF6-C7B8-8D0C-999E88262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1144" y="510047"/>
            <a:ext cx="68580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Paying attention to the correlation matrix and their tables</a:t>
            </a:r>
          </a:p>
          <a:p>
            <a:r>
              <a:rPr lang="en-US" sz="1800"/>
              <a:t>Using one hot coding</a:t>
            </a:r>
          </a:p>
          <a:p>
            <a:r>
              <a:rPr lang="en-US" sz="1800"/>
              <a:t>Using random forest</a:t>
            </a:r>
          </a:p>
          <a:p>
            <a:r>
              <a:rPr lang="en-US" sz="1800"/>
              <a:t>Being more attentive to imbalances of data</a:t>
            </a:r>
          </a:p>
          <a:p>
            <a:endParaRPr lang="en-US" sz="1800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5F9E8E6E-F6A7-76CE-E524-EA6B990A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108834"/>
            <a:ext cx="3584448" cy="2634568"/>
          </a:xfrm>
          <a:prstGeom prst="rect">
            <a:avLst/>
          </a:prstGeom>
        </p:spPr>
      </p:pic>
      <p:pic>
        <p:nvPicPr>
          <p:cNvPr id="6" name="Content Placeholder 5" descr="A graph of numbers and squares&#10;&#10;Description automatically generated with medium confidence">
            <a:extLst>
              <a:ext uri="{FF2B5EF4-FFF2-40B4-BE49-F238E27FC236}">
                <a16:creationId xmlns:a16="http://schemas.microsoft.com/office/drawing/2014/main" id="{35C300DD-91DB-C5E6-5FE0-CE0515B15B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47599" y="3122275"/>
            <a:ext cx="3584448" cy="2607685"/>
          </a:xfrm>
          <a:prstGeom prst="rect">
            <a:avLst/>
          </a:prstGeom>
        </p:spPr>
      </p:pic>
      <p:pic>
        <p:nvPicPr>
          <p:cNvPr id="10" name="Picture 9" descr="A white background with black and purple text&#10;&#10;Description automatically generated">
            <a:extLst>
              <a:ext uri="{FF2B5EF4-FFF2-40B4-BE49-F238E27FC236}">
                <a16:creationId xmlns:a16="http://schemas.microsoft.com/office/drawing/2014/main" id="{A1C3A9CE-D27F-B35B-55C1-AD21FA943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4112479"/>
            <a:ext cx="3584448" cy="6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3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Video 3" descr="Neon Pink Question Mark">
            <a:extLst>
              <a:ext uri="{FF2B5EF4-FFF2-40B4-BE49-F238E27FC236}">
                <a16:creationId xmlns:a16="http://schemas.microsoft.com/office/drawing/2014/main" id="{ECD37BEC-9691-AD8A-0A6A-4E6B346619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1" b="2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0F4AD-CFCC-302C-B234-678D51BA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66487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388</Words>
  <Application>Microsoft Macintosh PowerPoint</Application>
  <PresentationFormat>Widescreen</PresentationFormat>
  <Paragraphs>43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Predictive model for customer bank churn </vt:lpstr>
      <vt:lpstr>Project Overview </vt:lpstr>
      <vt:lpstr>Exploratory Data Analysis </vt:lpstr>
      <vt:lpstr>Methods/Modeling</vt:lpstr>
      <vt:lpstr>Preliminary Results</vt:lpstr>
      <vt:lpstr>Final Results </vt:lpstr>
      <vt:lpstr>Conclusion/Future Work</vt:lpstr>
      <vt:lpstr>Reflection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for customer bank churn </dc:title>
  <dc:creator>Ashley N. Ridley</dc:creator>
  <cp:lastModifiedBy>Ashley N. Ridley</cp:lastModifiedBy>
  <cp:revision>1</cp:revision>
  <dcterms:created xsi:type="dcterms:W3CDTF">2024-04-29T00:51:34Z</dcterms:created>
  <dcterms:modified xsi:type="dcterms:W3CDTF">2024-04-30T16:54:11Z</dcterms:modified>
</cp:coreProperties>
</file>