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3"/>
  </p:notesMasterIdLst>
  <p:sldIdLst>
    <p:sldId id="256" r:id="rId2"/>
    <p:sldId id="257" r:id="rId3"/>
    <p:sldId id="259" r:id="rId4"/>
    <p:sldId id="283" r:id="rId5"/>
    <p:sldId id="274" r:id="rId6"/>
    <p:sldId id="275" r:id="rId7"/>
    <p:sldId id="284" r:id="rId8"/>
    <p:sldId id="285" r:id="rId9"/>
    <p:sldId id="286" r:id="rId10"/>
    <p:sldId id="287" r:id="rId11"/>
    <p:sldId id="288" r:id="rId12"/>
    <p:sldId id="289" r:id="rId13"/>
    <p:sldId id="276" r:id="rId14"/>
    <p:sldId id="277" r:id="rId15"/>
    <p:sldId id="290" r:id="rId16"/>
    <p:sldId id="291" r:id="rId17"/>
    <p:sldId id="292" r:id="rId18"/>
    <p:sldId id="293" r:id="rId19"/>
    <p:sldId id="294" r:id="rId20"/>
    <p:sldId id="295" r:id="rId21"/>
    <p:sldId id="296" r:id="rId22"/>
  </p:sldIdLst>
  <p:sldSz cx="9144000" cy="5143500" type="screen16x9"/>
  <p:notesSz cx="6858000" cy="9144000"/>
  <p:embeddedFontLst>
    <p:embeddedFont>
      <p:font typeface="Arvo" panose="020B0604020202020204" charset="0"/>
      <p:regular r:id="rId24"/>
      <p:bold r:id="rId25"/>
      <p:italic r:id="rId26"/>
      <p:boldItalic r:id="rId27"/>
    </p:embeddedFont>
    <p:embeddedFont>
      <p:font typeface="Bodoni" panose="020B0604020202020204" charset="0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  <p:embeddedFont>
      <p:font typeface="Ubuntu" panose="020B0504030602030204" pitchFamily="34" charset="0"/>
      <p:regular r:id="rId33"/>
      <p:bold r:id="rId34"/>
      <p:italic r:id="rId35"/>
      <p:boldItalic r:id="rId36"/>
    </p:embeddedFont>
    <p:embeddedFont>
      <p:font typeface="Ubuntu Light" panose="020B030403060203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B4A358-B90A-4C8C-AF0D-C82E0A14D1DF}">
  <a:tblStyle styleId="{26B4A358-B90A-4C8C-AF0D-C82E0A14D1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66" autoAdjust="0"/>
  </p:normalViewPr>
  <p:slideViewPr>
    <p:cSldViewPr snapToGrid="0">
      <p:cViewPr varScale="1">
        <p:scale>
          <a:sx n="115" d="100"/>
          <a:sy n="115" d="100"/>
        </p:scale>
        <p:origin x="1494" y="32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3194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278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11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220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757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647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Set the value of the seed so that the simulation results will be reproducible.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81584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261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175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94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Can we use CLT with n=5?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87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4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42eb61d9d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42eb61d9d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581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893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532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01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8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37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_AND_BODY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62" r:id="rId4"/>
    <p:sldLayoutId id="2147483664" r:id="rId5"/>
    <p:sldLayoutId id="2147483665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/>
              <a:t>Simulations in R</a:t>
            </a:r>
            <a:endParaRPr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Topic 1</a:t>
            </a:r>
          </a:p>
        </p:txBody>
      </p:sp>
      <p:sp>
        <p:nvSpPr>
          <p:cNvPr id="2" name="Google Shape;189;p30">
            <a:extLst>
              <a:ext uri="{FF2B5EF4-FFF2-40B4-BE49-F238E27FC236}">
                <a16:creationId xmlns:a16="http://schemas.microsoft.com/office/drawing/2014/main" id="{924D8A37-05B3-5E2A-5A85-F6E841539BCA}"/>
              </a:ext>
            </a:extLst>
          </p:cNvPr>
          <p:cNvSpPr txBox="1">
            <a:spLocks/>
          </p:cNvSpPr>
          <p:nvPr/>
        </p:nvSpPr>
        <p:spPr>
          <a:xfrm>
            <a:off x="2375420" y="2882120"/>
            <a:ext cx="3102667" cy="5842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Ubuntu"/>
              <a:buNone/>
              <a:defRPr sz="3600" b="1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vo"/>
              <a:buNone/>
              <a:defRPr sz="6000" b="0" i="0" u="none" strike="noStrike" cap="none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ctr">
              <a:lnSpc>
                <a:spcPct val="115000"/>
              </a:lnSpc>
              <a:buSzPts val="1100"/>
              <a:buFont typeface="Arial"/>
              <a:buNone/>
            </a:pPr>
            <a:r>
              <a:rPr lang="en-US" sz="2800" b="0" dirty="0"/>
              <a:t>A minor aside</a:t>
            </a:r>
            <a:endParaRPr lang="en-US" sz="2800" b="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612475" y="1500996"/>
            <a:ext cx="7936183" cy="3027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number of randomly generated value you want (i.e., sample size)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 mean=0, 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parameters of the distribution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Outputs a vector of random values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Generate Simulation Data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157268" y="1889185"/>
            <a:ext cx="638354" cy="37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5158598" y="2593978"/>
            <a:ext cx="836760" cy="70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871713" y="2549108"/>
            <a:ext cx="347932" cy="58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596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Generate Simulation Data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pic>
        <p:nvPicPr>
          <p:cNvPr id="5" name="Picture 4" descr="RStudi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540" y="1243566"/>
            <a:ext cx="6121332" cy="33061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9494" y="3629966"/>
            <a:ext cx="3124430" cy="76245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20202020204" charset="0"/>
              </a:rPr>
              <a:t>Can use the ‘d-version’ of the norm() function to work the pdf of the normal probability distribution. 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 flipV="1">
            <a:off x="4873924" y="3545293"/>
            <a:ext cx="609600" cy="46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10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Generate Simulation Data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pic>
        <p:nvPicPr>
          <p:cNvPr id="5" name="Picture 4" descr="RStudi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095" y="1358733"/>
            <a:ext cx="6000563" cy="324088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8355" y="1449956"/>
            <a:ext cx="402321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20202020204" charset="0"/>
              </a:rPr>
              <a:t>Can use the ‘p-version’ of the norm() function to work the </a:t>
            </a:r>
            <a:r>
              <a:rPr lang="en-US" dirty="0" err="1">
                <a:latin typeface="Ubuntu Light" panose="020B0604020202020204" charset="0"/>
              </a:rPr>
              <a:t>cdf</a:t>
            </a:r>
            <a:r>
              <a:rPr lang="en-US" dirty="0">
                <a:latin typeface="Ubuntu Light" panose="020B0604020202020204" charset="0"/>
              </a:rPr>
              <a:t> of the normal probability distribution. </a:t>
            </a:r>
          </a:p>
          <a:p>
            <a:endParaRPr lang="en-US" dirty="0">
              <a:latin typeface="Ubuntu Light" panose="020B0604020202020204" charset="0"/>
            </a:endParaRPr>
          </a:p>
          <a:p>
            <a:r>
              <a:rPr lang="en-US" dirty="0">
                <a:latin typeface="Ubuntu Light" panose="020B0604020202020204" charset="0"/>
              </a:rPr>
              <a:t>Can also be used to calculate probabilities involving the distribution. 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4661567" y="2142454"/>
            <a:ext cx="1074999" cy="11366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57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Generate Simulation Data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pic>
        <p:nvPicPr>
          <p:cNvPr id="5" name="Picture 4" descr="RStudi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767" y="1343512"/>
            <a:ext cx="5962069" cy="32200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23358" y="3609498"/>
            <a:ext cx="3385997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20202020204" charset="0"/>
              </a:rPr>
              <a:t>Can use the ‘q-version’ of the norm() function to calculate </a:t>
            </a:r>
            <a:r>
              <a:rPr lang="en-US" dirty="0" err="1">
                <a:latin typeface="Ubuntu Light" panose="020B0604020202020204" charset="0"/>
              </a:rPr>
              <a:t>quantiles</a:t>
            </a:r>
            <a:r>
              <a:rPr lang="en-US" dirty="0">
                <a:latin typeface="Ubuntu Light" panose="020B0604020202020204" charset="0"/>
              </a:rPr>
              <a:t> from ANY normal distribution.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09355" y="3509886"/>
            <a:ext cx="944464" cy="471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00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612475" y="1500996"/>
            <a:ext cx="7936183" cy="3027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1800" dirty="0"/>
              <a:t>In your methods course, you learned that the CLT states for a population with mean µ and standard deviation </a:t>
            </a:r>
            <a:r>
              <a:rPr lang="el-GR" sz="1800" dirty="0">
                <a:cs typeface="Times New Roman" panose="02020603050405020304" pitchFamily="18" charset="0"/>
              </a:rPr>
              <a:t>σ</a:t>
            </a:r>
            <a:r>
              <a:rPr lang="en-US" sz="1800" dirty="0"/>
              <a:t>, the sampling distribution of the sample mean will be normally distributed with mean µ and standard deviation </a:t>
            </a:r>
            <a:r>
              <a:rPr lang="el-GR" sz="1800" dirty="0">
                <a:cs typeface="Times New Roman" panose="02020603050405020304" pitchFamily="18" charset="0"/>
              </a:rPr>
              <a:t>σ</a:t>
            </a:r>
            <a:r>
              <a:rPr lang="en-US" sz="1800" dirty="0">
                <a:cs typeface="Times New Roman" panose="02020603050405020304" pitchFamily="18" charset="0"/>
              </a:rPr>
              <a:t>/√n</a:t>
            </a:r>
            <a:r>
              <a:rPr lang="en-US" sz="1800" dirty="0"/>
              <a:t>, where n is the sample size, as long as the sample size is sufficiently large. </a:t>
            </a:r>
          </a:p>
          <a:p>
            <a:pPr marL="139700" indent="0" algn="l">
              <a:buNone/>
            </a:pPr>
            <a:endParaRPr lang="en-US" sz="1800" dirty="0"/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800" dirty="0"/>
              <a:t>Suppose you want to determine what a “sufficiently large” sample size is assuming the population follows a Chi-square distribution with 2 degrees of freedom.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Example: The Central Limit Theorem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0556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612475" y="1500996"/>
            <a:ext cx="7936183" cy="3027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1600" dirty="0"/>
              <a:t>Can use a simulation study to address this question!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/>
              <a:t>Procedure: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dirty="0"/>
              <a:t>Generate n values from a Chi-square distribution and calculate the mean – this is ONE sample mean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dirty="0"/>
              <a:t>Repeat this process R times to approximate the sampling distribution of the sample mean </a:t>
            </a:r>
          </a:p>
          <a:p>
            <a:pPr lvl="2" algn="l">
              <a:buFont typeface="Wingdings" panose="05000000000000000000" pitchFamily="2" charset="2"/>
              <a:buChar char="§"/>
            </a:pPr>
            <a:r>
              <a:rPr lang="en-US" sz="1400" dirty="0"/>
              <a:t> Do for R = 10000 replicates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dirty="0"/>
              <a:t>Plot the observed/empirical density and compare it to the theoretical density function given by the CLT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dirty="0"/>
              <a:t>Repeat for small, moderate, and large values of 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Example: The Central Limit Theorem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997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Example: The Central Limit Theorem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pic>
        <p:nvPicPr>
          <p:cNvPr id="5" name="Content Placeholder 5" descr="RStudi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1" y="1296116"/>
            <a:ext cx="6150334" cy="332177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675154" y="2373401"/>
            <a:ext cx="2644069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20202020204" charset="0"/>
              </a:rPr>
              <a:t>Set the value of the sample size to be investigated.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1181819" y="2502999"/>
            <a:ext cx="2493335" cy="1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5154" y="1502725"/>
            <a:ext cx="2644069" cy="738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>
              <a:buSzPts val="1100"/>
              <a:defRPr/>
            </a:pPr>
            <a:r>
              <a:rPr lang="en-US" dirty="0">
                <a:latin typeface="Ubuntu Light" panose="020B0604020202020204" charset="0"/>
              </a:rPr>
              <a:t>Set the value of the seed so that the simulation results will be reproducible. 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1354347" y="1872057"/>
            <a:ext cx="2320807" cy="4989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7554" y="3171340"/>
            <a:ext cx="3901714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20202020204" charset="0"/>
              </a:rPr>
              <a:t>Set the number of simulation replicates (i.e. the number of sample means that will be generated).</a:t>
            </a:r>
          </a:p>
          <a:p>
            <a:pPr marL="285750" indent="-285750">
              <a:buFontTx/>
              <a:buChar char="-"/>
            </a:pPr>
            <a:r>
              <a:rPr lang="en-US" dirty="0">
                <a:latin typeface="Ubuntu Light" panose="020B0604020202020204" charset="0"/>
              </a:rPr>
              <a:t>The more replicates, the better the approximation the simulation study can achieve. </a:t>
            </a: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flipH="1" flipV="1">
            <a:off x="1009291" y="2635011"/>
            <a:ext cx="2818263" cy="1228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031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612475" y="1500996"/>
            <a:ext cx="3795623" cy="3027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800" dirty="0"/>
              <a:t>Here ‘n’ and ‘runs’ are the simulation parameters. </a:t>
            </a:r>
          </a:p>
          <a:p>
            <a:pPr marL="0" indent="0" algn="l">
              <a:buNone/>
            </a:pPr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You can ‘hard code’ into simulation code, but don’t recommend this approach because you can’t generalize later to other values of the parameters.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Example: The Central Limit Theorem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  <p:pic>
        <p:nvPicPr>
          <p:cNvPr id="5" name="Content Placeholder 5" descr="RStud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49"/>
          <a:stretch/>
        </p:blipFill>
        <p:spPr>
          <a:xfrm>
            <a:off x="4761961" y="1324402"/>
            <a:ext cx="3597035" cy="37324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/>
          <p:cNvSpPr/>
          <p:nvPr/>
        </p:nvSpPr>
        <p:spPr>
          <a:xfrm>
            <a:off x="4960189" y="2536166"/>
            <a:ext cx="923026" cy="345057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1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Example: The Central Limit Theorem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18</a:t>
            </a:fld>
            <a:endParaRPr/>
          </a:p>
        </p:txBody>
      </p:sp>
      <p:pic>
        <p:nvPicPr>
          <p:cNvPr id="5" name="Content Placeholder 5" descr="RStudi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6" y="1345719"/>
            <a:ext cx="5998667" cy="32398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657600" y="2519013"/>
            <a:ext cx="3001991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20202020204" charset="0"/>
              </a:rPr>
              <a:t>Create a storage object to collect the value of the sample mean (i.e. the estimator of interest) for each simulation replicate. 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1897811" y="2700068"/>
            <a:ext cx="1759789" cy="295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71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Example: The Central Limit Theorem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19</a:t>
            </a:fld>
            <a:endParaRPr/>
          </a:p>
        </p:txBody>
      </p:sp>
      <p:pic>
        <p:nvPicPr>
          <p:cNvPr id="5" name="Content Placeholder 5" descr="RStudi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85" y="1288358"/>
            <a:ext cx="6141708" cy="33171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3725935" y="2390636"/>
            <a:ext cx="3071680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20202020204" charset="0"/>
              </a:rPr>
              <a:t>Use a FOR loop to … </a:t>
            </a:r>
          </a:p>
          <a:p>
            <a:pPr marL="342900" indent="-342900">
              <a:buAutoNum type="arabicPeriod"/>
            </a:pPr>
            <a:r>
              <a:rPr lang="en-US" dirty="0">
                <a:latin typeface="Ubuntu Light" panose="020B0604020202020204" charset="0"/>
              </a:rPr>
              <a:t>Generate R replicated samples from a Chi-</a:t>
            </a:r>
            <a:r>
              <a:rPr lang="en-US" dirty="0" err="1">
                <a:latin typeface="Ubuntu Light" panose="020B0604020202020204" charset="0"/>
              </a:rPr>
              <a:t>Sq</a:t>
            </a:r>
            <a:r>
              <a:rPr lang="en-US" dirty="0">
                <a:latin typeface="Ubuntu Light" panose="020B0604020202020204" charset="0"/>
              </a:rPr>
              <a:t>(</a:t>
            </a:r>
            <a:r>
              <a:rPr lang="en-US" dirty="0" err="1">
                <a:latin typeface="Ubuntu Light" panose="020B0604020202020204" charset="0"/>
              </a:rPr>
              <a:t>df</a:t>
            </a:r>
            <a:r>
              <a:rPr lang="en-US" dirty="0">
                <a:latin typeface="Ubuntu Light" panose="020B0604020202020204" charset="0"/>
              </a:rPr>
              <a:t>=2) distribution.</a:t>
            </a:r>
          </a:p>
          <a:p>
            <a:pPr marL="342900" indent="-342900">
              <a:buAutoNum type="arabicPeriod"/>
            </a:pPr>
            <a:r>
              <a:rPr lang="en-US" dirty="0">
                <a:latin typeface="Ubuntu Light" panose="020B0604020202020204" charset="0"/>
              </a:rPr>
              <a:t>Calculate the sample mean and store it.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1785668" y="2829464"/>
            <a:ext cx="1940267" cy="253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2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Overview</a:t>
            </a:r>
            <a:endParaRPr dirty="0"/>
          </a:p>
        </p:txBody>
      </p:sp>
      <p:sp>
        <p:nvSpPr>
          <p:cNvPr id="198" name="Google Shape;198;p31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Design-based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Model-based</a:t>
            </a:r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Generation schemes</a:t>
            </a: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is simulation in statistics? </a:t>
            </a:r>
            <a:endParaRPr dirty="0"/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" dirty="0"/>
              <a:t>CLT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dirty="0"/>
              <a:t>Examples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Example: The Central Limit Theorem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pic>
        <p:nvPicPr>
          <p:cNvPr id="5" name="Content Placeholder 5" descr="RStudi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71" y="1292489"/>
            <a:ext cx="6842357" cy="36955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286807" y="1516437"/>
            <a:ext cx="3518106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Ubuntu Light" panose="020B0604020202020204" charset="0"/>
              </a:rPr>
              <a:t>To determine if n=5 is a large enough sample size to use the CLT, plot the empirical (i.e. observed) density and compare it to the theoretical density based on the result of the CLT. 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1866182" y="2685988"/>
            <a:ext cx="1179678" cy="672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</p:cNvCxnSpPr>
          <p:nvPr/>
        </p:nvCxnSpPr>
        <p:spPr>
          <a:xfrm>
            <a:off x="3045860" y="2685988"/>
            <a:ext cx="1106321" cy="8249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70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612476" y="1500996"/>
            <a:ext cx="3950898" cy="3027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dirty="0"/>
              <a:t>What is a ‘sufficiently large’ sample size for the CLT to hold when sampling from a Chi-Square (</a:t>
            </a:r>
            <a:r>
              <a:rPr lang="en-US" dirty="0" err="1"/>
              <a:t>df</a:t>
            </a:r>
            <a:r>
              <a:rPr lang="en-US" dirty="0"/>
              <a:t>=2) distribution?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Example: The Central Limit Theorem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21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592" y="1130026"/>
            <a:ext cx="3512420" cy="35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1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>
            <a:spLocks noGrp="1"/>
          </p:cNvSpPr>
          <p:nvPr>
            <p:ph type="subTitle" idx="1"/>
          </p:nvPr>
        </p:nvSpPr>
        <p:spPr>
          <a:xfrm>
            <a:off x="2675901" y="2008554"/>
            <a:ext cx="4373576" cy="24810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 numerical technique for conducting experiments on a computer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Allows us to approximate the solution to any analytic problem that has a probabilistic underpinning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Probabilistic underpinning -&gt; basically every thing in statistics</a:t>
            </a:r>
            <a:endParaRPr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2675900" y="1220010"/>
            <a:ext cx="4264162" cy="647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3600" dirty="0">
                <a:solidFill>
                  <a:schemeClr val="dk2"/>
                </a:solidFill>
              </a:rPr>
              <a:t>Simulation Study</a:t>
            </a:r>
            <a:endParaRPr sz="3600" b="1" dirty="0">
              <a:solidFill>
                <a:schemeClr val="dk2"/>
              </a:solidFill>
            </a:endParaRPr>
          </a:p>
        </p:txBody>
      </p:sp>
      <p:sp>
        <p:nvSpPr>
          <p:cNvPr id="221" name="Google Shape;221;p33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612475" y="1500995"/>
            <a:ext cx="8160589" cy="3162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None/>
            </a:pPr>
            <a:r>
              <a:rPr lang="en-US" sz="1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Basic Procedure:</a:t>
            </a:r>
            <a:endParaRPr lang="en-US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/>
              <a:t>Generate random data under set of conditions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dirty="0"/>
              <a:t>For example, for a given set of parameters (i.e. the truth)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/>
              <a:t>Compute the estimator of interest using the data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dirty="0"/>
              <a:t>For example, sample mean, regression coefficients, confidence intervals, test statistic, p-value, etc. 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/>
              <a:t>Repeat the process R times (i.e. R simulation runs)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/>
              <a:t>Using the vector of computed estimates, learn about the properties of the estimator.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What is a Simulation Study?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68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603908" y="1311215"/>
            <a:ext cx="8100145" cy="3352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sz="1600" dirty="0"/>
              <a:t>The generation scheme for statistical simulation studies can be divided into two categories: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dirty="0"/>
              <a:t>Design-based sampling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dirty="0"/>
              <a:t>Model-based sampling 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/>
              <a:t>A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design-based generation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/>
              <a:t>scheme will generate the samples for each simulation replicate by repeatedly sampling from a finite population of values.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dirty="0"/>
              <a:t>That is, using the sample() function. </a:t>
            </a:r>
          </a:p>
          <a:p>
            <a:pPr algn="l">
              <a:buFont typeface="Wingdings" panose="05000000000000000000" pitchFamily="2" charset="2"/>
              <a:buChar char="§"/>
            </a:pPr>
            <a:endParaRPr lang="en-US" sz="1600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dirty="0"/>
              <a:t>A 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model-based generation </a:t>
            </a:r>
            <a:r>
              <a:rPr lang="en-US" sz="1600" dirty="0"/>
              <a:t>scheme will generate the samples for each simulation replicate by randomly generating values form an assumed probabilistic model.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sz="1600" dirty="0"/>
              <a:t>That is, using the suite of probability distribution functions in 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Generate Simulation Data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464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612475" y="1500996"/>
            <a:ext cx="7936183" cy="30278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Designed-Based Generation Scheme: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Random draws from a finite population of values.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The goal is to imitate the sampling scheme that would be used in the real-life experiment.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dirty="0"/>
              <a:t>Could sampling with or without replacement, within strata, etc. </a:t>
            </a:r>
          </a:p>
          <a:p>
            <a:pPr lvl="1" algn="l">
              <a:buFont typeface="Wingdings" panose="05000000000000000000" pitchFamily="2" charset="2"/>
              <a:buChar char="§"/>
            </a:pPr>
            <a:endParaRPr lang="en-US" dirty="0"/>
          </a:p>
          <a:p>
            <a:pPr lvl="1" algn="l">
              <a:buFont typeface="Wingdings" panose="05000000000000000000" pitchFamily="2" charset="2"/>
              <a:buChar char="§"/>
            </a:pPr>
            <a:endParaRPr lang="en-US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/>
              <a:t>Randomly sampling from a population of value can be achieved using the sample() function: 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sample(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x,size,replace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FALSE,prob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=NULL)</a:t>
            </a:r>
          </a:p>
          <a:p>
            <a:pPr lvl="1" algn="l">
              <a:buFont typeface="Wingdings" panose="05000000000000000000" pitchFamily="2" charset="2"/>
              <a:buChar char="§"/>
            </a:pPr>
            <a:r>
              <a:rPr lang="en-US" dirty="0"/>
              <a:t>Where x is the vector of population values, size is the number of values to be randomly selected from x, replace is a logical indicating whether or not the sample with replacement from x, and </a:t>
            </a:r>
            <a:r>
              <a:rPr lang="en-US" dirty="0" err="1"/>
              <a:t>prob</a:t>
            </a:r>
            <a:r>
              <a:rPr lang="en-US" dirty="0"/>
              <a:t> is a vector of probabilities that be used to weight the sampling of values from x.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Generate Simulation Data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39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Google Shape;239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12475" y="1500996"/>
                <a:ext cx="7936183" cy="30278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l">
                  <a:buNone/>
                </a:pPr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Model-Based Generation Scheme: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Random draws from an assumed probabilistic model. </a:t>
                </a:r>
              </a:p>
              <a:p>
                <a:pPr algn="l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This approach relies on the suite of statistical distribution functions available in R. </a:t>
                </a:r>
              </a:p>
              <a:p>
                <a:pPr lvl="1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Each distribution function has a keyword that indicates which statistical distribution is models. </a:t>
                </a:r>
              </a:p>
              <a:p>
                <a:pPr lvl="1" algn="l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lvl="1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Commonly used ones are: </a:t>
                </a:r>
              </a:p>
              <a:p>
                <a:pPr lvl="2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Normal distribution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norm</a:t>
                </a:r>
              </a:p>
              <a:p>
                <a:pPr lvl="2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Binomial distribution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binom</a:t>
                </a:r>
              </a:p>
              <a:p>
                <a:pPr lvl="2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Uniform distribution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unif</a:t>
                </a:r>
              </a:p>
              <a:p>
                <a:pPr lvl="2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Chi-square distribution 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chisq</a:t>
                </a:r>
              </a:p>
              <a:p>
                <a:pPr lvl="2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There are many more …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39" name="Google Shape;239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475" y="1500996"/>
                <a:ext cx="7936183" cy="3027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Generate Simulation Data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28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Google Shape;239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12475" y="1500996"/>
                <a:ext cx="7936183" cy="302787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139700" indent="0" algn="l">
                  <a:buNone/>
                </a:pPr>
                <a:r>
                  <a:rPr lang="en-US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Model-Based Generation Scheme:</a:t>
                </a: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Random draws from an assumed probabilistic model. </a:t>
                </a:r>
              </a:p>
              <a:p>
                <a:pPr algn="l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Each statistical distribution function in R has four versions identified by a prefix: </a:t>
                </a:r>
              </a:p>
              <a:p>
                <a:pPr lvl="1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Probability density/mass function (pdf or </a:t>
                </a:r>
                <a:r>
                  <a:rPr lang="en-US" dirty="0" err="1"/>
                  <a:t>pmf</a:t>
                </a:r>
                <a:r>
                  <a:rPr lang="en-US" dirty="0"/>
                  <a:t>)</a:t>
                </a:r>
              </a:p>
              <a:p>
                <a:pPr lvl="1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Cumulative distribution function (</a:t>
                </a:r>
                <a:r>
                  <a:rPr lang="en-US" dirty="0" err="1"/>
                  <a:t>cdf</a:t>
                </a:r>
                <a:r>
                  <a:rPr lang="en-US" dirty="0"/>
                  <a:t>)</a:t>
                </a:r>
              </a:p>
              <a:p>
                <a:pPr lvl="1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Quantiles</a:t>
                </a:r>
                <a:r>
                  <a:rPr lang="en-US" dirty="0"/>
                  <a:t> from the distribution </a:t>
                </a:r>
              </a:p>
              <a:p>
                <a:pPr lvl="1" algn="l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Random number generation from the distribution</a:t>
                </a:r>
              </a:p>
              <a:p>
                <a:pPr lvl="1" algn="l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Look up the help page for any distribution to see what parameter values need to be supplied to the function. </a:t>
                </a:r>
              </a:p>
              <a:p>
                <a:pPr lvl="1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Let’s try it with </a:t>
                </a:r>
                <a:r>
                  <a:rPr lang="en-US" dirty="0" err="1"/>
                  <a:t>rnorm</a:t>
                </a:r>
                <a:r>
                  <a:rPr lang="en-US" dirty="0"/>
                  <a:t>() … 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239" name="Google Shape;239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2475" y="1500996"/>
                <a:ext cx="7936183" cy="3027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Generate Simulation Data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2143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Generate Simulation Data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pic>
        <p:nvPicPr>
          <p:cNvPr id="5" name="Picture 4" descr="RStudio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94" t="20973"/>
          <a:stretch/>
        </p:blipFill>
        <p:spPr>
          <a:xfrm>
            <a:off x="4822166" y="1297714"/>
            <a:ext cx="3919327" cy="33655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7966" y="1549899"/>
            <a:ext cx="31242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Ubuntu Light" panose="020B0604020202020204" charset="0"/>
              </a:rPr>
              <a:t>The normal distribution is parameterized by the mean and standard deviation.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Ubuntu Light" panose="020B0604020202020204" charset="0"/>
              </a:rPr>
              <a:t>These are inputs into all of the ‘norm’ functions. 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4822166" y="1965398"/>
            <a:ext cx="621102" cy="10712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3802" y="3470692"/>
            <a:ext cx="3959352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Ubuntu Light" panose="020B0604020202020204" charset="0"/>
              </a:rPr>
              <a:t>Use the “r-version” of the norm function to randomly generate values from ANY normal distribution. 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Ubuntu Light" panose="020B0604020202020204" charset="0"/>
              </a:rPr>
              <a:t>Note: The default normal distribution is the standard normal (mean = 0 and standard deviation = 1). </a:t>
            </a: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4753154" y="3374063"/>
            <a:ext cx="793631" cy="6044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9802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1200</Words>
  <Application>Microsoft Office PowerPoint</Application>
  <PresentationFormat>On-screen Show (16:9)</PresentationFormat>
  <Paragraphs>153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Ubuntu Light</vt:lpstr>
      <vt:lpstr>Courier New</vt:lpstr>
      <vt:lpstr>Arvo</vt:lpstr>
      <vt:lpstr>Wingdings</vt:lpstr>
      <vt:lpstr>Bodoni</vt:lpstr>
      <vt:lpstr>Ubuntu</vt:lpstr>
      <vt:lpstr>Times New Roman</vt:lpstr>
      <vt:lpstr>Cambria Math</vt:lpstr>
      <vt:lpstr>Minimal Charm</vt:lpstr>
      <vt:lpstr>Simulations in R</vt:lpstr>
      <vt:lpstr>Contents</vt:lpstr>
      <vt:lpstr>Simulation Study</vt:lpstr>
      <vt:lpstr>What is a Simulation Study?</vt:lpstr>
      <vt:lpstr>Generate Simulation Data</vt:lpstr>
      <vt:lpstr>Generate Simulation Data</vt:lpstr>
      <vt:lpstr>Generate Simulation Data</vt:lpstr>
      <vt:lpstr>Generate Simulation Data</vt:lpstr>
      <vt:lpstr>Generate Simulation Data</vt:lpstr>
      <vt:lpstr>Generate Simulation Data</vt:lpstr>
      <vt:lpstr>Generate Simulation Data</vt:lpstr>
      <vt:lpstr>Generate Simulation Data</vt:lpstr>
      <vt:lpstr>Generate Simulation Data</vt:lpstr>
      <vt:lpstr>Example: The Central Limit Theorem</vt:lpstr>
      <vt:lpstr>Example: The Central Limit Theorem</vt:lpstr>
      <vt:lpstr>Example: The Central Limit Theorem</vt:lpstr>
      <vt:lpstr>Example: The Central Limit Theorem</vt:lpstr>
      <vt:lpstr>Example: The Central Limit Theorem</vt:lpstr>
      <vt:lpstr>Example: The Central Limit Theorem</vt:lpstr>
      <vt:lpstr>Example: The Central Limit Theorem</vt:lpstr>
      <vt:lpstr>Example: The Central Limit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Brooke Alhanti, Ph.D.</dc:creator>
  <cp:lastModifiedBy>Brooke Alhanti, Ph.D.</cp:lastModifiedBy>
  <cp:revision>18</cp:revision>
  <dcterms:modified xsi:type="dcterms:W3CDTF">2025-07-08T15:41:46Z</dcterms:modified>
</cp:coreProperties>
</file>