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5"/>
  </p:notesMasterIdLst>
  <p:sldIdLst>
    <p:sldId id="256" r:id="rId2"/>
    <p:sldId id="257" r:id="rId3"/>
    <p:sldId id="260" r:id="rId4"/>
    <p:sldId id="341" r:id="rId5"/>
    <p:sldId id="342" r:id="rId6"/>
    <p:sldId id="343" r:id="rId7"/>
    <p:sldId id="263" r:id="rId8"/>
    <p:sldId id="344" r:id="rId9"/>
    <p:sldId id="345" r:id="rId10"/>
    <p:sldId id="340" r:id="rId11"/>
    <p:sldId id="335" r:id="rId12"/>
    <p:sldId id="339" r:id="rId13"/>
    <p:sldId id="346" r:id="rId14"/>
  </p:sldIdLst>
  <p:sldSz cx="9144000" cy="5143500" type="screen16x9"/>
  <p:notesSz cx="6858000" cy="9144000"/>
  <p:embeddedFontLst>
    <p:embeddedFont>
      <p:font typeface="Arvo" panose="020B0604020202020204" charset="0"/>
      <p:regular r:id="rId16"/>
      <p:bold r:id="rId17"/>
      <p:italic r:id="rId18"/>
      <p:boldItalic r:id="rId19"/>
    </p:embeddedFont>
    <p:embeddedFont>
      <p:font typeface="Bodoni" panose="020B0604020202020204" charset="0"/>
      <p:regular r:id="rId20"/>
      <p:bold r:id="rId21"/>
      <p:italic r:id="rId22"/>
      <p:boldItalic r:id="rId23"/>
    </p:embeddedFont>
    <p:embeddedFont>
      <p:font typeface="Ubuntu" panose="020B0504030602030204" pitchFamily="34" charset="0"/>
      <p:regular r:id="rId24"/>
      <p:bold r:id="rId25"/>
      <p:italic r:id="rId26"/>
      <p:boldItalic r:id="rId27"/>
    </p:embeddedFont>
    <p:embeddedFont>
      <p:font typeface="Ubuntu Light" panose="020B0304030602030204" pitchFamily="34" charset="0"/>
      <p:regular r:id="rId28"/>
      <p:bold r:id="rId29"/>
      <p:italic r:id="rId30"/>
      <p:boldItalic r:id="rId31"/>
    </p:embeddedFont>
    <p:embeddedFont>
      <p:font typeface="Ubuntu Medium" panose="020B060403060203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orient="horz" pos="287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B4A358-B90A-4C8C-AF0D-C82E0A14D1DF}">
  <a:tblStyle styleId="{26B4A358-B90A-4C8C-AF0D-C82E0A14D1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925" autoAdjust="0"/>
  </p:normalViewPr>
  <p:slideViewPr>
    <p:cSldViewPr snapToGrid="0">
      <p:cViewPr varScale="1">
        <p:scale>
          <a:sx n="116" d="100"/>
          <a:sy n="116" d="100"/>
        </p:scale>
        <p:origin x="1464" y="324"/>
      </p:cViewPr>
      <p:guideLst>
        <p:guide orient="horz"/>
        <p:guide orient="horz" pos="3053"/>
        <p:guide orient="horz" pos="287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9" Type="http://schemas.openxmlformats.org/officeDocument/2006/relationships/tableStyles" Target="tableStyles.xml"/><Relationship Id="rId21" Type="http://schemas.openxmlformats.org/officeDocument/2006/relationships/font" Target="fonts/font6.fntdata"/><Relationship Id="rId34" Type="http://schemas.openxmlformats.org/officeDocument/2006/relationships/font" Target="fonts/font1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font" Target="fonts/font18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font" Target="fonts/font17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openxmlformats.org/officeDocument/2006/relationships/font" Target="fonts/font20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442eb61d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442eb61d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442eb61d9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442eb61d9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Resource: https://medium.com/design-with-figma/the-ultimate-guide-to-designing-data-tables-7db29713a85a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442eb61d9d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442eb61d9d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42eb61d9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42eb61d9d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64706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https://gt.rstudio.com/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https://cran.r-project.org/web/packages/gtsummary/vignettes/rmarkdown.html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https://www.danieldsjoberg.com/gtsummary/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5005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https://gt.rstudio.com/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6243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42eb61d9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42eb61d9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https://cloud.r-project.org/web/packages/gt/gt.pdf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https://www.pipinghotdata.com/posts/2021-07-14-polished-summary-tables-in-r-with-gtsummary/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2490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440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slide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676300" y="321200"/>
            <a:ext cx="4885500" cy="443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ln w="38100" cap="flat" cmpd="sng">
            <a:solidFill>
              <a:srgbClr val="53535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Content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4696224" y="1709442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 dirty="0"/>
          </a:p>
        </p:txBody>
      </p:sp>
      <p:sp>
        <p:nvSpPr>
          <p:cNvPr id="16" name="Google Shape;16;p3"/>
          <p:cNvSpPr/>
          <p:nvPr/>
        </p:nvSpPr>
        <p:spPr>
          <a:xfrm>
            <a:off x="4572000" y="429350"/>
            <a:ext cx="2772000" cy="635700"/>
          </a:xfrm>
          <a:prstGeom prst="rect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434343"/>
              </a:solidFill>
            </a:endParaRPr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/>
          </p:nvPr>
        </p:nvSpPr>
        <p:spPr>
          <a:xfrm>
            <a:off x="4696225" y="1198788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3"/>
          </p:nvPr>
        </p:nvSpPr>
        <p:spPr>
          <a:xfrm>
            <a:off x="4696224" y="2836672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4"/>
          </p:nvPr>
        </p:nvSpPr>
        <p:spPr>
          <a:xfrm>
            <a:off x="4696225" y="2326013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5"/>
          </p:nvPr>
        </p:nvSpPr>
        <p:spPr>
          <a:xfrm>
            <a:off x="4696224" y="3967490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6"/>
          </p:nvPr>
        </p:nvSpPr>
        <p:spPr>
          <a:xfrm>
            <a:off x="4696225" y="3453254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0" y="0"/>
            <a:ext cx="28557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Google Shape;23;p3"/>
          <p:cNvSpPr/>
          <p:nvPr/>
        </p:nvSpPr>
        <p:spPr>
          <a:xfrm>
            <a:off x="3582225" y="1426175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4" name="Google Shape;24;p3"/>
          <p:cNvSpPr/>
          <p:nvPr/>
        </p:nvSpPr>
        <p:spPr>
          <a:xfrm>
            <a:off x="3582225" y="2553400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" name="Google Shape;25;p3"/>
          <p:cNvSpPr/>
          <p:nvPr/>
        </p:nvSpPr>
        <p:spPr>
          <a:xfrm>
            <a:off x="3582225" y="3680625"/>
            <a:ext cx="838800" cy="81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7" hasCustomPrompt="1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8" hasCustomPrompt="1"/>
          </p:nvPr>
        </p:nvSpPr>
        <p:spPr>
          <a:xfrm>
            <a:off x="3372225" y="2645500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title" idx="9" hasCustomPrompt="1"/>
          </p:nvPr>
        </p:nvSpPr>
        <p:spPr>
          <a:xfrm>
            <a:off x="3372225" y="377272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&amp; some text slide 2">
  <p:cSld name="BIG_NUMBER_2"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 hasCustomPrompt="1"/>
          </p:nvPr>
        </p:nvSpPr>
        <p:spPr>
          <a:xfrm>
            <a:off x="742950" y="1238100"/>
            <a:ext cx="7729500" cy="19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 dirty="0"/>
          </a:p>
        </p:txBody>
      </p:sp>
      <p:sp>
        <p:nvSpPr>
          <p:cNvPr id="126" name="Google Shape;126;p16"/>
          <p:cNvSpPr txBox="1">
            <a:spLocks noGrp="1"/>
          </p:cNvSpPr>
          <p:nvPr>
            <p:ph type="subTitle" idx="1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ite frame">
  <p:cSld name="BLANK_1_1">
    <p:bg>
      <p:bgPr>
        <a:solidFill>
          <a:schemeClr val="lt1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slide" type="tx">
  <p:cSld name="Title &amp; body slide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body" idx="1"/>
          </p:nvPr>
        </p:nvSpPr>
        <p:spPr>
          <a:xfrm>
            <a:off x="1454050" y="1904925"/>
            <a:ext cx="5877000" cy="25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55" name="Google Shape;55;p8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35130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Quote slide">
    <p:bg>
      <p:bgPr>
        <a:solidFill>
          <a:schemeClr val="lt1"/>
        </a:solid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/>
          <p:nvPr/>
        </p:nvSpPr>
        <p:spPr>
          <a:xfrm>
            <a:off x="1395500" y="892500"/>
            <a:ext cx="6189000" cy="2731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1894475" y="1126950"/>
            <a:ext cx="5397600" cy="21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0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ubTitle" idx="2"/>
          </p:nvPr>
        </p:nvSpPr>
        <p:spPr>
          <a:xfrm>
            <a:off x="1894475" y="2977400"/>
            <a:ext cx="29208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9617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2 columns slide" type="twoColTx">
  <p:cSld name="Title &amp; 2 columns slide">
    <p:bg>
      <p:bgPr>
        <a:solidFill>
          <a:schemeClr val="lt1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9" name="Google Shape;69;p11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Google Shape;70;p1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ctrTitle"/>
          </p:nvPr>
        </p:nvSpPr>
        <p:spPr>
          <a:xfrm>
            <a:off x="1113228" y="1571550"/>
            <a:ext cx="3169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subTitle" idx="1"/>
          </p:nvPr>
        </p:nvSpPr>
        <p:spPr>
          <a:xfrm>
            <a:off x="1113229" y="2177000"/>
            <a:ext cx="3101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ctrTitle" idx="2"/>
          </p:nvPr>
        </p:nvSpPr>
        <p:spPr>
          <a:xfrm>
            <a:off x="4818378" y="1571550"/>
            <a:ext cx="3169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subTitle" idx="3"/>
          </p:nvPr>
        </p:nvSpPr>
        <p:spPr>
          <a:xfrm>
            <a:off x="4818379" y="2177000"/>
            <a:ext cx="3101400" cy="11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title" idx="4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67864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Ubuntu"/>
              <a:buNone/>
              <a:defRPr sz="2400" b="1">
                <a:solidFill>
                  <a:schemeClr val="dk1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vo"/>
              <a:buNone/>
              <a:defRPr sz="2400">
                <a:solidFill>
                  <a:schemeClr val="dk1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lvl="2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lvl="3" indent="-3111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lvl="6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lvl="7" indent="-2984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lvl="8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200">
                <a:latin typeface="Arvo"/>
                <a:ea typeface="Arvo"/>
                <a:cs typeface="Arvo"/>
                <a:sym typeface="Ar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62" r:id="rId3"/>
    <p:sldLayoutId id="2147483664" r:id="rId4"/>
    <p:sldLayoutId id="2147483665" r:id="rId5"/>
    <p:sldLayoutId id="2147483676" r:id="rId6"/>
    <p:sldLayoutId id="2147483677" r:id="rId7"/>
    <p:sldLayoutId id="214748367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ctrTitle"/>
          </p:nvPr>
        </p:nvSpPr>
        <p:spPr>
          <a:xfrm>
            <a:off x="1610650" y="1856275"/>
            <a:ext cx="6157800" cy="875700"/>
          </a:xfrm>
          <a:prstGeom prst="rect">
            <a:avLst/>
          </a:prstGeom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  <a:buSzPts val="1100"/>
            </a:pPr>
            <a:r>
              <a:rPr lang="es" dirty="0"/>
              <a:t>Data Management in R</a:t>
            </a:r>
            <a:endParaRPr i="1" dirty="0"/>
          </a:p>
        </p:txBody>
      </p:sp>
      <p:sp>
        <p:nvSpPr>
          <p:cNvPr id="190" name="Google Shape;190;p30"/>
          <p:cNvSpPr txBox="1"/>
          <p:nvPr/>
        </p:nvSpPr>
        <p:spPr>
          <a:xfrm>
            <a:off x="1610650" y="1220000"/>
            <a:ext cx="40044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>
                <a:solidFill>
                  <a:schemeClr val="dk1"/>
                </a:solidFill>
                <a:latin typeface="Ubuntu Light"/>
                <a:ea typeface="Ubuntu Light"/>
                <a:cs typeface="Ubuntu Light"/>
                <a:sym typeface="Ubuntu Light"/>
              </a:rPr>
              <a:t>Topic 2: Part 3</a:t>
            </a:r>
            <a:endParaRPr sz="1800" dirty="0">
              <a:solidFill>
                <a:schemeClr val="dk1"/>
              </a:solidFill>
              <a:latin typeface="Ubuntu Light"/>
              <a:ea typeface="Ubuntu Light"/>
              <a:cs typeface="Ubuntu Light"/>
              <a:sym typeface="Ubuntu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" sz="2400" dirty="0"/>
              <a:t>Creating a Tables in Markdown</a:t>
            </a:r>
            <a:endParaRPr sz="2400"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10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350" y="1299545"/>
            <a:ext cx="4393290" cy="329908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4447" r="8577"/>
          <a:stretch/>
        </p:blipFill>
        <p:spPr>
          <a:xfrm>
            <a:off x="6229584" y="1979835"/>
            <a:ext cx="2319074" cy="181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164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" sz="2400" dirty="0"/>
              <a:t>Creating a Table with gt</a:t>
            </a:r>
            <a:endParaRPr sz="2400"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11</a:t>
            </a:fld>
            <a:endParaRPr/>
          </a:p>
        </p:txBody>
      </p:sp>
      <p:sp>
        <p:nvSpPr>
          <p:cNvPr id="7" name="Google Shape;250;p37"/>
          <p:cNvSpPr txBox="1">
            <a:spLocks/>
          </p:cNvSpPr>
          <p:nvPr/>
        </p:nvSpPr>
        <p:spPr>
          <a:xfrm>
            <a:off x="1113225" y="1573967"/>
            <a:ext cx="7274030" cy="2994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dirty="0"/>
              <a:t>A table package supported by RStudio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12534" t="4359" r="15177" b="3749"/>
          <a:stretch/>
        </p:blipFill>
        <p:spPr>
          <a:xfrm>
            <a:off x="7150993" y="583550"/>
            <a:ext cx="1236262" cy="14010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t="5308" b="3362"/>
          <a:stretch/>
        </p:blipFill>
        <p:spPr>
          <a:xfrm>
            <a:off x="2448232" y="2090891"/>
            <a:ext cx="4247536" cy="247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932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" sz="2400" dirty="0"/>
              <a:t>Creating a Table with gt</a:t>
            </a:r>
            <a:endParaRPr sz="2400"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12</a:t>
            </a:fld>
            <a:endParaRPr/>
          </a:p>
        </p:txBody>
      </p:sp>
      <p:sp>
        <p:nvSpPr>
          <p:cNvPr id="7" name="Google Shape;250;p37"/>
          <p:cNvSpPr txBox="1">
            <a:spLocks/>
          </p:cNvSpPr>
          <p:nvPr/>
        </p:nvSpPr>
        <p:spPr>
          <a:xfrm>
            <a:off x="995238" y="1500225"/>
            <a:ext cx="7274030" cy="2994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●"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Char char="○"/>
              <a:defRPr sz="14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■"/>
              <a:defRPr sz="13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Char char="●"/>
              <a:defRPr sz="13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○"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Char char="■"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●"/>
              <a:defRPr sz="11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Char char="○"/>
              <a:defRPr sz="11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Char char="■"/>
              <a:defRPr sz="10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dirty="0"/>
              <a:t>Basic structure:</a:t>
            </a:r>
          </a:p>
          <a:p>
            <a:pPr marL="0" indent="0" algn="l">
              <a:buNone/>
            </a:pPr>
            <a:endParaRPr lang="en-US" sz="1600" dirty="0"/>
          </a:p>
          <a:p>
            <a:pPr marL="0" indent="0" algn="l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/>
              <a:t>or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|&gt;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marL="0" indent="0" algn="l">
              <a:buNone/>
            </a:pPr>
            <a:endParaRPr lang="en-US" sz="1600" dirty="0"/>
          </a:p>
          <a:p>
            <a:pPr marL="0" indent="0" algn="l">
              <a:buNone/>
            </a:pPr>
            <a:endParaRPr lang="en-US" sz="1600" dirty="0"/>
          </a:p>
          <a:p>
            <a:pPr marL="0" indent="0" algn="l">
              <a:buNone/>
            </a:pPr>
            <a:endParaRPr lang="en-US" sz="1600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1600" dirty="0"/>
              <a:t>Options structure:</a:t>
            </a:r>
          </a:p>
          <a:p>
            <a:pPr marL="0" indent="0" algn="l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|&gt; </a:t>
            </a:r>
          </a:p>
          <a:p>
            <a:pPr marL="0" indent="0" algn="l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()|&gt;</a:t>
            </a:r>
          </a:p>
          <a:p>
            <a:pPr marL="0" indent="0" algn="l">
              <a:buNone/>
            </a:pP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  	various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i="1" dirty="0">
                <a:latin typeface="Courier New" panose="02070309020205020404" pitchFamily="49" charset="0"/>
                <a:cs typeface="Courier New" panose="02070309020205020404" pitchFamily="49" charset="0"/>
              </a:rPr>
              <a:t>options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816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5097BF9-0A25-CD8B-A34F-AAA18F030D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2"/>
                </a:solidFill>
              </a:rPr>
              <a:t>gt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67A43AC-F25D-9D98-747C-0F23FFAD27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228" y="2177000"/>
            <a:ext cx="3368155" cy="1760686"/>
          </a:xfrm>
        </p:spPr>
        <p:txBody>
          <a:bodyPr/>
          <a:lstStyle/>
          <a:p>
            <a:pPr algn="l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dk1"/>
                </a:solidFill>
              </a:rPr>
              <a:t>Focuses on creating highly customizable, publication-quality tables</a:t>
            </a:r>
          </a:p>
          <a:p>
            <a:pPr marL="139700" indent="0" algn="l">
              <a:lnSpc>
                <a:spcPct val="90000"/>
              </a:lnSpc>
              <a:spcAft>
                <a:spcPts val="600"/>
              </a:spcAft>
            </a:pPr>
            <a:endParaRPr lang="en-US" dirty="0">
              <a:solidFill>
                <a:schemeClr val="dk1"/>
              </a:solidFill>
            </a:endParaRPr>
          </a:p>
          <a:p>
            <a:pPr algn="l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dk1"/>
                </a:solidFill>
              </a:rPr>
              <a:t>Offers extensive control over table appearance and layout.</a:t>
            </a:r>
          </a:p>
          <a:p>
            <a:pPr algn="l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E9C931CE-742A-86B2-3B5F-968CD67C9012}"/>
              </a:ext>
            </a:extLst>
          </p:cNvPr>
          <p:cNvSpPr>
            <a:spLocks noGrp="1"/>
          </p:cNvSpPr>
          <p:nvPr>
            <p:ph type="ctrTitle" idx="2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2"/>
                </a:solidFill>
              </a:rPr>
              <a:t>gtsummary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6EF1A228-5F2B-8F8D-68CB-4655A912A08A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4818379" y="2177000"/>
            <a:ext cx="3169500" cy="176068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dk1"/>
                </a:solidFill>
              </a:rPr>
              <a:t>Specializes in summarizing statistical models and data frames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dk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dk1"/>
                </a:solidFill>
              </a:rPr>
              <a:t>Automates some summary statistics, p-values, and model results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86BFA7-DE50-8E9B-67CC-7D59484409E1}"/>
              </a:ext>
            </a:extLst>
          </p:cNvPr>
          <p:cNvSpPr>
            <a:spLocks noGrp="1"/>
          </p:cNvSpPr>
          <p:nvPr>
            <p:ph type="title" idx="4"/>
          </p:nvPr>
        </p:nvSpPr>
        <p:spPr/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tx1"/>
                </a:solidFill>
              </a:rPr>
              <a:t>Comparing </a:t>
            </a:r>
            <a:r>
              <a:rPr lang="en-US" sz="2000" dirty="0" err="1">
                <a:solidFill>
                  <a:schemeClr val="tx1"/>
                </a:solidFill>
              </a:rPr>
              <a:t>gt</a:t>
            </a:r>
            <a:r>
              <a:rPr lang="en-US" sz="2000" dirty="0">
                <a:solidFill>
                  <a:schemeClr val="tx1"/>
                </a:solidFill>
              </a:rPr>
              <a:t> and </a:t>
            </a:r>
            <a:r>
              <a:rPr lang="en-US" sz="2000" dirty="0" err="1">
                <a:solidFill>
                  <a:schemeClr val="tx1"/>
                </a:solidFill>
              </a:rPr>
              <a:t>gtsummary</a:t>
            </a:r>
            <a:r>
              <a:rPr lang="en-US" sz="2000" dirty="0">
                <a:solidFill>
                  <a:schemeClr val="tx1"/>
                </a:solidFill>
              </a:rPr>
              <a:t> R Packages</a:t>
            </a:r>
          </a:p>
        </p:txBody>
      </p:sp>
    </p:spTree>
    <p:extLst>
      <p:ext uri="{BB962C8B-B14F-4D97-AF65-F5344CB8AC3E}">
        <p14:creationId xmlns:p14="http://schemas.microsoft.com/office/powerpoint/2010/main" val="977740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>
            <a:spLocks noGrp="1"/>
          </p:cNvSpPr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Contents</a:t>
            </a:r>
            <a:endParaRPr dirty="0"/>
          </a:p>
        </p:txBody>
      </p:sp>
      <p:sp>
        <p:nvSpPr>
          <p:cNvPr id="196" name="Google Shape;196;p31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2</a:t>
            </a:fld>
            <a:endParaRPr dirty="0"/>
          </a:p>
        </p:txBody>
      </p:sp>
      <p:sp>
        <p:nvSpPr>
          <p:cNvPr id="197" name="Google Shape;197;p31"/>
          <p:cNvSpPr txBox="1">
            <a:spLocks noGrp="1"/>
          </p:cNvSpPr>
          <p:nvPr>
            <p:ph type="title" idx="2"/>
          </p:nvPr>
        </p:nvSpPr>
        <p:spPr>
          <a:xfrm>
            <a:off x="4572000" y="1098305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Principles of Statistical Tables</a:t>
            </a:r>
            <a:endParaRPr dirty="0"/>
          </a:p>
        </p:txBody>
      </p:sp>
      <p:sp>
        <p:nvSpPr>
          <p:cNvPr id="199" name="Google Shape;199;p31"/>
          <p:cNvSpPr txBox="1">
            <a:spLocks noGrp="1"/>
          </p:cNvSpPr>
          <p:nvPr>
            <p:ph type="title" idx="4"/>
          </p:nvPr>
        </p:nvSpPr>
        <p:spPr>
          <a:xfrm>
            <a:off x="4696224" y="2431600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dirty="0"/>
              <a:t>Table Making Packages</a:t>
            </a:r>
            <a:br>
              <a:rPr lang="en-US" dirty="0"/>
            </a:br>
            <a:endParaRPr dirty="0"/>
          </a:p>
        </p:txBody>
      </p:sp>
      <p:sp>
        <p:nvSpPr>
          <p:cNvPr id="200" name="Google Shape;200;p31"/>
          <p:cNvSpPr txBox="1">
            <a:spLocks noGrp="1"/>
          </p:cNvSpPr>
          <p:nvPr>
            <p:ph type="subTitle" idx="1"/>
          </p:nvPr>
        </p:nvSpPr>
        <p:spPr>
          <a:xfrm>
            <a:off x="4571999" y="1608959"/>
            <a:ext cx="3367200" cy="5577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Fundamentals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Layout and Structure </a:t>
            </a:r>
          </a:p>
        </p:txBody>
      </p:sp>
      <p:sp>
        <p:nvSpPr>
          <p:cNvPr id="201" name="Google Shape;201;p31"/>
          <p:cNvSpPr txBox="1">
            <a:spLocks noGrp="1"/>
          </p:cNvSpPr>
          <p:nvPr>
            <p:ph type="subTitle" idx="5"/>
          </p:nvPr>
        </p:nvSpPr>
        <p:spPr>
          <a:xfrm>
            <a:off x="4696224" y="3967490"/>
            <a:ext cx="3367200" cy="5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Word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PDF</a:t>
            </a:r>
            <a:endParaRPr dirty="0"/>
          </a:p>
        </p:txBody>
      </p:sp>
      <p:sp>
        <p:nvSpPr>
          <p:cNvPr id="202" name="Google Shape;202;p31"/>
          <p:cNvSpPr txBox="1">
            <a:spLocks noGrp="1"/>
          </p:cNvSpPr>
          <p:nvPr>
            <p:ph type="title" idx="6"/>
          </p:nvPr>
        </p:nvSpPr>
        <p:spPr>
          <a:xfrm>
            <a:off x="4696225" y="3453254"/>
            <a:ext cx="5311200" cy="68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Exporting tables</a:t>
            </a:r>
            <a:endParaRPr dirty="0"/>
          </a:p>
        </p:txBody>
      </p:sp>
      <p:sp>
        <p:nvSpPr>
          <p:cNvPr id="203" name="Google Shape;203;p31"/>
          <p:cNvSpPr txBox="1">
            <a:spLocks noGrp="1"/>
          </p:cNvSpPr>
          <p:nvPr>
            <p:ph type="title" idx="7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</a:t>
            </a:r>
            <a:endParaRPr dirty="0"/>
          </a:p>
        </p:txBody>
      </p:sp>
      <p:sp>
        <p:nvSpPr>
          <p:cNvPr id="204" name="Google Shape;204;p31"/>
          <p:cNvSpPr txBox="1">
            <a:spLocks noGrp="1"/>
          </p:cNvSpPr>
          <p:nvPr>
            <p:ph type="title" idx="8"/>
          </p:nvPr>
        </p:nvSpPr>
        <p:spPr>
          <a:xfrm>
            <a:off x="3372225" y="2645500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</a:t>
            </a:r>
            <a:endParaRPr dirty="0"/>
          </a:p>
        </p:txBody>
      </p:sp>
      <p:sp>
        <p:nvSpPr>
          <p:cNvPr id="205" name="Google Shape;205;p31"/>
          <p:cNvSpPr txBox="1">
            <a:spLocks noGrp="1"/>
          </p:cNvSpPr>
          <p:nvPr>
            <p:ph type="title" idx="9"/>
          </p:nvPr>
        </p:nvSpPr>
        <p:spPr>
          <a:xfrm>
            <a:off x="3372225" y="3772725"/>
            <a:ext cx="1258800" cy="63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3</a:t>
            </a:r>
            <a:endParaRPr dirty="0"/>
          </a:p>
        </p:txBody>
      </p:sp>
      <p:sp>
        <p:nvSpPr>
          <p:cNvPr id="2" name="Google Shape;200;p31">
            <a:extLst>
              <a:ext uri="{FF2B5EF4-FFF2-40B4-BE49-F238E27FC236}">
                <a16:creationId xmlns:a16="http://schemas.microsoft.com/office/drawing/2014/main" id="{652BF7BF-8EF7-60D4-70BB-9FDDB0160CC3}"/>
              </a:ext>
            </a:extLst>
          </p:cNvPr>
          <p:cNvSpPr txBox="1">
            <a:spLocks/>
          </p:cNvSpPr>
          <p:nvPr/>
        </p:nvSpPr>
        <p:spPr>
          <a:xfrm>
            <a:off x="4696223" y="2677337"/>
            <a:ext cx="3367200" cy="862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3pPr>
            <a:lvl4pPr marL="1828800" marR="0" lvl="3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8pPr>
            <a:lvl9pPr marL="4114800" marR="0" lvl="8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Ubuntu Light"/>
              <a:buNone/>
              <a:defRPr sz="1200" b="0" i="0" u="none" strike="noStrike" cap="none">
                <a:solidFill>
                  <a:schemeClr val="lt2"/>
                </a:solidFill>
                <a:latin typeface="Ubuntu Light"/>
                <a:ea typeface="Ubuntu Light"/>
                <a:cs typeface="Ubuntu Light"/>
                <a:sym typeface="Ubuntu Light"/>
              </a:defRPr>
            </a:lvl9pPr>
          </a:lstStyle>
          <a:p>
            <a:pPr marL="0" indent="0"/>
            <a:r>
              <a:rPr lang="en-US" dirty="0" err="1"/>
              <a:t>kable</a:t>
            </a:r>
            <a:endParaRPr lang="en-US" dirty="0"/>
          </a:p>
          <a:p>
            <a:pPr marL="0" indent="0"/>
            <a:r>
              <a:rPr lang="en-US" dirty="0" err="1"/>
              <a:t>gt</a:t>
            </a:r>
            <a:endParaRPr lang="en-US" dirty="0"/>
          </a:p>
          <a:p>
            <a:pPr marL="0" indent="0"/>
            <a:r>
              <a:rPr lang="en-US" dirty="0" err="1"/>
              <a:t>gtsummary</a:t>
            </a:r>
            <a:endParaRPr lang="en-US" dirty="0"/>
          </a:p>
          <a:p>
            <a:pPr marL="0" indent="0"/>
            <a:r>
              <a:rPr lang="en-US" dirty="0" err="1"/>
              <a:t>flextable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>
            <a:spLocks noGrp="1"/>
          </p:cNvSpPr>
          <p:nvPr>
            <p:ph type="subTitle" idx="1"/>
          </p:nvPr>
        </p:nvSpPr>
        <p:spPr>
          <a:xfrm>
            <a:off x="1633928" y="1056807"/>
            <a:ext cx="5756223" cy="23684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600"/>
              </a:spcBef>
              <a:buClr>
                <a:schemeClr val="dk1"/>
              </a:buClr>
              <a:buSzPts val="1100"/>
            </a:pPr>
            <a:r>
              <a:rPr lang="en-US" sz="2800" dirty="0"/>
              <a:t>A well-designed table tells the story of your analysis clearly. Spend time on design—it is as important as the statistics themselves.</a:t>
            </a:r>
            <a:endParaRPr sz="2700" i="0" dirty="0"/>
          </a:p>
        </p:txBody>
      </p:sp>
      <p:sp>
        <p:nvSpPr>
          <p:cNvPr id="227" name="Google Shape;227;p34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1276C-4C08-9EDC-7963-F56E969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Design Fundamentals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72698-6834-3C1B-F5ED-FD2C96FCD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072" y="1364104"/>
            <a:ext cx="7907312" cy="3207895"/>
          </a:xfrm>
        </p:spPr>
        <p:txBody>
          <a:bodyPr/>
          <a:lstStyle/>
          <a:p>
            <a:pPr marL="139700" indent="0" algn="l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Why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? </a:t>
            </a:r>
          </a:p>
          <a:p>
            <a:pPr algn="l"/>
            <a:r>
              <a:rPr lang="en-US" dirty="0">
                <a:solidFill>
                  <a:schemeClr val="bg2"/>
                </a:solidFill>
              </a:rPr>
              <a:t>Tables communicate your statistical findings</a:t>
            </a:r>
          </a:p>
          <a:p>
            <a:pPr algn="l"/>
            <a:r>
              <a:rPr lang="en-US" dirty="0">
                <a:solidFill>
                  <a:schemeClr val="bg2"/>
                </a:solidFill>
              </a:rPr>
              <a:t>Poor design obscures results</a:t>
            </a:r>
          </a:p>
          <a:p>
            <a:pPr algn="l"/>
            <a:r>
              <a:rPr lang="en-US" dirty="0">
                <a:solidFill>
                  <a:schemeClr val="bg2"/>
                </a:solidFill>
              </a:rPr>
              <a:t>Professional appearance builds your credibility </a:t>
            </a:r>
          </a:p>
          <a:p>
            <a:pPr marL="139700" indent="0" algn="l"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139700" indent="0" algn="l">
              <a:buNone/>
            </a:pPr>
            <a:endParaRPr lang="en-US" dirty="0">
              <a:solidFill>
                <a:schemeClr val="bg2"/>
              </a:solidFill>
            </a:endParaRPr>
          </a:p>
          <a:p>
            <a:pPr marL="139700" indent="0" algn="l">
              <a:buNone/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How? </a:t>
            </a:r>
          </a:p>
          <a:p>
            <a:pPr algn="l"/>
            <a:r>
              <a:rPr lang="en-US" dirty="0">
                <a:solidFill>
                  <a:schemeClr val="bg2"/>
                </a:solidFill>
              </a:rPr>
              <a:t>Clear – should not have to search the report/manuscript to understand the table</a:t>
            </a:r>
          </a:p>
          <a:p>
            <a:pPr algn="l"/>
            <a:r>
              <a:rPr lang="en-US" dirty="0">
                <a:solidFill>
                  <a:schemeClr val="bg2"/>
                </a:solidFill>
              </a:rPr>
              <a:t>Complete – includes all necessary information</a:t>
            </a:r>
          </a:p>
          <a:p>
            <a:pPr algn="l"/>
            <a:r>
              <a:rPr lang="en-US" dirty="0">
                <a:solidFill>
                  <a:schemeClr val="bg2"/>
                </a:solidFill>
              </a:rPr>
              <a:t>Consistent – same formatting throughout document</a:t>
            </a:r>
          </a:p>
          <a:p>
            <a:pPr algn="l"/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3CFB08-3A1F-33EF-0072-DEBFCF68693E}"/>
              </a:ext>
            </a:extLst>
          </p:cNvPr>
          <p:cNvSpPr txBox="1"/>
          <p:nvPr/>
        </p:nvSpPr>
        <p:spPr>
          <a:xfrm>
            <a:off x="2636555" y="3894396"/>
            <a:ext cx="3938345" cy="58477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Ubuntu Light" panose="020B0604020202020204" charset="0"/>
              </a:rPr>
              <a:t>You will be judged on these aesthetics both in this class and in your career</a:t>
            </a:r>
            <a:r>
              <a:rPr lang="en-US" sz="1600" dirty="0">
                <a:solidFill>
                  <a:schemeClr val="bg1"/>
                </a:solidFill>
                <a:latin typeface="Ubuntu Light" panose="020B0604020202020204" charset="0"/>
                <a:sym typeface="Wingdings" panose="05000000000000000000" pitchFamily="2" charset="2"/>
              </a:rPr>
              <a:t> </a:t>
            </a:r>
            <a:endParaRPr lang="en-US" sz="1600" dirty="0">
              <a:solidFill>
                <a:schemeClr val="bg1"/>
              </a:solidFill>
              <a:latin typeface="Ubuntu Ligh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55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208A17-1C20-EBF5-C850-A52E86F52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21786-9F2A-49BE-6B10-BECE10C62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and Structure Guidelines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A84DA-CAEE-2D3A-16B0-13FE89773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072" y="1364104"/>
            <a:ext cx="7907312" cy="3207895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2"/>
                </a:solidFill>
              </a:rPr>
              <a:t>Tables should be logically numbered</a:t>
            </a:r>
          </a:p>
          <a:p>
            <a:pPr marL="139700" indent="0" algn="l">
              <a:buNone/>
            </a:pPr>
            <a:endParaRPr lang="en-US" dirty="0">
              <a:solidFill>
                <a:schemeClr val="bg2"/>
              </a:solidFill>
            </a:endParaRPr>
          </a:p>
          <a:p>
            <a:pPr algn="l"/>
            <a:r>
              <a:rPr lang="en-US" dirty="0">
                <a:solidFill>
                  <a:schemeClr val="bg2"/>
                </a:solidFill>
              </a:rPr>
              <a:t>Keep on one page if possible</a:t>
            </a:r>
          </a:p>
          <a:p>
            <a:pPr lvl="1" algn="l"/>
            <a:r>
              <a:rPr lang="en-US" dirty="0">
                <a:solidFill>
                  <a:schemeClr val="bg2"/>
                </a:solidFill>
              </a:rPr>
              <a:t>If multiple pages are needed: </a:t>
            </a:r>
          </a:p>
          <a:p>
            <a:pPr lvl="2" algn="l"/>
            <a:r>
              <a:rPr lang="en-US" dirty="0">
                <a:solidFill>
                  <a:schemeClr val="bg2"/>
                </a:solidFill>
              </a:rPr>
              <a:t>Repeat column headers on each page</a:t>
            </a:r>
          </a:p>
          <a:p>
            <a:pPr lvl="2" algn="l"/>
            <a:r>
              <a:rPr lang="en-US" dirty="0">
                <a:solidFill>
                  <a:schemeClr val="bg2"/>
                </a:solidFill>
              </a:rPr>
              <a:t>Include table number and title on continuation pages</a:t>
            </a:r>
          </a:p>
          <a:p>
            <a:pPr algn="l"/>
            <a:endParaRPr lang="en-US" dirty="0">
              <a:solidFill>
                <a:schemeClr val="bg2"/>
              </a:solidFill>
            </a:endParaRPr>
          </a:p>
          <a:p>
            <a:pPr algn="l"/>
            <a:r>
              <a:rPr lang="en-US" dirty="0">
                <a:solidFill>
                  <a:schemeClr val="bg2"/>
                </a:solidFill>
              </a:rPr>
              <a:t>Consider alignment of text, numbers, headers</a:t>
            </a:r>
          </a:p>
          <a:p>
            <a:pPr algn="l"/>
            <a:endParaRPr lang="en-US" dirty="0">
              <a:solidFill>
                <a:schemeClr val="bg2"/>
              </a:solidFill>
            </a:endParaRPr>
          </a:p>
          <a:p>
            <a:pPr algn="l"/>
            <a:r>
              <a:rPr lang="en-US" dirty="0">
                <a:solidFill>
                  <a:schemeClr val="bg2"/>
                </a:solidFill>
              </a:rPr>
              <a:t>Consider white space – avoid cramped appearance </a:t>
            </a:r>
          </a:p>
          <a:p>
            <a:pPr marL="139700" indent="0" algn="l">
              <a:buNone/>
            </a:pPr>
            <a:endParaRPr lang="en-US" dirty="0">
              <a:solidFill>
                <a:schemeClr val="bg2"/>
              </a:solidFill>
            </a:endParaRPr>
          </a:p>
          <a:p>
            <a:pPr algn="l"/>
            <a:r>
              <a:rPr lang="en-US" dirty="0">
                <a:solidFill>
                  <a:schemeClr val="bg2"/>
                </a:solidFill>
              </a:rPr>
              <a:t>Group rows/columns as needed</a:t>
            </a:r>
          </a:p>
        </p:txBody>
      </p:sp>
      <p:sp>
        <p:nvSpPr>
          <p:cNvPr id="6" name="Star: 10 Points 5">
            <a:extLst>
              <a:ext uri="{FF2B5EF4-FFF2-40B4-BE49-F238E27FC236}">
                <a16:creationId xmlns:a16="http://schemas.microsoft.com/office/drawing/2014/main" id="{1EB57998-E291-2D7F-4C77-871F981E5D9A}"/>
              </a:ext>
            </a:extLst>
          </p:cNvPr>
          <p:cNvSpPr/>
          <p:nvPr/>
        </p:nvSpPr>
        <p:spPr>
          <a:xfrm>
            <a:off x="4976734" y="1641422"/>
            <a:ext cx="861934" cy="854439"/>
          </a:xfrm>
          <a:prstGeom prst="star10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4B8B5C-F48F-C254-D3F5-7541828C8AAA}"/>
              </a:ext>
            </a:extLst>
          </p:cNvPr>
          <p:cNvSpPr txBox="1"/>
          <p:nvPr/>
        </p:nvSpPr>
        <p:spPr>
          <a:xfrm>
            <a:off x="5051684" y="1795790"/>
            <a:ext cx="996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my pet peeve!</a:t>
            </a:r>
          </a:p>
        </p:txBody>
      </p:sp>
    </p:spTree>
    <p:extLst>
      <p:ext uri="{BB962C8B-B14F-4D97-AF65-F5344CB8AC3E}">
        <p14:creationId xmlns:p14="http://schemas.microsoft.com/office/powerpoint/2010/main" val="1654108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C5787-E928-2F95-E1C2-46D29CDF2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D4625-2BFD-691F-E7ED-64DD5B0D4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and Structure Guidelines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DB6B1B-D145-3EFD-EEFF-A05646432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9548" y="1326629"/>
            <a:ext cx="7907312" cy="3207895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2"/>
                </a:solidFill>
              </a:rPr>
              <a:t>Use bold/italics and font size to show hierarchy </a:t>
            </a:r>
          </a:p>
          <a:p>
            <a:pPr algn="l"/>
            <a:endParaRPr lang="en-US" dirty="0">
              <a:solidFill>
                <a:schemeClr val="bg2"/>
              </a:solidFill>
            </a:endParaRPr>
          </a:p>
          <a:p>
            <a:pPr algn="l"/>
            <a:r>
              <a:rPr lang="en-US" dirty="0">
                <a:solidFill>
                  <a:schemeClr val="bg2"/>
                </a:solidFill>
              </a:rPr>
              <a:t>Be consistent with decimal places within columns</a:t>
            </a:r>
          </a:p>
          <a:p>
            <a:pPr lvl="1" algn="l"/>
            <a:r>
              <a:rPr lang="en-US" dirty="0">
                <a:solidFill>
                  <a:schemeClr val="bg2"/>
                </a:solidFill>
              </a:rPr>
              <a:t>Don’t use too many decimal places (context dependent) </a:t>
            </a:r>
          </a:p>
          <a:p>
            <a:pPr marL="596900" lvl="1" indent="0" algn="l">
              <a:buNone/>
            </a:pPr>
            <a:endParaRPr lang="en-US" dirty="0">
              <a:solidFill>
                <a:schemeClr val="bg2"/>
              </a:solidFill>
            </a:endParaRPr>
          </a:p>
          <a:p>
            <a:pPr algn="l"/>
            <a:r>
              <a:rPr lang="en-US" dirty="0">
                <a:solidFill>
                  <a:schemeClr val="bg2"/>
                </a:solidFill>
              </a:rPr>
              <a:t>Follow domain/journal standards (e.g., &lt;0.001) </a:t>
            </a:r>
          </a:p>
          <a:p>
            <a:pPr marL="139700" indent="0" algn="l">
              <a:buNone/>
            </a:pP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marL="139700" indent="0" algn="l">
              <a:buNone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Things to consider</a:t>
            </a:r>
          </a:p>
          <a:p>
            <a:pPr algn="l"/>
            <a:r>
              <a:rPr lang="en-US" dirty="0">
                <a:solidFill>
                  <a:schemeClr val="bg2"/>
                </a:solidFill>
              </a:rPr>
              <a:t>Units of measurement</a:t>
            </a:r>
          </a:p>
          <a:p>
            <a:pPr algn="l"/>
            <a:r>
              <a:rPr lang="en-US" dirty="0">
                <a:solidFill>
                  <a:schemeClr val="bg2"/>
                </a:solidFill>
              </a:rPr>
              <a:t>Statistical tests used to obtain p-value</a:t>
            </a:r>
          </a:p>
          <a:p>
            <a:pPr algn="l"/>
            <a:r>
              <a:rPr lang="en-US" dirty="0">
                <a:solidFill>
                  <a:schemeClr val="bg2"/>
                </a:solidFill>
              </a:rPr>
              <a:t>Footnotes</a:t>
            </a:r>
          </a:p>
          <a:p>
            <a:pPr lvl="1" algn="l"/>
            <a:r>
              <a:rPr lang="en-US" dirty="0">
                <a:solidFill>
                  <a:schemeClr val="bg2"/>
                </a:solidFill>
              </a:rPr>
              <a:t>Explain abbreviations</a:t>
            </a:r>
          </a:p>
          <a:p>
            <a:pPr lvl="1" algn="l"/>
            <a:r>
              <a:rPr lang="en-US" dirty="0">
                <a:solidFill>
                  <a:schemeClr val="bg2"/>
                </a:solidFill>
              </a:rPr>
              <a:t>Statistical methods</a:t>
            </a:r>
          </a:p>
          <a:p>
            <a:pPr lvl="1" algn="l"/>
            <a:r>
              <a:rPr lang="en-US" dirty="0">
                <a:solidFill>
                  <a:schemeClr val="bg2"/>
                </a:solidFill>
              </a:rPr>
              <a:t>Adjustment variables</a:t>
            </a:r>
          </a:p>
        </p:txBody>
      </p:sp>
    </p:spTree>
    <p:extLst>
      <p:ext uri="{BB962C8B-B14F-4D97-AF65-F5344CB8AC3E}">
        <p14:creationId xmlns:p14="http://schemas.microsoft.com/office/powerpoint/2010/main" val="3180263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7"/>
          <p:cNvSpPr txBox="1">
            <a:spLocks noGrp="1"/>
          </p:cNvSpPr>
          <p:nvPr>
            <p:ph type="title" idx="4"/>
          </p:nvPr>
        </p:nvSpPr>
        <p:spPr>
          <a:xfrm>
            <a:off x="-11850" y="927075"/>
            <a:ext cx="91440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dirty="0"/>
              <a:t>Creating a Table</a:t>
            </a:r>
            <a:endParaRPr sz="2400" dirty="0"/>
          </a:p>
        </p:txBody>
      </p:sp>
      <p:sp>
        <p:nvSpPr>
          <p:cNvPr id="247" name="Google Shape;247;p37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rPr>
              <a:t>7</a:t>
            </a:fld>
            <a:endParaRPr sz="1200">
              <a:solidFill>
                <a:srgbClr val="CCCCCC"/>
              </a:solidFill>
              <a:latin typeface="Arvo"/>
              <a:ea typeface="Arvo"/>
              <a:cs typeface="Arvo"/>
              <a:sym typeface="Arvo"/>
            </a:endParaRPr>
          </a:p>
        </p:txBody>
      </p:sp>
      <p:cxnSp>
        <p:nvCxnSpPr>
          <p:cNvPr id="248" name="Google Shape;248;p37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9" name="Google Shape;249;p37"/>
          <p:cNvSpPr txBox="1">
            <a:spLocks noGrp="1"/>
          </p:cNvSpPr>
          <p:nvPr>
            <p:ph type="ctrTitle"/>
          </p:nvPr>
        </p:nvSpPr>
        <p:spPr>
          <a:xfrm>
            <a:off x="1113228" y="1376680"/>
            <a:ext cx="3169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0" dirty="0">
                <a:latin typeface="Ubuntu Medium"/>
                <a:sym typeface="Ubuntu Medium"/>
              </a:rPr>
              <a:t>Create a table object</a:t>
            </a:r>
            <a:endParaRPr dirty="0"/>
          </a:p>
        </p:txBody>
      </p:sp>
      <p:sp>
        <p:nvSpPr>
          <p:cNvPr id="251" name="Google Shape;251;p37"/>
          <p:cNvSpPr txBox="1">
            <a:spLocks noGrp="1"/>
          </p:cNvSpPr>
          <p:nvPr>
            <p:ph type="ctrTitle" idx="2"/>
          </p:nvPr>
        </p:nvSpPr>
        <p:spPr>
          <a:xfrm>
            <a:off x="4818378" y="1376680"/>
            <a:ext cx="31695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" b="0" dirty="0">
                <a:latin typeface="Ubuntu Medium"/>
                <a:sym typeface="Ubuntu Medium"/>
              </a:rPr>
              <a:t>Pass to table function</a:t>
            </a:r>
            <a:endParaRPr dirty="0"/>
          </a:p>
        </p:txBody>
      </p:sp>
      <p:pic>
        <p:nvPicPr>
          <p:cNvPr id="2" name="Content Placeholder 10">
            <a:extLst>
              <a:ext uri="{FF2B5EF4-FFF2-40B4-BE49-F238E27FC236}">
                <a16:creationId xmlns:a16="http://schemas.microsoft.com/office/drawing/2014/main" id="{89684650-10C8-9BEA-8F91-E6D068A45AE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04"/>
          <a:stretch/>
        </p:blipFill>
        <p:spPr>
          <a:xfrm>
            <a:off x="1075236" y="1941425"/>
            <a:ext cx="2799826" cy="2812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C7282D-2EB4-2651-2805-266997A8D3C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73" t="25222" r="27118" b="22097"/>
          <a:stretch/>
        </p:blipFill>
        <p:spPr>
          <a:xfrm>
            <a:off x="4664977" y="2021380"/>
            <a:ext cx="3983395" cy="2275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>
            <a:spLocks noGrp="1"/>
          </p:cNvSpPr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s" sz="2400" dirty="0"/>
              <a:t>Example Table</a:t>
            </a:r>
            <a:endParaRPr sz="2400" dirty="0"/>
          </a:p>
        </p:txBody>
      </p:sp>
      <p:sp>
        <p:nvSpPr>
          <p:cNvPr id="241" name="Google Shape;241;p36"/>
          <p:cNvSpPr txBox="1">
            <a:spLocks noGrp="1"/>
          </p:cNvSpPr>
          <p:nvPr>
            <p:ph type="sldNum" idx="12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s"/>
              <a:t>8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73" t="25222" r="27118" b="22097"/>
          <a:stretch/>
        </p:blipFill>
        <p:spPr>
          <a:xfrm>
            <a:off x="2019924" y="1426016"/>
            <a:ext cx="5104151" cy="291508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20006283">
            <a:off x="463024" y="1350565"/>
            <a:ext cx="2407593" cy="338554"/>
          </a:xfrm>
          <a:prstGeom prst="rect">
            <a:avLst/>
          </a:prstGeom>
          <a:solidFill>
            <a:srgbClr val="7FABFF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Ubuntu Medium" panose="020B0604020202020204" charset="0"/>
                <a:cs typeface="Ubuntu Medium" panose="020B0604020202020204" charset="0"/>
              </a:rPr>
              <a:t>What can be improved?</a:t>
            </a:r>
          </a:p>
        </p:txBody>
      </p:sp>
    </p:spTree>
    <p:extLst>
      <p:ext uri="{BB962C8B-B14F-4D97-AF65-F5344CB8AC3E}">
        <p14:creationId xmlns:p14="http://schemas.microsoft.com/office/powerpoint/2010/main" val="3256693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EACC4-404F-D96F-7E60-4947CF0CF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592" y="496087"/>
            <a:ext cx="4990788" cy="644700"/>
          </a:xfrm>
        </p:spPr>
        <p:txBody>
          <a:bodyPr/>
          <a:lstStyle/>
          <a:p>
            <a:r>
              <a:rPr lang="en-US" sz="4400" dirty="0"/>
              <a:t>Table Packages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37302-F0CD-1731-7826-0E11131691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2286" y="1583763"/>
            <a:ext cx="4277400" cy="2830839"/>
          </a:xfrm>
        </p:spPr>
        <p:txBody>
          <a:bodyPr/>
          <a:lstStyle/>
          <a:p>
            <a:pPr marL="482600" indent="-342900" algn="l">
              <a:buFont typeface="Wingdings" panose="05000000000000000000" pitchFamily="2" charset="2"/>
              <a:buChar char="§"/>
            </a:pPr>
            <a:r>
              <a:rPr lang="en-US" sz="2000" dirty="0" err="1"/>
              <a:t>knitr</a:t>
            </a:r>
            <a:r>
              <a:rPr lang="en-US" sz="2000" dirty="0"/>
              <a:t>::</a:t>
            </a:r>
            <a:r>
              <a:rPr lang="en-US" sz="2000" dirty="0" err="1"/>
              <a:t>kable</a:t>
            </a:r>
            <a:endParaRPr lang="en-US" sz="2000" dirty="0"/>
          </a:p>
          <a:p>
            <a:pPr marL="482600" indent="-342900" algn="l">
              <a:buFont typeface="Wingdings" panose="05000000000000000000" pitchFamily="2" charset="2"/>
              <a:buChar char="§"/>
            </a:pPr>
            <a:r>
              <a:rPr lang="en-US" sz="2000" dirty="0" err="1"/>
              <a:t>gt</a:t>
            </a:r>
            <a:endParaRPr lang="en-US" sz="2000" dirty="0"/>
          </a:p>
          <a:p>
            <a:pPr marL="482600" indent="-342900" algn="l">
              <a:buFont typeface="Wingdings" panose="05000000000000000000" pitchFamily="2" charset="2"/>
              <a:buChar char="§"/>
            </a:pPr>
            <a:r>
              <a:rPr lang="en-US" sz="2000" dirty="0" err="1"/>
              <a:t>gtsummary</a:t>
            </a:r>
            <a:endParaRPr lang="en-US" sz="2000" dirty="0"/>
          </a:p>
          <a:p>
            <a:pPr marL="482600" indent="-342900" algn="l">
              <a:buFont typeface="Wingdings" panose="05000000000000000000" pitchFamily="2" charset="2"/>
              <a:buChar char="§"/>
            </a:pPr>
            <a:r>
              <a:rPr lang="en-US" sz="2000" dirty="0" err="1"/>
              <a:t>flextable</a:t>
            </a:r>
            <a:endParaRPr lang="en-US" sz="2000" dirty="0"/>
          </a:p>
          <a:p>
            <a:pPr marL="482600" indent="-342900" algn="l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482600" indent="-342900" algn="l"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  <p:pic>
        <p:nvPicPr>
          <p:cNvPr id="4" name="Picture 2" descr="knitr hex logo&quot; Greeting Card by RStudio-Inc | Redbubble">
            <a:extLst>
              <a:ext uri="{FF2B5EF4-FFF2-40B4-BE49-F238E27FC236}">
                <a16:creationId xmlns:a16="http://schemas.microsoft.com/office/drawing/2014/main" id="{A350E06A-3123-C533-5DDE-AA6A1EFF18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82" b="6975"/>
          <a:stretch/>
        </p:blipFill>
        <p:spPr bwMode="auto">
          <a:xfrm>
            <a:off x="7047757" y="591119"/>
            <a:ext cx="1241085" cy="143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B99AE5-0B95-EC57-E0F9-1AA64EA7DC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34" t="4359" r="15177" b="3749"/>
          <a:stretch/>
        </p:blipFill>
        <p:spPr>
          <a:xfrm>
            <a:off x="4706402" y="2913946"/>
            <a:ext cx="1236262" cy="1401097"/>
          </a:xfrm>
          <a:prstGeom prst="rect">
            <a:avLst/>
          </a:prstGeom>
        </p:spPr>
      </p:pic>
      <p:pic>
        <p:nvPicPr>
          <p:cNvPr id="1026" name="Picture 2" descr="RStudio Education">
            <a:extLst>
              <a:ext uri="{FF2B5EF4-FFF2-40B4-BE49-F238E27FC236}">
                <a16:creationId xmlns:a16="http://schemas.microsoft.com/office/drawing/2014/main" id="{2E7F7778-7C85-BBD3-BC90-2F84BC2E6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7986" y="1140787"/>
            <a:ext cx="1548383" cy="1548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unctions for Tabular Reporting • flextable">
            <a:extLst>
              <a:ext uri="{FF2B5EF4-FFF2-40B4-BE49-F238E27FC236}">
                <a16:creationId xmlns:a16="http://schemas.microsoft.com/office/drawing/2014/main" id="{039FDF35-9C43-38E7-79C3-6BB945826D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819" y="2511790"/>
            <a:ext cx="1368478" cy="15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3187769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 Charm">
  <a:themeElements>
    <a:clrScheme name="Simple Light">
      <a:dk1>
        <a:srgbClr val="434343"/>
      </a:dk1>
      <a:lt1>
        <a:srgbClr val="FFFFFF"/>
      </a:lt1>
      <a:dk2>
        <a:srgbClr val="666666"/>
      </a:dk2>
      <a:lt2>
        <a:srgbClr val="999999"/>
      </a:lt2>
      <a:accent1>
        <a:srgbClr val="7FABFF"/>
      </a:accent1>
      <a:accent2>
        <a:srgbClr val="BAD1FD"/>
      </a:accent2>
      <a:accent3>
        <a:srgbClr val="114AB6"/>
      </a:accent3>
      <a:accent4>
        <a:srgbClr val="22478D"/>
      </a:accent4>
      <a:accent5>
        <a:srgbClr val="135CE7"/>
      </a:accent5>
      <a:accent6>
        <a:srgbClr val="B7C8E9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1951</TotalTime>
  <Words>450</Words>
  <Application>Microsoft Office PowerPoint</Application>
  <PresentationFormat>On-screen Show (16:9)</PresentationFormat>
  <Paragraphs>110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Arvo</vt:lpstr>
      <vt:lpstr>Ubuntu Light</vt:lpstr>
      <vt:lpstr>Courier New</vt:lpstr>
      <vt:lpstr>Ubuntu</vt:lpstr>
      <vt:lpstr>Wingdings</vt:lpstr>
      <vt:lpstr>Bodoni</vt:lpstr>
      <vt:lpstr>Arial</vt:lpstr>
      <vt:lpstr>Ubuntu Medium</vt:lpstr>
      <vt:lpstr>Minimal Charm</vt:lpstr>
      <vt:lpstr>Data Management in R</vt:lpstr>
      <vt:lpstr>Contents</vt:lpstr>
      <vt:lpstr>PowerPoint Presentation</vt:lpstr>
      <vt:lpstr>Table Design Fundamentals</vt:lpstr>
      <vt:lpstr>Layout and Structure Guidelines</vt:lpstr>
      <vt:lpstr>Layout and Structure Guidelines</vt:lpstr>
      <vt:lpstr>Creating a Table</vt:lpstr>
      <vt:lpstr>Example Table</vt:lpstr>
      <vt:lpstr>Table Packages</vt:lpstr>
      <vt:lpstr>Creating a Tables in Markdown</vt:lpstr>
      <vt:lpstr>Creating a Table with gt</vt:lpstr>
      <vt:lpstr>Creating a Table with gt</vt:lpstr>
      <vt:lpstr>Comparing gt and gtsummary R Packages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begins</dc:title>
  <dc:creator>Brooke Alhanti, Ph.D.</dc:creator>
  <cp:lastModifiedBy>Brooke Alhanti, Ph.D.</cp:lastModifiedBy>
  <cp:revision>31</cp:revision>
  <dcterms:modified xsi:type="dcterms:W3CDTF">2025-08-01T14:14:12Z</dcterms:modified>
</cp:coreProperties>
</file>