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11"/>
  </p:notesMasterIdLst>
  <p:sldIdLst>
    <p:sldId id="256" r:id="rId2"/>
    <p:sldId id="257" r:id="rId3"/>
    <p:sldId id="259" r:id="rId4"/>
    <p:sldId id="260" r:id="rId5"/>
    <p:sldId id="323" r:id="rId6"/>
    <p:sldId id="326" r:id="rId7"/>
    <p:sldId id="322" r:id="rId8"/>
    <p:sldId id="327" r:id="rId9"/>
    <p:sldId id="263" r:id="rId10"/>
  </p:sldIdLst>
  <p:sldSz cx="9144000" cy="5143500" type="screen16x9"/>
  <p:notesSz cx="6858000" cy="9144000"/>
  <p:embeddedFontLst>
    <p:embeddedFont>
      <p:font typeface="Arvo" panose="020B0604020202020204" charset="0"/>
      <p:regular r:id="rId12"/>
      <p:bold r:id="rId13"/>
      <p:italic r:id="rId14"/>
      <p:boldItalic r:id="rId15"/>
    </p:embeddedFont>
    <p:embeddedFont>
      <p:font typeface="Bodoni" panose="020B0604020202020204" charset="0"/>
      <p:regular r:id="rId16"/>
      <p:bold r:id="rId17"/>
      <p:italic r:id="rId18"/>
      <p:boldItalic r:id="rId19"/>
    </p:embeddedFont>
    <p:embeddedFont>
      <p:font typeface="Ubuntu" panose="020B0504030602030204" pitchFamily="34" charset="0"/>
      <p:regular r:id="rId20"/>
      <p:bold r:id="rId21"/>
      <p:italic r:id="rId22"/>
      <p:boldItalic r:id="rId23"/>
    </p:embeddedFont>
    <p:embeddedFont>
      <p:font typeface="Ubuntu Light" panose="020B0304030602030204" pitchFamily="3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orient="horz" pos="3053">
          <p15:clr>
            <a:srgbClr val="A4A3A4"/>
          </p15:clr>
        </p15:guide>
        <p15:guide id="3" orient="horz" pos="2871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A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6B4A358-B90A-4C8C-AF0D-C82E0A14D1DF}">
  <a:tblStyle styleId="{26B4A358-B90A-4C8C-AF0D-C82E0A14D1D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685" autoAdjust="0"/>
  </p:normalViewPr>
  <p:slideViewPr>
    <p:cSldViewPr snapToGrid="0">
      <p:cViewPr varScale="1">
        <p:scale>
          <a:sx n="117" d="100"/>
          <a:sy n="117" d="100"/>
        </p:scale>
        <p:origin x="1434" y="324"/>
      </p:cViewPr>
      <p:guideLst>
        <p:guide orient="horz"/>
        <p:guide orient="horz" pos="3053"/>
        <p:guide orient="horz" pos="287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442eb61d9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442eb61d9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442eb61d9d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442eb61d9d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442eb61d9d_0_6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442eb61d9d_0_6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442eb61d9d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442eb61d9d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Objects are the most fundamental</a:t>
            </a:r>
            <a:r>
              <a:rPr lang="en-US" baseline="0" dirty="0"/>
              <a:t> thing to understand in R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4c48d0495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4c48d0495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Important to understand how they relate to each other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0958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4c48d0495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4c48d0495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7487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4c48d0495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4c48d0495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361042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4c48d0495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4c48d0495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444896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442eb61d9d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442eb61d9d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slide" type="title">
  <p:cSld name="TITLE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676300" y="321200"/>
            <a:ext cx="4885500" cy="443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610650" y="1856275"/>
            <a:ext cx="6157800" cy="875700"/>
          </a:xfrm>
          <a:prstGeom prst="rect">
            <a:avLst/>
          </a:prstGeom>
          <a:ln w="38100" cap="flat" cmpd="sng">
            <a:solidFill>
              <a:srgbClr val="5353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Content" type="secHead">
  <p:cSld name="SECTION_HEADER">
    <p:bg>
      <p:bgPr>
        <a:solidFill>
          <a:schemeClr val="lt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4698275" y="189950"/>
            <a:ext cx="5311200" cy="111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4696224" y="1709442"/>
            <a:ext cx="33672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4572000" y="429350"/>
            <a:ext cx="2772000" cy="6357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/>
          </p:nvPr>
        </p:nvSpPr>
        <p:spPr>
          <a:xfrm>
            <a:off x="4696225" y="1198788"/>
            <a:ext cx="5311200" cy="6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3"/>
          </p:nvPr>
        </p:nvSpPr>
        <p:spPr>
          <a:xfrm>
            <a:off x="4696224" y="2836672"/>
            <a:ext cx="33672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4"/>
          </p:nvPr>
        </p:nvSpPr>
        <p:spPr>
          <a:xfrm>
            <a:off x="4696225" y="2326013"/>
            <a:ext cx="5311200" cy="6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5"/>
          </p:nvPr>
        </p:nvSpPr>
        <p:spPr>
          <a:xfrm>
            <a:off x="4696224" y="3967490"/>
            <a:ext cx="33672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title" idx="6"/>
          </p:nvPr>
        </p:nvSpPr>
        <p:spPr>
          <a:xfrm>
            <a:off x="4696225" y="3453254"/>
            <a:ext cx="5311200" cy="6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0" y="0"/>
            <a:ext cx="28557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/>
          <p:nvPr/>
        </p:nvSpPr>
        <p:spPr>
          <a:xfrm>
            <a:off x="3582225" y="1426175"/>
            <a:ext cx="838800" cy="81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3"/>
          <p:cNvSpPr/>
          <p:nvPr/>
        </p:nvSpPr>
        <p:spPr>
          <a:xfrm>
            <a:off x="3582225" y="2553400"/>
            <a:ext cx="838800" cy="81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3"/>
          <p:cNvSpPr/>
          <p:nvPr/>
        </p:nvSpPr>
        <p:spPr>
          <a:xfrm>
            <a:off x="3582225" y="3680625"/>
            <a:ext cx="838800" cy="81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title" idx="7" hasCustomPrompt="1"/>
          </p:nvPr>
        </p:nvSpPr>
        <p:spPr>
          <a:xfrm>
            <a:off x="3372225" y="1518275"/>
            <a:ext cx="1258800" cy="6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  <p:sp>
        <p:nvSpPr>
          <p:cNvPr id="27" name="Google Shape;27;p3"/>
          <p:cNvSpPr txBox="1">
            <a:spLocks noGrp="1"/>
          </p:cNvSpPr>
          <p:nvPr>
            <p:ph type="title" idx="8" hasCustomPrompt="1"/>
          </p:nvPr>
        </p:nvSpPr>
        <p:spPr>
          <a:xfrm>
            <a:off x="3372225" y="2645500"/>
            <a:ext cx="1258800" cy="6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  <p:sp>
        <p:nvSpPr>
          <p:cNvPr id="28" name="Google Shape;28;p3"/>
          <p:cNvSpPr txBox="1">
            <a:spLocks noGrp="1"/>
          </p:cNvSpPr>
          <p:nvPr>
            <p:ph type="title" idx="9" hasCustomPrompt="1"/>
          </p:nvPr>
        </p:nvSpPr>
        <p:spPr>
          <a:xfrm>
            <a:off x="3372225" y="3772725"/>
            <a:ext cx="1258800" cy="6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slide">
  <p:cSld name="CUSTOM">
    <p:bg>
      <p:bgPr>
        <a:solidFill>
          <a:schemeClr val="lt1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/>
          <p:nvPr/>
        </p:nvSpPr>
        <p:spPr>
          <a:xfrm>
            <a:off x="1395500" y="892500"/>
            <a:ext cx="6189000" cy="2731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subTitle" idx="1"/>
          </p:nvPr>
        </p:nvSpPr>
        <p:spPr>
          <a:xfrm>
            <a:off x="1894475" y="1126950"/>
            <a:ext cx="5397600" cy="210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 b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ubTitle" idx="2"/>
          </p:nvPr>
        </p:nvSpPr>
        <p:spPr>
          <a:xfrm>
            <a:off x="1894475" y="2977400"/>
            <a:ext cx="29208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1">
  <p:cSld name="TITLE_AND_BODY_2">
    <p:bg>
      <p:bgPr>
        <a:solidFill>
          <a:schemeClr val="lt1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60" name="Google Shape;60;p9"/>
          <p:cNvCxnSpPr/>
          <p:nvPr/>
        </p:nvCxnSpPr>
        <p:spPr>
          <a:xfrm>
            <a:off x="4233900" y="1223600"/>
            <a:ext cx="6762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2 columns slide" type="twoColTx">
  <p:cSld name="TITLE_AND_TWO_COLUMNS">
    <p:bg>
      <p:bgPr>
        <a:solidFill>
          <a:schemeClr val="lt1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" name="Google Shape;69;p11"/>
          <p:cNvCxnSpPr/>
          <p:nvPr/>
        </p:nvCxnSpPr>
        <p:spPr>
          <a:xfrm>
            <a:off x="4550550" y="1941425"/>
            <a:ext cx="0" cy="19275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0" name="Google Shape;70;p11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ctrTitle"/>
          </p:nvPr>
        </p:nvSpPr>
        <p:spPr>
          <a:xfrm>
            <a:off x="1113228" y="1571550"/>
            <a:ext cx="31695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subTitle" idx="1"/>
          </p:nvPr>
        </p:nvSpPr>
        <p:spPr>
          <a:xfrm>
            <a:off x="1113229" y="2177000"/>
            <a:ext cx="31014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ctrTitle" idx="2"/>
          </p:nvPr>
        </p:nvSpPr>
        <p:spPr>
          <a:xfrm>
            <a:off x="4818378" y="1571550"/>
            <a:ext cx="31695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subTitle" idx="3"/>
          </p:nvPr>
        </p:nvSpPr>
        <p:spPr>
          <a:xfrm>
            <a:off x="4818379" y="2177000"/>
            <a:ext cx="31014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title" idx="4"/>
          </p:nvPr>
        </p:nvSpPr>
        <p:spPr>
          <a:xfrm>
            <a:off x="-11850" y="927075"/>
            <a:ext cx="91440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&amp; some text slide 2">
  <p:cSld name="BIG_NUMBER_2">
    <p:bg>
      <p:bgPr>
        <a:solidFill>
          <a:schemeClr val="lt1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6"/>
          <p:cNvSpPr txBox="1">
            <a:spLocks noGrp="1"/>
          </p:cNvSpPr>
          <p:nvPr>
            <p:ph type="title" hasCustomPrompt="1"/>
          </p:nvPr>
        </p:nvSpPr>
        <p:spPr>
          <a:xfrm>
            <a:off x="742950" y="1238100"/>
            <a:ext cx="7729500" cy="19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5" name="Google Shape;125;p16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26" name="Google Shape;126;p16"/>
          <p:cNvSpPr txBox="1">
            <a:spLocks noGrp="1"/>
          </p:cNvSpPr>
          <p:nvPr>
            <p:ph type="subTitle" idx="1"/>
          </p:nvPr>
        </p:nvSpPr>
        <p:spPr>
          <a:xfrm>
            <a:off x="2433300" y="3015325"/>
            <a:ext cx="42774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ite frame">
  <p:cSld name="BLANK_1_1">
    <p:bg>
      <p:bgPr>
        <a:solidFill>
          <a:schemeClr val="lt1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/>
          <p:nvPr/>
        </p:nvSpPr>
        <p:spPr>
          <a:xfrm>
            <a:off x="406950" y="416250"/>
            <a:ext cx="8330100" cy="431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yan with title and text">
  <p:cSld name="CUSTOM_7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/>
          <p:nvPr/>
        </p:nvSpPr>
        <p:spPr>
          <a:xfrm>
            <a:off x="-73650" y="-11150"/>
            <a:ext cx="9228900" cy="521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5"/>
          <p:cNvSpPr/>
          <p:nvPr/>
        </p:nvSpPr>
        <p:spPr>
          <a:xfrm>
            <a:off x="1430400" y="653850"/>
            <a:ext cx="6283200" cy="3835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5"/>
          <p:cNvSpPr/>
          <p:nvPr/>
        </p:nvSpPr>
        <p:spPr>
          <a:xfrm>
            <a:off x="1430400" y="1371450"/>
            <a:ext cx="1147200" cy="39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5"/>
          <p:cNvSpPr txBox="1">
            <a:spLocks noGrp="1"/>
          </p:cNvSpPr>
          <p:nvPr>
            <p:ph type="title"/>
          </p:nvPr>
        </p:nvSpPr>
        <p:spPr>
          <a:xfrm>
            <a:off x="2675900" y="1220035"/>
            <a:ext cx="39261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25"/>
          <p:cNvSpPr txBox="1">
            <a:spLocks noGrp="1"/>
          </p:cNvSpPr>
          <p:nvPr>
            <p:ph type="subTitle" idx="1"/>
          </p:nvPr>
        </p:nvSpPr>
        <p:spPr>
          <a:xfrm>
            <a:off x="2675901" y="2547750"/>
            <a:ext cx="3136200" cy="19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sz="2400" b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●"/>
              <a:defRPr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○"/>
              <a:defRPr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lvl="2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■"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lvl="3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●"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○"/>
              <a:defRPr sz="12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■"/>
              <a:defRPr sz="12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lvl="6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●"/>
              <a:defRPr sz="11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lvl="7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○"/>
              <a:defRPr sz="11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lvl="8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 Light"/>
              <a:buChar char="■"/>
              <a:defRPr sz="10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5" r:id="rId4"/>
    <p:sldLayoutId id="2147483657" r:id="rId5"/>
    <p:sldLayoutId id="2147483662" r:id="rId6"/>
    <p:sldLayoutId id="2147483665" r:id="rId7"/>
    <p:sldLayoutId id="2147483671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rstudio-education.github.io/hopr/r-objects.html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>
            <a:spLocks noGrp="1"/>
          </p:cNvSpPr>
          <p:nvPr>
            <p:ph type="ctrTitle"/>
          </p:nvPr>
        </p:nvSpPr>
        <p:spPr>
          <a:xfrm>
            <a:off x="1610650" y="1856275"/>
            <a:ext cx="6987918" cy="1320062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/>
              <a:t>Object Oriented &amp; Functional Programming</a:t>
            </a:r>
            <a:endParaRPr i="1" dirty="0"/>
          </a:p>
        </p:txBody>
      </p:sp>
      <p:sp>
        <p:nvSpPr>
          <p:cNvPr id="190" name="Google Shape;190;p30"/>
          <p:cNvSpPr txBox="1"/>
          <p:nvPr/>
        </p:nvSpPr>
        <p:spPr>
          <a:xfrm>
            <a:off x="1610650" y="1220000"/>
            <a:ext cx="4004400" cy="6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dirty="0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rPr>
              <a:t>TOPIC 1</a:t>
            </a:r>
            <a:endParaRPr sz="1800" dirty="0">
              <a:solidFill>
                <a:schemeClr val="dk1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>
            <a:spLocks noGrp="1"/>
          </p:cNvSpPr>
          <p:nvPr>
            <p:ph type="title"/>
          </p:nvPr>
        </p:nvSpPr>
        <p:spPr>
          <a:xfrm>
            <a:off x="4563533" y="196797"/>
            <a:ext cx="2751667" cy="11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Outline</a:t>
            </a:r>
            <a:endParaRPr dirty="0"/>
          </a:p>
        </p:txBody>
      </p:sp>
      <p:sp>
        <p:nvSpPr>
          <p:cNvPr id="196" name="Google Shape;196;p31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2</a:t>
            </a:fld>
            <a:endParaRPr/>
          </a:p>
        </p:txBody>
      </p:sp>
      <p:sp>
        <p:nvSpPr>
          <p:cNvPr id="197" name="Google Shape;197;p31"/>
          <p:cNvSpPr txBox="1">
            <a:spLocks noGrp="1"/>
          </p:cNvSpPr>
          <p:nvPr>
            <p:ph type="title" idx="2"/>
          </p:nvPr>
        </p:nvSpPr>
        <p:spPr>
          <a:xfrm>
            <a:off x="4696225" y="1198788"/>
            <a:ext cx="5311200" cy="6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Object-oriented programming</a:t>
            </a:r>
            <a:endParaRPr dirty="0"/>
          </a:p>
        </p:txBody>
      </p:sp>
      <p:sp>
        <p:nvSpPr>
          <p:cNvPr id="198" name="Google Shape;198;p31"/>
          <p:cNvSpPr txBox="1">
            <a:spLocks noGrp="1"/>
          </p:cNvSpPr>
          <p:nvPr>
            <p:ph type="subTitle" idx="3"/>
          </p:nvPr>
        </p:nvSpPr>
        <p:spPr>
          <a:xfrm>
            <a:off x="4696224" y="2836672"/>
            <a:ext cx="33672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What is it?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How is it used in R? </a:t>
            </a:r>
            <a:endParaRPr dirty="0"/>
          </a:p>
        </p:txBody>
      </p:sp>
      <p:sp>
        <p:nvSpPr>
          <p:cNvPr id="199" name="Google Shape;199;p31"/>
          <p:cNvSpPr txBox="1">
            <a:spLocks noGrp="1"/>
          </p:cNvSpPr>
          <p:nvPr>
            <p:ph type="title" idx="4"/>
          </p:nvPr>
        </p:nvSpPr>
        <p:spPr>
          <a:xfrm>
            <a:off x="4696225" y="2326013"/>
            <a:ext cx="5311200" cy="6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Functional programming</a:t>
            </a:r>
            <a:endParaRPr dirty="0"/>
          </a:p>
        </p:txBody>
      </p:sp>
      <p:sp>
        <p:nvSpPr>
          <p:cNvPr id="200" name="Google Shape;200;p31"/>
          <p:cNvSpPr txBox="1">
            <a:spLocks noGrp="1"/>
          </p:cNvSpPr>
          <p:nvPr>
            <p:ph type="subTitle" idx="1"/>
          </p:nvPr>
        </p:nvSpPr>
        <p:spPr>
          <a:xfrm>
            <a:off x="4696224" y="1709442"/>
            <a:ext cx="33672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What is it?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How does it relate to R? </a:t>
            </a:r>
            <a:endParaRPr dirty="0"/>
          </a:p>
        </p:txBody>
      </p:sp>
      <p:sp>
        <p:nvSpPr>
          <p:cNvPr id="201" name="Google Shape;201;p31"/>
          <p:cNvSpPr txBox="1">
            <a:spLocks noGrp="1"/>
          </p:cNvSpPr>
          <p:nvPr>
            <p:ph type="subTitle" idx="5"/>
          </p:nvPr>
        </p:nvSpPr>
        <p:spPr>
          <a:xfrm>
            <a:off x="4696224" y="3967490"/>
            <a:ext cx="33672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R vs. SAS</a:t>
            </a:r>
          </a:p>
        </p:txBody>
      </p:sp>
      <p:sp>
        <p:nvSpPr>
          <p:cNvPr id="202" name="Google Shape;202;p31"/>
          <p:cNvSpPr txBox="1">
            <a:spLocks noGrp="1"/>
          </p:cNvSpPr>
          <p:nvPr>
            <p:ph type="title" idx="6"/>
          </p:nvPr>
        </p:nvSpPr>
        <p:spPr>
          <a:xfrm>
            <a:off x="4696225" y="3453254"/>
            <a:ext cx="5311200" cy="6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Compare</a:t>
            </a:r>
            <a:endParaRPr dirty="0"/>
          </a:p>
        </p:txBody>
      </p:sp>
      <p:sp>
        <p:nvSpPr>
          <p:cNvPr id="203" name="Google Shape;203;p31"/>
          <p:cNvSpPr txBox="1">
            <a:spLocks noGrp="1"/>
          </p:cNvSpPr>
          <p:nvPr>
            <p:ph type="title" idx="7"/>
          </p:nvPr>
        </p:nvSpPr>
        <p:spPr>
          <a:xfrm>
            <a:off x="3372225" y="1518275"/>
            <a:ext cx="1258800" cy="6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</a:t>
            </a:r>
            <a:endParaRPr/>
          </a:p>
        </p:txBody>
      </p:sp>
      <p:sp>
        <p:nvSpPr>
          <p:cNvPr id="204" name="Google Shape;204;p31"/>
          <p:cNvSpPr txBox="1">
            <a:spLocks noGrp="1"/>
          </p:cNvSpPr>
          <p:nvPr>
            <p:ph type="title" idx="8"/>
          </p:nvPr>
        </p:nvSpPr>
        <p:spPr>
          <a:xfrm>
            <a:off x="3372225" y="2645500"/>
            <a:ext cx="1258800" cy="6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</a:t>
            </a:r>
            <a:endParaRPr/>
          </a:p>
        </p:txBody>
      </p:sp>
      <p:sp>
        <p:nvSpPr>
          <p:cNvPr id="205" name="Google Shape;205;p31"/>
          <p:cNvSpPr txBox="1">
            <a:spLocks noGrp="1"/>
          </p:cNvSpPr>
          <p:nvPr>
            <p:ph type="title" idx="9"/>
          </p:nvPr>
        </p:nvSpPr>
        <p:spPr>
          <a:xfrm>
            <a:off x="3372225" y="3772725"/>
            <a:ext cx="1258800" cy="6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/>
          <p:cNvSpPr txBox="1">
            <a:spLocks noGrp="1"/>
          </p:cNvSpPr>
          <p:nvPr>
            <p:ph type="subTitle" idx="1"/>
          </p:nvPr>
        </p:nvSpPr>
        <p:spPr>
          <a:xfrm>
            <a:off x="2675901" y="2855494"/>
            <a:ext cx="4430752" cy="15641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Organizes software design around data, or objects, rather than functions or logic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Focused on objects to manipulate rather than logic used to manipulate them</a:t>
            </a:r>
          </a:p>
        </p:txBody>
      </p:sp>
      <p:sp>
        <p:nvSpPr>
          <p:cNvPr id="220" name="Google Shape;220;p33"/>
          <p:cNvSpPr txBox="1">
            <a:spLocks noGrp="1"/>
          </p:cNvSpPr>
          <p:nvPr>
            <p:ph type="title"/>
          </p:nvPr>
        </p:nvSpPr>
        <p:spPr>
          <a:xfrm>
            <a:off x="2675899" y="1220010"/>
            <a:ext cx="4961033" cy="12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3200" dirty="0">
                <a:solidFill>
                  <a:schemeClr val="dk2"/>
                </a:solidFill>
              </a:rPr>
              <a:t>What is object-oriented programming (OOP)?</a:t>
            </a:r>
            <a:endParaRPr sz="3200" b="1" dirty="0">
              <a:solidFill>
                <a:schemeClr val="dk2"/>
              </a:solidFill>
            </a:endParaRPr>
          </a:p>
        </p:txBody>
      </p:sp>
      <p:sp>
        <p:nvSpPr>
          <p:cNvPr id="221" name="Google Shape;221;p33"/>
          <p:cNvSpPr/>
          <p:nvPr/>
        </p:nvSpPr>
        <p:spPr>
          <a:xfrm>
            <a:off x="1430400" y="1371450"/>
            <a:ext cx="1147200" cy="39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4"/>
          <p:cNvSpPr txBox="1">
            <a:spLocks noGrp="1"/>
          </p:cNvSpPr>
          <p:nvPr>
            <p:ph type="subTitle" idx="1"/>
          </p:nvPr>
        </p:nvSpPr>
        <p:spPr>
          <a:xfrm>
            <a:off x="1577130" y="964733"/>
            <a:ext cx="5830349" cy="24999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00" dirty="0"/>
              <a:t>Object: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27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00" b="1" i="0" dirty="0"/>
              <a:t>A data field with unique attributes and behaviors</a:t>
            </a:r>
          </a:p>
        </p:txBody>
      </p:sp>
      <p:sp>
        <p:nvSpPr>
          <p:cNvPr id="227" name="Google Shape;227;p34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47"/>
          <p:cNvSpPr txBox="1">
            <a:spLocks noGrp="1"/>
          </p:cNvSpPr>
          <p:nvPr>
            <p:ph type="title"/>
          </p:nvPr>
        </p:nvSpPr>
        <p:spPr>
          <a:xfrm>
            <a:off x="0" y="440815"/>
            <a:ext cx="9144000" cy="61572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>
                <a:solidFill>
                  <a:schemeClr val="bg2"/>
                </a:solidFill>
              </a:rPr>
              <a:t>Common Objects in R </a:t>
            </a:r>
            <a:endParaRPr b="1" dirty="0">
              <a:solidFill>
                <a:schemeClr val="bg2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70021" y="1339516"/>
            <a:ext cx="7892716" cy="357020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Vectors</a:t>
            </a:r>
          </a:p>
          <a:p>
            <a:pPr marL="285750" indent="-28575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Matrices</a:t>
            </a:r>
          </a:p>
          <a:p>
            <a:pPr marL="285750" indent="-28575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Lists</a:t>
            </a:r>
          </a:p>
          <a:p>
            <a:pPr marL="285750" indent="-28575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Data Frames</a:t>
            </a:r>
          </a:p>
          <a:p>
            <a:pPr marL="285750" indent="-28575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Tibbles</a:t>
            </a:r>
          </a:p>
          <a:p>
            <a:pPr marL="285750" indent="-28575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Factors</a:t>
            </a:r>
          </a:p>
          <a:p>
            <a:pPr marL="285750" indent="-28575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Character strings</a:t>
            </a:r>
          </a:p>
          <a:p>
            <a:pPr marL="285750" indent="-28575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Numeric objects </a:t>
            </a:r>
          </a:p>
          <a:p>
            <a:pPr marL="285750" indent="-28575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Logical objects (TRUE/FALSE)</a:t>
            </a:r>
          </a:p>
          <a:p>
            <a:pPr marL="285750" indent="-28575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NULL</a:t>
            </a:r>
          </a:p>
          <a:p>
            <a:pPr marL="285750" indent="-28575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Functions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r="8423"/>
          <a:stretch/>
        </p:blipFill>
        <p:spPr>
          <a:xfrm>
            <a:off x="4465471" y="1900989"/>
            <a:ext cx="4197266" cy="233111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077327" y="4232108"/>
            <a:ext cx="36495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2"/>
                </a:solidFill>
              </a:rPr>
              <a:t>Source: </a:t>
            </a:r>
            <a:r>
              <a:rPr lang="en-US" sz="1000" dirty="0">
                <a:solidFill>
                  <a:schemeClr val="tx2"/>
                </a:solidFill>
                <a:hlinkClick r:id="rId4"/>
              </a:rPr>
              <a:t>https://rstudio-education.github.io/hopr/r-objects.html</a:t>
            </a:r>
            <a:endParaRPr lang="en-US" sz="1000" dirty="0">
              <a:solidFill>
                <a:schemeClr val="tx2"/>
              </a:solidFill>
            </a:endParaRPr>
          </a:p>
          <a:p>
            <a:pPr algn="ctr"/>
            <a:r>
              <a:rPr lang="en-US" sz="1000" dirty="0">
                <a:solidFill>
                  <a:schemeClr val="tx2"/>
                </a:solidFill>
              </a:rPr>
              <a:t>(this is a great place to learn more!)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23283" y="1339516"/>
            <a:ext cx="252663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7FABFF"/>
                </a:solidFill>
              </a:rPr>
              <a:t>Each object has attributes that impact how it is used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838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47"/>
          <p:cNvSpPr txBox="1">
            <a:spLocks noGrp="1"/>
          </p:cNvSpPr>
          <p:nvPr>
            <p:ph type="title"/>
          </p:nvPr>
        </p:nvSpPr>
        <p:spPr>
          <a:xfrm>
            <a:off x="0" y="440815"/>
            <a:ext cx="9144000" cy="61572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>
                <a:solidFill>
                  <a:schemeClr val="bg2"/>
                </a:solidFill>
              </a:rPr>
              <a:t>Thought Experiment</a:t>
            </a:r>
            <a:endParaRPr b="1" dirty="0">
              <a:solidFill>
                <a:schemeClr val="bg2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70021" y="1339516"/>
            <a:ext cx="7892716" cy="335476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Consider a simple class called “Person” </a:t>
            </a:r>
          </a:p>
          <a:p>
            <a:endParaRPr lang="en-US" sz="1800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What attributes could this class have? </a:t>
            </a:r>
          </a:p>
          <a:p>
            <a:pPr marL="285750" indent="-28575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How could you interact with this object? </a:t>
            </a:r>
          </a:p>
          <a:p>
            <a:endParaRPr lang="en-US" sz="18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sz="18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Now consider another class called “School”</a:t>
            </a:r>
          </a:p>
          <a:p>
            <a:endParaRPr lang="en-US" sz="1800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What attributes could this class have? </a:t>
            </a:r>
          </a:p>
          <a:p>
            <a:pPr marL="285750" indent="-28575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How would this class relate to the Person object? </a:t>
            </a:r>
          </a:p>
          <a:p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7354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47"/>
          <p:cNvSpPr txBox="1">
            <a:spLocks noGrp="1"/>
          </p:cNvSpPr>
          <p:nvPr>
            <p:ph type="title"/>
          </p:nvPr>
        </p:nvSpPr>
        <p:spPr>
          <a:xfrm>
            <a:off x="0" y="440815"/>
            <a:ext cx="9144000" cy="61572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" sz="2400" dirty="0">
                <a:solidFill>
                  <a:schemeClr val="dk2"/>
                </a:solidFill>
              </a:rPr>
              <a:t>Functional Programming</a:t>
            </a:r>
            <a:endParaRPr b="1" dirty="0"/>
          </a:p>
        </p:txBody>
      </p:sp>
      <p:sp>
        <p:nvSpPr>
          <p:cNvPr id="2" name="TextBox 1"/>
          <p:cNvSpPr txBox="1"/>
          <p:nvPr/>
        </p:nvSpPr>
        <p:spPr>
          <a:xfrm>
            <a:off x="641684" y="1499937"/>
            <a:ext cx="7948863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7">
              <a:buClr>
                <a:schemeClr val="bg2"/>
              </a:buClr>
            </a:pPr>
            <a:r>
              <a:rPr lang="en-US" sz="1600" dirty="0">
                <a:solidFill>
                  <a:schemeClr val="bg2"/>
                </a:solidFill>
              </a:rPr>
              <a:t>Another approach to software</a:t>
            </a:r>
          </a:p>
          <a:p>
            <a:pPr lvl="7">
              <a:buClr>
                <a:schemeClr val="bg2"/>
              </a:buClr>
            </a:pPr>
            <a:endParaRPr lang="en-US" sz="1600" dirty="0">
              <a:solidFill>
                <a:schemeClr val="bg2"/>
              </a:solidFill>
            </a:endParaRPr>
          </a:p>
          <a:p>
            <a:pPr marL="285750" lvl="7" indent="-28575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2"/>
                </a:solidFill>
              </a:rPr>
              <a:t>Treats computation as the evaluation of mathematical functions</a:t>
            </a:r>
          </a:p>
          <a:p>
            <a:pPr marL="285750" lvl="7" indent="-285750">
              <a:buClr>
                <a:schemeClr val="bg2"/>
              </a:buClr>
              <a:buFont typeface="Wingdings" panose="05000000000000000000" pitchFamily="2" charset="2"/>
              <a:buChar char="§"/>
            </a:pPr>
            <a:endParaRPr lang="en-US" sz="1600" dirty="0">
              <a:solidFill>
                <a:schemeClr val="bg2"/>
              </a:solidFill>
            </a:endParaRPr>
          </a:p>
          <a:p>
            <a:pPr marL="285750" lvl="7" indent="-28575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2"/>
                </a:solidFill>
              </a:rPr>
              <a:t>Avoids changing data (instead, creates new data through transformations)</a:t>
            </a:r>
          </a:p>
          <a:p>
            <a:pPr marL="285750" lvl="7" indent="-285750">
              <a:buClr>
                <a:schemeClr val="bg2"/>
              </a:buClr>
              <a:buFont typeface="Wingdings" panose="05000000000000000000" pitchFamily="2" charset="2"/>
              <a:buChar char="§"/>
            </a:pPr>
            <a:endParaRPr lang="en-US" sz="1600" dirty="0">
              <a:solidFill>
                <a:schemeClr val="bg2"/>
              </a:solidFill>
            </a:endParaRPr>
          </a:p>
          <a:p>
            <a:pPr marL="285750" lvl="7" indent="-28575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2"/>
                </a:solidFill>
              </a:rPr>
              <a:t>Functions can be assigned to variables, passed to other functions, &amp; returned from other functions</a:t>
            </a:r>
          </a:p>
          <a:p>
            <a:pPr lvl="7">
              <a:buClr>
                <a:schemeClr val="bg2"/>
              </a:buClr>
            </a:pP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133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47"/>
          <p:cNvSpPr txBox="1">
            <a:spLocks noGrp="1"/>
          </p:cNvSpPr>
          <p:nvPr>
            <p:ph type="title"/>
          </p:nvPr>
        </p:nvSpPr>
        <p:spPr>
          <a:xfrm>
            <a:off x="0" y="440815"/>
            <a:ext cx="9144000" cy="61572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" sz="2400" dirty="0">
                <a:solidFill>
                  <a:schemeClr val="dk2"/>
                </a:solidFill>
              </a:rPr>
              <a:t>Object-oriented vs. Functional Programming</a:t>
            </a:r>
            <a:endParaRPr b="1" dirty="0"/>
          </a:p>
        </p:txBody>
      </p:sp>
      <p:sp>
        <p:nvSpPr>
          <p:cNvPr id="2" name="TextBox 1"/>
          <p:cNvSpPr txBox="1"/>
          <p:nvPr/>
        </p:nvSpPr>
        <p:spPr>
          <a:xfrm>
            <a:off x="641684" y="1499937"/>
            <a:ext cx="7948863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7">
              <a:buClr>
                <a:schemeClr val="bg2"/>
              </a:buClr>
            </a:pPr>
            <a:r>
              <a:rPr lang="en-US" sz="1800" b="1" dirty="0">
                <a:solidFill>
                  <a:srgbClr val="7FABFF"/>
                </a:solidFill>
              </a:rPr>
              <a:t>What does this have to do with R? </a:t>
            </a:r>
          </a:p>
          <a:p>
            <a:pPr lvl="7">
              <a:buClr>
                <a:schemeClr val="bg2"/>
              </a:buClr>
            </a:pPr>
            <a:endParaRPr lang="en-US" sz="1800" b="1" dirty="0">
              <a:solidFill>
                <a:srgbClr val="7FABFF"/>
              </a:solidFill>
            </a:endParaRPr>
          </a:p>
          <a:p>
            <a:pPr marL="285750" indent="-28575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2"/>
                </a:solidFill>
              </a:rPr>
              <a:t>R is not purely object-oriented (Python is), but uses the OOP framework to organize objects</a:t>
            </a:r>
          </a:p>
          <a:p>
            <a:pPr marL="285750" indent="-285750">
              <a:buClr>
                <a:schemeClr val="bg2"/>
              </a:buClr>
              <a:buFont typeface="Wingdings" panose="05000000000000000000" pitchFamily="2" charset="2"/>
              <a:buChar char="§"/>
            </a:pPr>
            <a:endParaRPr lang="en-US" sz="1600" dirty="0">
              <a:solidFill>
                <a:schemeClr val="bg2"/>
              </a:solidFill>
            </a:endParaRPr>
          </a:p>
          <a:p>
            <a:pPr marL="285750" indent="-28575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2"/>
                </a:solidFill>
              </a:rPr>
              <a:t>R is mainly a functional programming language, but not purely functional either</a:t>
            </a:r>
          </a:p>
          <a:p>
            <a:pPr marL="285750" indent="-285750">
              <a:buClr>
                <a:schemeClr val="bg2"/>
              </a:buClr>
              <a:buFont typeface="Wingdings" panose="05000000000000000000" pitchFamily="2" charset="2"/>
              <a:buChar char="§"/>
            </a:pPr>
            <a:endParaRPr lang="en-US" sz="1600" dirty="0">
              <a:solidFill>
                <a:schemeClr val="bg2"/>
              </a:solidFill>
            </a:endParaRPr>
          </a:p>
          <a:p>
            <a:pPr marL="285750" indent="-28575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2"/>
                </a:solidFill>
              </a:rPr>
              <a:t>Understanding how objects and functions relate in R will make you a better programmer! </a:t>
            </a:r>
          </a:p>
        </p:txBody>
      </p:sp>
    </p:spTree>
    <p:extLst>
      <p:ext uri="{BB962C8B-B14F-4D97-AF65-F5344CB8AC3E}">
        <p14:creationId xmlns:p14="http://schemas.microsoft.com/office/powerpoint/2010/main" val="3474502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7"/>
          <p:cNvSpPr txBox="1">
            <a:spLocks noGrp="1"/>
          </p:cNvSpPr>
          <p:nvPr>
            <p:ph type="title" idx="4"/>
          </p:nvPr>
        </p:nvSpPr>
        <p:spPr>
          <a:xfrm>
            <a:off x="-11850" y="667015"/>
            <a:ext cx="9144000" cy="5074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dirty="0"/>
              <a:t>R vs. SAS</a:t>
            </a:r>
            <a:endParaRPr sz="2800" dirty="0"/>
          </a:p>
        </p:txBody>
      </p:sp>
      <p:sp>
        <p:nvSpPr>
          <p:cNvPr id="247" name="Google Shape;247;p37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rPr>
              <a:t>9</a:t>
            </a:fld>
            <a:endParaRPr sz="1200">
              <a:solidFill>
                <a:srgbClr val="CCCCCC"/>
              </a:solidFill>
              <a:latin typeface="Arvo"/>
              <a:ea typeface="Arvo"/>
              <a:cs typeface="Arvo"/>
              <a:sym typeface="Arvo"/>
            </a:endParaRPr>
          </a:p>
        </p:txBody>
      </p:sp>
      <p:cxnSp>
        <p:nvCxnSpPr>
          <p:cNvPr id="248" name="Google Shape;248;p37"/>
          <p:cNvCxnSpPr/>
          <p:nvPr/>
        </p:nvCxnSpPr>
        <p:spPr>
          <a:xfrm>
            <a:off x="4550550" y="1941425"/>
            <a:ext cx="0" cy="19275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0" name="Google Shape;250;p37"/>
          <p:cNvSpPr txBox="1">
            <a:spLocks noGrp="1"/>
          </p:cNvSpPr>
          <p:nvPr>
            <p:ph type="subTitle" idx="1"/>
          </p:nvPr>
        </p:nvSpPr>
        <p:spPr>
          <a:xfrm>
            <a:off x="497306" y="1761688"/>
            <a:ext cx="3948860" cy="28270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Functional based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Object-oriented features used for structuring code and creating reusable components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7FABFF"/>
                </a:solidFill>
              </a:rPr>
              <a:t>Objects are the fundamental unit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Functions are applied to objects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252" name="Google Shape;252;p37"/>
          <p:cNvSpPr txBox="1">
            <a:spLocks noGrp="1"/>
          </p:cNvSpPr>
          <p:nvPr>
            <p:ph type="subTitle" idx="3"/>
          </p:nvPr>
        </p:nvSpPr>
        <p:spPr>
          <a:xfrm>
            <a:off x="4654936" y="1761688"/>
            <a:ext cx="3893722" cy="28270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Procedural based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Not object based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7FABFF"/>
                </a:solidFill>
              </a:rPr>
              <a:t>Procedures are the fundamental unit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Datasets are passed to PROCs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PROCs can create new datasets</a:t>
            </a:r>
          </a:p>
          <a:p>
            <a:endParaRPr 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inimal Charm">
  <a:themeElements>
    <a:clrScheme name="Simple Light">
      <a:dk1>
        <a:srgbClr val="434343"/>
      </a:dk1>
      <a:lt1>
        <a:srgbClr val="FFFFFF"/>
      </a:lt1>
      <a:dk2>
        <a:srgbClr val="666666"/>
      </a:dk2>
      <a:lt2>
        <a:srgbClr val="999999"/>
      </a:lt2>
      <a:accent1>
        <a:srgbClr val="7FABFF"/>
      </a:accent1>
      <a:accent2>
        <a:srgbClr val="BAD1FD"/>
      </a:accent2>
      <a:accent3>
        <a:srgbClr val="114AB6"/>
      </a:accent3>
      <a:accent4>
        <a:srgbClr val="22478D"/>
      </a:accent4>
      <a:accent5>
        <a:srgbClr val="135CE7"/>
      </a:accent5>
      <a:accent6>
        <a:srgbClr val="B7C8E9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1040</TotalTime>
  <Words>364</Words>
  <Application>Microsoft Office PowerPoint</Application>
  <PresentationFormat>On-screen Show (16:9)</PresentationFormat>
  <Paragraphs>82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Ubuntu Light</vt:lpstr>
      <vt:lpstr>Ubuntu</vt:lpstr>
      <vt:lpstr>Wingdings</vt:lpstr>
      <vt:lpstr>Bodoni</vt:lpstr>
      <vt:lpstr>Arvo</vt:lpstr>
      <vt:lpstr>Minimal Charm</vt:lpstr>
      <vt:lpstr>Object Oriented &amp; Functional Programming</vt:lpstr>
      <vt:lpstr>Outline</vt:lpstr>
      <vt:lpstr>What is object-oriented programming (OOP)?</vt:lpstr>
      <vt:lpstr>PowerPoint Presentation</vt:lpstr>
      <vt:lpstr>Common Objects in R </vt:lpstr>
      <vt:lpstr>Thought Experiment</vt:lpstr>
      <vt:lpstr>Functional Programming</vt:lpstr>
      <vt:lpstr>Object-oriented vs. Functional Programming</vt:lpstr>
      <vt:lpstr>R vs. SAS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begins</dc:title>
  <dc:creator>Brooke Alhanti, Ph.D.</dc:creator>
  <cp:lastModifiedBy>Brooke Alhanti, Ph.D.</cp:lastModifiedBy>
  <cp:revision>47</cp:revision>
  <dcterms:modified xsi:type="dcterms:W3CDTF">2025-07-08T15:26:26Z</dcterms:modified>
</cp:coreProperties>
</file>