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9" r:id="rId3"/>
    <p:sldId id="263" r:id="rId4"/>
    <p:sldId id="262" r:id="rId5"/>
    <p:sldId id="286" r:id="rId6"/>
    <p:sldId id="287" r:id="rId7"/>
    <p:sldId id="289" r:id="rId8"/>
    <p:sldId id="288" r:id="rId9"/>
    <p:sldId id="258" r:id="rId10"/>
  </p:sldIdLst>
  <p:sldSz cx="9144000" cy="5143500" type="screen16x9"/>
  <p:notesSz cx="6858000" cy="9144000"/>
  <p:embeddedFontLst>
    <p:embeddedFont>
      <p:font typeface="Arvo" panose="020B0604020202020204" charset="0"/>
      <p:regular r:id="rId12"/>
      <p:bold r:id="rId13"/>
      <p:italic r:id="rId14"/>
      <p:boldItalic r:id="rId15"/>
    </p:embeddedFont>
    <p:embeddedFont>
      <p:font typeface="Bodoni" panose="020B0604020202020204" charset="0"/>
      <p:regular r:id="rId16"/>
      <p:bold r:id="rId17"/>
      <p:italic r:id="rId18"/>
      <p:boldItalic r:id="rId19"/>
    </p:embeddedFont>
    <p:embeddedFont>
      <p:font typeface="Ubuntu" panose="020B0504030602030204" pitchFamily="34" charset="0"/>
      <p:regular r:id="rId20"/>
      <p:bold r:id="rId21"/>
      <p:italic r:id="rId22"/>
      <p:boldItalic r:id="rId23"/>
    </p:embeddedFont>
    <p:embeddedFont>
      <p:font typeface="Ubuntu Light" panose="020B0304030602030204" pitchFamily="34" charset="0"/>
      <p:regular r:id="rId24"/>
      <p:bold r:id="rId25"/>
      <p:italic r:id="rId26"/>
      <p:boldItalic r:id="rId27"/>
    </p:embeddedFont>
    <p:embeddedFont>
      <p:font typeface="Ubuntu Medium" panose="020B0604030602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4A358-B90A-4C8C-AF0D-C82E0A14D1DF}">
  <a:tblStyle styleId="{26B4A358-B90A-4C8C-AF0D-C82E0A14D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011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https://support.rstudio.com/hc/en-us/articles/200484568-Code-Folding-and-Sections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7918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https://stackoverflow.blog/2021/12/23/best-practices-for-writing-code-comments/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https://blog.codinghorror.com/code-tells-you-how-comments-tell-you-why/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164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https://style.tidyverse.org/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389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42eb61d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42eb61d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7" r:id="rId4"/>
    <p:sldLayoutId id="2147483662" r:id="rId5"/>
    <p:sldLayoutId id="2147483664" r:id="rId6"/>
    <p:sldLayoutId id="2147483665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yle.tidyverse.org/synta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blog/2022/07/lintr-3-0-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tidyverse.org/blog/2017/12/styler-1.0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49" y="1856275"/>
            <a:ext cx="6421881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Good Programming Practice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Topic 1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26" name="Picture 2" descr="i-will-not-write-any-more-bad-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050" y="2844163"/>
            <a:ext cx="3436474" cy="184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0" y="2547750"/>
            <a:ext cx="4615651" cy="16064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set of informal “best practices” to improved the function, readability, and reproducibility of your code.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Generalizable beyond just R! 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899" y="1220010"/>
            <a:ext cx="4694479" cy="12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Good Programming</a:t>
            </a:r>
            <a:br>
              <a:rPr lang="es" sz="3600" dirty="0">
                <a:solidFill>
                  <a:schemeClr val="dk2"/>
                </a:solidFill>
              </a:rPr>
            </a:br>
            <a:r>
              <a:rPr lang="es" sz="3600" dirty="0">
                <a:solidFill>
                  <a:schemeClr val="dk2"/>
                </a:solidFill>
              </a:rPr>
              <a:t>Practice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Good Programming Practice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3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Ubuntu Medium"/>
                <a:ea typeface="Ubuntu Medium"/>
                <a:cs typeface="Ubuntu Medium"/>
                <a:sym typeface="Ubuntu Medium"/>
              </a:rPr>
              <a:t>First things first </a:t>
            </a:r>
            <a:endParaRPr dirty="0"/>
          </a:p>
        </p:txBody>
      </p:sp>
      <p:sp>
        <p:nvSpPr>
          <p:cNvPr id="250" name="Google Shape;250;p37"/>
          <p:cNvSpPr txBox="1">
            <a:spLocks noGrp="1"/>
          </p:cNvSpPr>
          <p:nvPr>
            <p:ph type="subTitle" idx="1"/>
          </p:nvPr>
        </p:nvSpPr>
        <p:spPr>
          <a:xfrm>
            <a:off x="111322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Topline comments: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the code does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Libraries go at the top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Hard coded variables go below libraries  </a:t>
            </a:r>
            <a:endParaRPr dirty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Ubuntu Medium" panose="020B0604020202020204" charset="0"/>
              </a:rPr>
              <a:t>Reproducibility </a:t>
            </a:r>
            <a:endParaRPr b="0" dirty="0">
              <a:latin typeface="Ubuntu Medium" panose="020B0604020202020204" charset="0"/>
            </a:endParaRPr>
          </a:p>
        </p:txBody>
      </p:sp>
      <p:sp>
        <p:nvSpPr>
          <p:cNvPr id="252" name="Google Shape;252;p37"/>
          <p:cNvSpPr txBox="1">
            <a:spLocks noGrp="1"/>
          </p:cNvSpPr>
          <p:nvPr>
            <p:ph type="subTitle" idx="3"/>
          </p:nvPr>
        </p:nvSpPr>
        <p:spPr>
          <a:xfrm>
            <a:off x="4818375" y="2177000"/>
            <a:ext cx="3101400" cy="21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relative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here()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working directory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Avoid hard coding paths where possible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Note R &amp; package versions used in comments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91207" y="1355834"/>
            <a:ext cx="5715000" cy="32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600" dirty="0"/>
              <a:t>Do not use spaces in file names</a:t>
            </a:r>
          </a:p>
          <a:p>
            <a:pPr marL="285750" indent="-285750" algn="l"/>
            <a:endParaRPr lang="en-US" sz="1600" dirty="0"/>
          </a:p>
          <a:p>
            <a:pPr marL="285750" indent="-285750" algn="l"/>
            <a:r>
              <a:rPr lang="en-US" sz="1600" dirty="0"/>
              <a:t>Use filenames that are relevant to what the code is doing </a:t>
            </a:r>
          </a:p>
          <a:p>
            <a:pPr marL="285750" indent="-285750" algn="l"/>
            <a:endParaRPr lang="en-US" sz="1600" dirty="0"/>
          </a:p>
          <a:p>
            <a:pPr marL="285750" indent="-285750" algn="l"/>
            <a:r>
              <a:rPr lang="en-US" sz="1600" dirty="0"/>
              <a:t>Use consistent convention for objects and functions</a:t>
            </a:r>
          </a:p>
          <a:p>
            <a:pPr marL="742950" lvl="1" indent="-285750" algn="l"/>
            <a:r>
              <a:rPr lang="en-US" sz="1600" dirty="0" err="1"/>
              <a:t>Snake_case</a:t>
            </a:r>
            <a:r>
              <a:rPr lang="en-US" sz="1600" dirty="0"/>
              <a:t> = “The one with an underscore”</a:t>
            </a:r>
          </a:p>
          <a:p>
            <a:pPr marL="742950" lvl="1" indent="-285750" algn="l"/>
            <a:r>
              <a:rPr lang="en-US" sz="1600" dirty="0" err="1"/>
              <a:t>CamelCase</a:t>
            </a:r>
            <a:r>
              <a:rPr lang="en-US" sz="1600" dirty="0"/>
              <a:t> = “The one with each word capitalized” </a:t>
            </a:r>
          </a:p>
          <a:p>
            <a:pPr marL="285750" indent="-285750" algn="l"/>
            <a:endParaRPr lang="en-US" sz="1600" dirty="0"/>
          </a:p>
          <a:p>
            <a:pPr marL="285750" indent="-285750" algn="l"/>
            <a:r>
              <a:rPr lang="en-US" sz="1600" dirty="0"/>
              <a:t>Short but descriptive names</a:t>
            </a:r>
            <a:endParaRPr sz="16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Good Programming Practice: Naming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81" y="3300248"/>
            <a:ext cx="292417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91206" y="1355834"/>
            <a:ext cx="6930055" cy="32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endParaRPr lang="en-US" sz="1600" dirty="0"/>
          </a:p>
          <a:p>
            <a:pPr marL="285750" indent="-285750" algn="l"/>
            <a:r>
              <a:rPr lang="en-US" sz="1600" dirty="0"/>
              <a:t>Readable line length (&lt;80 characters) </a:t>
            </a:r>
          </a:p>
          <a:p>
            <a:pPr marL="742950" lvl="1" indent="-285750" algn="l"/>
            <a:r>
              <a:rPr lang="en-US" sz="1200" dirty="0"/>
              <a:t>Hello, this example sentence shows about how long eighty characters looks like.</a:t>
            </a:r>
          </a:p>
          <a:p>
            <a:pPr marL="742950" lvl="1" indent="-285750" algn="l"/>
            <a:endParaRPr lang="en-US" sz="1200" dirty="0"/>
          </a:p>
          <a:p>
            <a:pPr marL="742950" lvl="1" indent="-285750" algn="l"/>
            <a:endParaRPr lang="en-US" sz="1200" dirty="0"/>
          </a:p>
          <a:p>
            <a:pPr marL="285750" indent="-285750" algn="l"/>
            <a:r>
              <a:rPr lang="en-US" sz="1600" dirty="0"/>
              <a:t>Spacing</a:t>
            </a:r>
          </a:p>
          <a:p>
            <a:pPr marL="742950" lvl="1" indent="-285750" algn="l"/>
            <a:r>
              <a:rPr lang="en-US" sz="1500" dirty="0"/>
              <a:t>Space after commas</a:t>
            </a:r>
          </a:p>
          <a:p>
            <a:pPr marL="1200150" lvl="2" indent="-285750" algn="l"/>
            <a:r>
              <a:rPr lang="en-US" sz="1400" dirty="0"/>
              <a:t>function(data,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var1, var2)</a:t>
            </a:r>
          </a:p>
          <a:p>
            <a:pPr marL="1200150" lvl="2" indent="-285750" algn="l"/>
            <a:endParaRPr lang="en-US" sz="1400" dirty="0"/>
          </a:p>
          <a:p>
            <a:pPr marL="742950" lvl="1" indent="-285750" algn="l"/>
            <a:r>
              <a:rPr lang="en-US" sz="1500" dirty="0"/>
              <a:t>Space between assignment operators and anything else</a:t>
            </a:r>
          </a:p>
          <a:p>
            <a:pPr marL="1200150" lvl="2" indent="-285750" algn="l"/>
            <a:r>
              <a:rPr lang="en-US" sz="1400" dirty="0"/>
              <a:t>object = code</a:t>
            </a:r>
          </a:p>
          <a:p>
            <a:pPr marL="1200150" lvl="2" indent="-285750" algn="l"/>
            <a:r>
              <a:rPr lang="en-US" sz="1400" dirty="0"/>
              <a:t>object &lt;- code</a:t>
            </a:r>
          </a:p>
          <a:p>
            <a:pPr marL="1200150" lvl="2" indent="-285750" algn="l"/>
            <a:endParaRPr lang="en-US" sz="1400" dirty="0"/>
          </a:p>
          <a:p>
            <a:pPr marL="742950" lvl="1" indent="-285750" algn="l"/>
            <a:r>
              <a:rPr lang="en-US" sz="1500" dirty="0"/>
              <a:t>No spaces by ( ), { }, [ ]</a:t>
            </a:r>
          </a:p>
          <a:p>
            <a:pPr marL="742950" lvl="1" indent="-285750" algn="l"/>
            <a:endParaRPr lang="en-US" sz="15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Good Programming Practice: Readability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36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91206" y="1355834"/>
            <a:ext cx="6930055" cy="32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600" dirty="0"/>
              <a:t>Code sections 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dirty="0"/>
              <a:t>Ctrl +  Shift + R to create a section</a:t>
            </a:r>
          </a:p>
          <a:p>
            <a:pPr marL="1200150" lvl="2" indent="-285750" algn="l">
              <a:lnSpc>
                <a:spcPct val="150000"/>
              </a:lnSpc>
            </a:pPr>
            <a:r>
              <a:rPr lang="en-US" sz="1500" dirty="0"/>
              <a:t># Section One -------------------------------------------------------------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dirty="0"/>
              <a:t>Shift + Alt + J to jump to a section</a:t>
            </a:r>
          </a:p>
          <a:p>
            <a:pPr marL="742950" lvl="1" indent="-285750" algn="l">
              <a:lnSpc>
                <a:spcPct val="150000"/>
              </a:lnSpc>
            </a:pPr>
            <a:r>
              <a:rPr lang="en-US" sz="1600" dirty="0"/>
              <a:t>Foldable</a:t>
            </a:r>
          </a:p>
          <a:p>
            <a:pPr marL="742950" lvl="1" indent="-285750" algn="l"/>
            <a:endParaRPr lang="en-US" sz="1600" dirty="0"/>
          </a:p>
          <a:p>
            <a:pPr marL="285750" indent="-285750" algn="l"/>
            <a:endParaRPr lang="en-US" sz="1600" dirty="0"/>
          </a:p>
          <a:p>
            <a:pPr marL="285750" indent="-285750" algn="l"/>
            <a:r>
              <a:rPr lang="en-US" sz="1600" dirty="0"/>
              <a:t>Comment incessantly </a:t>
            </a:r>
          </a:p>
          <a:p>
            <a:pPr marL="0" indent="0" algn="l">
              <a:buNone/>
            </a:pPr>
            <a:r>
              <a:rPr lang="en-US" sz="1800" dirty="0"/>
              <a:t> </a:t>
            </a:r>
            <a:r>
              <a:rPr lang="en-US" dirty="0"/>
              <a:t>“</a:t>
            </a:r>
            <a:r>
              <a:rPr lang="en-US" sz="1200" dirty="0"/>
              <a:t>Your worst collaborator is you from 6 months ago”</a:t>
            </a:r>
          </a:p>
          <a:p>
            <a:pPr marL="0" indent="0" algn="l">
              <a:buNone/>
            </a:pPr>
            <a:r>
              <a:rPr lang="en-US" sz="1200" dirty="0"/>
              <a:t>  </a:t>
            </a:r>
            <a:endParaRPr sz="16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Good Programming Practice: Readability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71" y="2243451"/>
            <a:ext cx="1890979" cy="22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7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91206" y="1355834"/>
            <a:ext cx="6930055" cy="32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200" dirty="0"/>
              <a:t>  </a:t>
            </a:r>
            <a:endParaRPr sz="16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Good Programming Practice: Commenting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3191"/>
          <a:stretch/>
        </p:blipFill>
        <p:spPr>
          <a:xfrm>
            <a:off x="6211069" y="1163810"/>
            <a:ext cx="2464007" cy="3431838"/>
          </a:xfrm>
          <a:prstGeom prst="rect">
            <a:avLst/>
          </a:prstGeom>
        </p:spPr>
      </p:pic>
      <p:sp>
        <p:nvSpPr>
          <p:cNvPr id="8" name="Google Shape;239;p36"/>
          <p:cNvSpPr txBox="1">
            <a:spLocks/>
          </p:cNvSpPr>
          <p:nvPr/>
        </p:nvSpPr>
        <p:spPr>
          <a:xfrm>
            <a:off x="417154" y="1423403"/>
            <a:ext cx="6930055" cy="32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 algn="l">
              <a:buNone/>
            </a:pPr>
            <a:r>
              <a:rPr lang="en-US" sz="1800" dirty="0"/>
              <a:t>“Code tells you how, comments tell you why”</a:t>
            </a:r>
          </a:p>
          <a:p>
            <a:pPr marL="285750" indent="-285750" algn="l"/>
            <a:endParaRPr lang="en-US" sz="1600" dirty="0"/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Comments should not duplicate the code.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Good comments do not excuse unclear code.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Comments should dispel confusion, not cause it.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Provide links to the original source of copied code.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Include links to external references when helpful.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Add comments when fixing bugs.</a:t>
            </a:r>
          </a:p>
          <a:p>
            <a:pPr marL="342900" indent="-342900" algn="l">
              <a:lnSpc>
                <a:spcPts val="2500"/>
              </a:lnSpc>
              <a:buFont typeface="+mj-lt"/>
              <a:buAutoNum type="arabicPeriod"/>
            </a:pPr>
            <a:r>
              <a:rPr lang="en-US" sz="1800" dirty="0"/>
              <a:t>Use comments to mark incomplete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205950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591206" y="1355834"/>
            <a:ext cx="6930055" cy="323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sz="1600" dirty="0"/>
              <a:t>Somewhat objective </a:t>
            </a:r>
          </a:p>
          <a:p>
            <a:pPr marL="742950" lvl="1" indent="-285750" algn="l"/>
            <a:r>
              <a:rPr lang="en-US" sz="1600" dirty="0"/>
              <a:t>Of course Hadley </a:t>
            </a:r>
            <a:r>
              <a:rPr lang="en-US" sz="1600" dirty="0">
                <a:hlinkClick r:id="rId3"/>
              </a:rPr>
              <a:t>has an opinion</a:t>
            </a:r>
            <a:r>
              <a:rPr lang="en-US" sz="1600" dirty="0"/>
              <a:t>… </a:t>
            </a:r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endParaRPr lang="en-US" sz="1600" dirty="0"/>
          </a:p>
          <a:p>
            <a:pPr marL="285750" indent="-285750" algn="l"/>
            <a:r>
              <a:rPr lang="en-US" sz="1600" dirty="0"/>
              <a:t>A few I think will make your life better: </a:t>
            </a:r>
          </a:p>
          <a:p>
            <a:pPr marL="742950" lvl="1" indent="-285750" algn="l"/>
            <a:r>
              <a:rPr lang="en-US" sz="1600" dirty="0"/>
              <a:t>Use double quotes “ “ </a:t>
            </a:r>
          </a:p>
          <a:p>
            <a:pPr marL="742950" lvl="1" indent="-285750" algn="l"/>
            <a:r>
              <a:rPr lang="en-US" sz="1600" dirty="0"/>
              <a:t>End loops on own line { </a:t>
            </a:r>
            <a:r>
              <a:rPr lang="en-US" sz="1600" i="1" dirty="0"/>
              <a:t>r code</a:t>
            </a:r>
            <a:endParaRPr lang="en-US" sz="1600" dirty="0"/>
          </a:p>
          <a:p>
            <a:pPr marL="457200" lvl="1" indent="0" algn="l">
              <a:buNone/>
            </a:pPr>
            <a:r>
              <a:rPr lang="en-US" sz="1600" dirty="0"/>
              <a:t>} </a:t>
            </a:r>
            <a:endParaRPr lang="en-US" sz="1500" dirty="0"/>
          </a:p>
          <a:p>
            <a:pPr marL="742950" lvl="1" indent="-285750" algn="l"/>
            <a:r>
              <a:rPr lang="en-US" sz="1600" dirty="0"/>
              <a:t>Avoid assignment in function calls</a:t>
            </a:r>
          </a:p>
          <a:p>
            <a:pPr marL="742950" lvl="1" indent="-285750" algn="l"/>
            <a:r>
              <a:rPr lang="en-US" sz="1600" dirty="0"/>
              <a:t>Use TRUE/FALSE instead of T/F</a:t>
            </a:r>
          </a:p>
          <a:p>
            <a:pPr marL="742950" lvl="1" indent="-285750" algn="l"/>
            <a:r>
              <a:rPr lang="en-US" sz="1600" dirty="0"/>
              <a:t>Use indentation</a:t>
            </a:r>
          </a:p>
          <a:p>
            <a:pPr marL="742950" lvl="1" indent="-285750" algn="l"/>
            <a:endParaRPr lang="en-US" sz="1600" dirty="0"/>
          </a:p>
          <a:p>
            <a:pPr marL="742950" lvl="1" indent="-285750" algn="l"/>
            <a:endParaRPr lang="en-US" sz="1600" dirty="0"/>
          </a:p>
          <a:p>
            <a:pPr marL="0" indent="0" algn="l">
              <a:buNone/>
            </a:pPr>
            <a:r>
              <a:rPr lang="en-US" sz="1600" dirty="0"/>
              <a:t> </a:t>
            </a:r>
            <a:endParaRPr sz="1600"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Good Programming Practice: Style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44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963316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Code Analysis Tools</a:t>
            </a:r>
            <a:endParaRPr sz="2800" b="1" dirty="0"/>
          </a:p>
        </p:txBody>
      </p:sp>
      <p:sp>
        <p:nvSpPr>
          <p:cNvPr id="211" name="Google Shape;211;p32"/>
          <p:cNvSpPr txBox="1">
            <a:spLocks noGrp="1"/>
          </p:cNvSpPr>
          <p:nvPr>
            <p:ph type="subTitle" idx="1"/>
          </p:nvPr>
        </p:nvSpPr>
        <p:spPr>
          <a:xfrm>
            <a:off x="614774" y="2564775"/>
            <a:ext cx="3390555" cy="15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2400" dirty="0"/>
              <a:t>Addins: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" sz="2400" dirty="0">
                <a:hlinkClick r:id="rId3"/>
              </a:rPr>
              <a:t>Lintr</a:t>
            </a:r>
            <a:endParaRPr lang="e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endParaRPr lang="e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s" sz="2400" dirty="0">
                <a:hlinkClick r:id="rId4"/>
              </a:rPr>
              <a:t>Styler</a:t>
            </a:r>
            <a:endParaRPr sz="2400" dirty="0"/>
          </a:p>
        </p:txBody>
      </p:sp>
      <p:sp>
        <p:nvSpPr>
          <p:cNvPr id="212" name="Google Shape;212;p3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932" y="993900"/>
            <a:ext cx="2843894" cy="380657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578192" y="2246196"/>
            <a:ext cx="798489" cy="3090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78192" y="3807545"/>
            <a:ext cx="1036748" cy="489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429</Words>
  <Application>Microsoft Office PowerPoint</Application>
  <PresentationFormat>On-screen Show (16:9)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Ubuntu Light</vt:lpstr>
      <vt:lpstr>Arvo</vt:lpstr>
      <vt:lpstr>Ubuntu</vt:lpstr>
      <vt:lpstr>Bodoni</vt:lpstr>
      <vt:lpstr>Ubuntu Medium</vt:lpstr>
      <vt:lpstr>Minimal Charm</vt:lpstr>
      <vt:lpstr>Good Programming Practice</vt:lpstr>
      <vt:lpstr>Good Programming Practice</vt:lpstr>
      <vt:lpstr>Good Programming Practice</vt:lpstr>
      <vt:lpstr>Good Programming Practice: Naming</vt:lpstr>
      <vt:lpstr>Good Programming Practice: Readability</vt:lpstr>
      <vt:lpstr>Good Programming Practice: Readability</vt:lpstr>
      <vt:lpstr>Good Programming Practice: Commenting</vt:lpstr>
      <vt:lpstr>Good Programming Practice: Style</vt:lpstr>
      <vt:lpstr>Code Analysis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Brooke Alhanti, Ph.D.</dc:creator>
  <cp:lastModifiedBy>Brooke Alhanti, Ph.D.</cp:lastModifiedBy>
  <cp:revision>35</cp:revision>
  <dcterms:modified xsi:type="dcterms:W3CDTF">2025-07-08T15:23:35Z</dcterms:modified>
</cp:coreProperties>
</file>