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9" r:id="rId4"/>
    <p:sldId id="315" r:id="rId5"/>
    <p:sldId id="316" r:id="rId6"/>
    <p:sldId id="317" r:id="rId7"/>
    <p:sldId id="314" r:id="rId8"/>
    <p:sldId id="319" r:id="rId9"/>
    <p:sldId id="274" r:id="rId10"/>
    <p:sldId id="320" r:id="rId11"/>
    <p:sldId id="321" r:id="rId12"/>
    <p:sldId id="318" r:id="rId13"/>
    <p:sldId id="322" r:id="rId14"/>
    <p:sldId id="323" r:id="rId15"/>
    <p:sldId id="303" r:id="rId16"/>
    <p:sldId id="260" r:id="rId17"/>
    <p:sldId id="304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Bodoni" panose="020B0604020202020204" charset="0"/>
      <p:regular r:id="rId24"/>
      <p:bold r:id="rId25"/>
      <p:italic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  <p:embeddedFont>
      <p:font typeface="Ubuntu Light" panose="020B0304030602030204" pitchFamily="34" charset="0"/>
      <p:regular r:id="rId32"/>
      <p:bold r:id="rId33"/>
      <p:italic r:id="rId34"/>
      <p:boldItalic r:id="rId35"/>
    </p:embeddedFont>
    <p:embeddedFont>
      <p:font typeface="Ubuntu Medium" panose="020B0604030602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D39"/>
    <a:srgbClr val="E9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4A358-B90A-4C8C-AF0D-C82E0A14D1DF}">
  <a:tblStyle styleId="{26B4A358-B90A-4C8C-AF0D-C82E0A14D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8" autoAdjust="0"/>
  </p:normalViewPr>
  <p:slideViewPr>
    <p:cSldViewPr snapToGrid="0">
      <p:cViewPr varScale="1">
        <p:scale>
          <a:sx n="105" d="100"/>
          <a:sy n="105" d="100"/>
        </p:scale>
        <p:origin x="1794" y="31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35C15-A1DF-424D-A11C-C9AB525864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E01ACF-7095-4EB0-831E-7F2C5DDEA763}">
      <dgm:prSet phldrT="[Text]"/>
      <dgm:spPr/>
      <dgm:t>
        <a:bodyPr/>
        <a:lstStyle/>
        <a:p>
          <a:r>
            <a:rPr lang="en-US" dirty="0"/>
            <a:t>Measured/Raw Data</a:t>
          </a:r>
        </a:p>
      </dgm:t>
    </dgm:pt>
    <dgm:pt modelId="{8585477B-DACB-4CAF-970B-6A82485858AC}" type="parTrans" cxnId="{8DC2EB58-E344-41AB-8BB7-3BC481F3357F}">
      <dgm:prSet/>
      <dgm:spPr/>
      <dgm:t>
        <a:bodyPr/>
        <a:lstStyle/>
        <a:p>
          <a:endParaRPr lang="en-US"/>
        </a:p>
      </dgm:t>
    </dgm:pt>
    <dgm:pt modelId="{9013CAB6-442A-4E50-9E2A-5F87F4B9F307}" type="sibTrans" cxnId="{8DC2EB58-E344-41AB-8BB7-3BC481F3357F}">
      <dgm:prSet/>
      <dgm:spPr/>
      <dgm:t>
        <a:bodyPr/>
        <a:lstStyle/>
        <a:p>
          <a:endParaRPr lang="en-US"/>
        </a:p>
      </dgm:t>
    </dgm:pt>
    <dgm:pt modelId="{4757F11E-D693-406F-87E8-6DEACE59B3ED}">
      <dgm:prSet phldrT="[Text]"/>
      <dgm:spPr/>
      <dgm:t>
        <a:bodyPr/>
        <a:lstStyle/>
        <a:p>
          <a:r>
            <a:rPr lang="en-US" dirty="0"/>
            <a:t>Analytic Data</a:t>
          </a:r>
        </a:p>
      </dgm:t>
    </dgm:pt>
    <dgm:pt modelId="{0AD10827-A391-46BD-A1A8-E30ED3C907F6}" type="parTrans" cxnId="{FE25D089-CB5F-42A8-BB52-90F761D23E3A}">
      <dgm:prSet/>
      <dgm:spPr/>
      <dgm:t>
        <a:bodyPr/>
        <a:lstStyle/>
        <a:p>
          <a:endParaRPr lang="en-US"/>
        </a:p>
      </dgm:t>
    </dgm:pt>
    <dgm:pt modelId="{87E27FE7-86D9-4325-BD49-C59E857D1A5B}" type="sibTrans" cxnId="{FE25D089-CB5F-42A8-BB52-90F761D23E3A}">
      <dgm:prSet/>
      <dgm:spPr/>
      <dgm:t>
        <a:bodyPr/>
        <a:lstStyle/>
        <a:p>
          <a:endParaRPr lang="en-US"/>
        </a:p>
      </dgm:t>
    </dgm:pt>
    <dgm:pt modelId="{17BD079C-948A-4A3B-A398-C603CAFC33E5}">
      <dgm:prSet phldrT="[Text]"/>
      <dgm:spPr/>
      <dgm:t>
        <a:bodyPr/>
        <a:lstStyle/>
        <a:p>
          <a:r>
            <a:rPr lang="en-US" dirty="0"/>
            <a:t>Computational Results</a:t>
          </a:r>
        </a:p>
      </dgm:t>
    </dgm:pt>
    <dgm:pt modelId="{5EE815DB-2314-44CB-ABA0-59008B437B60}" type="parTrans" cxnId="{A9017E83-9BB3-48FF-92C7-AF4E5AB49D8C}">
      <dgm:prSet/>
      <dgm:spPr/>
      <dgm:t>
        <a:bodyPr/>
        <a:lstStyle/>
        <a:p>
          <a:endParaRPr lang="en-US"/>
        </a:p>
      </dgm:t>
    </dgm:pt>
    <dgm:pt modelId="{AFB35400-83D6-486B-8186-895955D22B7A}" type="sibTrans" cxnId="{A9017E83-9BB3-48FF-92C7-AF4E5AB49D8C}">
      <dgm:prSet/>
      <dgm:spPr/>
      <dgm:t>
        <a:bodyPr/>
        <a:lstStyle/>
        <a:p>
          <a:endParaRPr lang="en-US"/>
        </a:p>
      </dgm:t>
    </dgm:pt>
    <dgm:pt modelId="{B43C063F-7F02-4D25-8574-063F8D2D3285}">
      <dgm:prSet/>
      <dgm:spPr/>
      <dgm:t>
        <a:bodyPr/>
        <a:lstStyle/>
        <a:p>
          <a:r>
            <a:rPr lang="en-US" dirty="0"/>
            <a:t>Tables</a:t>
          </a:r>
        </a:p>
      </dgm:t>
    </dgm:pt>
    <dgm:pt modelId="{B996B768-78C0-4D37-892F-8D22B1132D79}" type="parTrans" cxnId="{1FB55C1A-7380-49E9-BA9C-1E4592056505}">
      <dgm:prSet/>
      <dgm:spPr/>
      <dgm:t>
        <a:bodyPr/>
        <a:lstStyle/>
        <a:p>
          <a:endParaRPr lang="en-US"/>
        </a:p>
      </dgm:t>
    </dgm:pt>
    <dgm:pt modelId="{C3F25EAF-33C7-480E-A524-84C092967F07}" type="sibTrans" cxnId="{1FB55C1A-7380-49E9-BA9C-1E4592056505}">
      <dgm:prSet/>
      <dgm:spPr/>
      <dgm:t>
        <a:bodyPr/>
        <a:lstStyle/>
        <a:p>
          <a:endParaRPr lang="en-US"/>
        </a:p>
      </dgm:t>
    </dgm:pt>
    <dgm:pt modelId="{EE2442E0-B65B-45E9-8C58-1E22D1A83A33}" type="pres">
      <dgm:prSet presAssocID="{BE735C15-A1DF-424D-A11C-C9AB525864C3}" presName="Name0" presStyleCnt="0">
        <dgm:presLayoutVars>
          <dgm:dir/>
          <dgm:resizeHandles val="exact"/>
        </dgm:presLayoutVars>
      </dgm:prSet>
      <dgm:spPr/>
    </dgm:pt>
    <dgm:pt modelId="{75124474-76D6-4431-9F93-F53CF52AB53F}" type="pres">
      <dgm:prSet presAssocID="{D2E01ACF-7095-4EB0-831E-7F2C5DDEA763}" presName="node" presStyleLbl="node1" presStyleIdx="0" presStyleCnt="4">
        <dgm:presLayoutVars>
          <dgm:bulletEnabled val="1"/>
        </dgm:presLayoutVars>
      </dgm:prSet>
      <dgm:spPr/>
    </dgm:pt>
    <dgm:pt modelId="{154DE217-BD45-489C-9235-8D20B59E3DCE}" type="pres">
      <dgm:prSet presAssocID="{9013CAB6-442A-4E50-9E2A-5F87F4B9F307}" presName="sibTrans" presStyleLbl="sibTrans2D1" presStyleIdx="0" presStyleCnt="3"/>
      <dgm:spPr/>
    </dgm:pt>
    <dgm:pt modelId="{09678B49-B41F-4FCF-B6CB-6D872E8C3C0D}" type="pres">
      <dgm:prSet presAssocID="{9013CAB6-442A-4E50-9E2A-5F87F4B9F307}" presName="connectorText" presStyleLbl="sibTrans2D1" presStyleIdx="0" presStyleCnt="3"/>
      <dgm:spPr/>
    </dgm:pt>
    <dgm:pt modelId="{6E732060-9B42-4C7C-BE78-F5AA63E6AFEB}" type="pres">
      <dgm:prSet presAssocID="{4757F11E-D693-406F-87E8-6DEACE59B3ED}" presName="node" presStyleLbl="node1" presStyleIdx="1" presStyleCnt="4">
        <dgm:presLayoutVars>
          <dgm:bulletEnabled val="1"/>
        </dgm:presLayoutVars>
      </dgm:prSet>
      <dgm:spPr/>
    </dgm:pt>
    <dgm:pt modelId="{701689CF-D6CD-494A-9145-C454E6162852}" type="pres">
      <dgm:prSet presAssocID="{87E27FE7-86D9-4325-BD49-C59E857D1A5B}" presName="sibTrans" presStyleLbl="sibTrans2D1" presStyleIdx="1" presStyleCnt="3"/>
      <dgm:spPr/>
    </dgm:pt>
    <dgm:pt modelId="{C1A9BF27-689A-49B2-9518-477D45351375}" type="pres">
      <dgm:prSet presAssocID="{87E27FE7-86D9-4325-BD49-C59E857D1A5B}" presName="connectorText" presStyleLbl="sibTrans2D1" presStyleIdx="1" presStyleCnt="3"/>
      <dgm:spPr/>
    </dgm:pt>
    <dgm:pt modelId="{71620782-C26F-493B-8D54-55DE9391BC93}" type="pres">
      <dgm:prSet presAssocID="{17BD079C-948A-4A3B-A398-C603CAFC33E5}" presName="node" presStyleLbl="node1" presStyleIdx="2" presStyleCnt="4">
        <dgm:presLayoutVars>
          <dgm:bulletEnabled val="1"/>
        </dgm:presLayoutVars>
      </dgm:prSet>
      <dgm:spPr/>
    </dgm:pt>
    <dgm:pt modelId="{A43FE985-A568-471F-A31B-36E518CF18E0}" type="pres">
      <dgm:prSet presAssocID="{AFB35400-83D6-486B-8186-895955D22B7A}" presName="sibTrans" presStyleLbl="sibTrans2D1" presStyleIdx="2" presStyleCnt="3"/>
      <dgm:spPr/>
    </dgm:pt>
    <dgm:pt modelId="{A5115B56-DDCF-4EF2-8B6C-543F7BBDC771}" type="pres">
      <dgm:prSet presAssocID="{AFB35400-83D6-486B-8186-895955D22B7A}" presName="connectorText" presStyleLbl="sibTrans2D1" presStyleIdx="2" presStyleCnt="3"/>
      <dgm:spPr/>
    </dgm:pt>
    <dgm:pt modelId="{A9CEC8C7-46DB-474C-905C-8135E6822C6A}" type="pres">
      <dgm:prSet presAssocID="{B43C063F-7F02-4D25-8574-063F8D2D3285}" presName="node" presStyleLbl="node1" presStyleIdx="3" presStyleCnt="4">
        <dgm:presLayoutVars>
          <dgm:bulletEnabled val="1"/>
        </dgm:presLayoutVars>
      </dgm:prSet>
      <dgm:spPr/>
    </dgm:pt>
  </dgm:ptLst>
  <dgm:cxnLst>
    <dgm:cxn modelId="{3E4ADB08-F19E-468B-B8A0-1179E76D53E1}" type="presOf" srcId="{BE735C15-A1DF-424D-A11C-C9AB525864C3}" destId="{EE2442E0-B65B-45E9-8C58-1E22D1A83A33}" srcOrd="0" destOrd="0" presId="urn:microsoft.com/office/officeart/2005/8/layout/process1"/>
    <dgm:cxn modelId="{399AA80B-4581-4C35-B347-CD5EA5500FBC}" type="presOf" srcId="{9013CAB6-442A-4E50-9E2A-5F87F4B9F307}" destId="{09678B49-B41F-4FCF-B6CB-6D872E8C3C0D}" srcOrd="1" destOrd="0" presId="urn:microsoft.com/office/officeart/2005/8/layout/process1"/>
    <dgm:cxn modelId="{1FB55C1A-7380-49E9-BA9C-1E4592056505}" srcId="{BE735C15-A1DF-424D-A11C-C9AB525864C3}" destId="{B43C063F-7F02-4D25-8574-063F8D2D3285}" srcOrd="3" destOrd="0" parTransId="{B996B768-78C0-4D37-892F-8D22B1132D79}" sibTransId="{C3F25EAF-33C7-480E-A524-84C092967F07}"/>
    <dgm:cxn modelId="{9BFEAA32-4D17-46F2-8F91-D722922371B2}" type="presOf" srcId="{87E27FE7-86D9-4325-BD49-C59E857D1A5B}" destId="{C1A9BF27-689A-49B2-9518-477D45351375}" srcOrd="1" destOrd="0" presId="urn:microsoft.com/office/officeart/2005/8/layout/process1"/>
    <dgm:cxn modelId="{4296E23E-9D8A-450C-8AAB-E4F5E00698E5}" type="presOf" srcId="{9013CAB6-442A-4E50-9E2A-5F87F4B9F307}" destId="{154DE217-BD45-489C-9235-8D20B59E3DCE}" srcOrd="0" destOrd="0" presId="urn:microsoft.com/office/officeart/2005/8/layout/process1"/>
    <dgm:cxn modelId="{8DC2EB58-E344-41AB-8BB7-3BC481F3357F}" srcId="{BE735C15-A1DF-424D-A11C-C9AB525864C3}" destId="{D2E01ACF-7095-4EB0-831E-7F2C5DDEA763}" srcOrd="0" destOrd="0" parTransId="{8585477B-DACB-4CAF-970B-6A82485858AC}" sibTransId="{9013CAB6-442A-4E50-9E2A-5F87F4B9F307}"/>
    <dgm:cxn modelId="{A9017E83-9BB3-48FF-92C7-AF4E5AB49D8C}" srcId="{BE735C15-A1DF-424D-A11C-C9AB525864C3}" destId="{17BD079C-948A-4A3B-A398-C603CAFC33E5}" srcOrd="2" destOrd="0" parTransId="{5EE815DB-2314-44CB-ABA0-59008B437B60}" sibTransId="{AFB35400-83D6-486B-8186-895955D22B7A}"/>
    <dgm:cxn modelId="{FE25D089-CB5F-42A8-BB52-90F761D23E3A}" srcId="{BE735C15-A1DF-424D-A11C-C9AB525864C3}" destId="{4757F11E-D693-406F-87E8-6DEACE59B3ED}" srcOrd="1" destOrd="0" parTransId="{0AD10827-A391-46BD-A1A8-E30ED3C907F6}" sibTransId="{87E27FE7-86D9-4325-BD49-C59E857D1A5B}"/>
    <dgm:cxn modelId="{467CCE8B-47E5-4911-BCAB-236F6B631695}" type="presOf" srcId="{D2E01ACF-7095-4EB0-831E-7F2C5DDEA763}" destId="{75124474-76D6-4431-9F93-F53CF52AB53F}" srcOrd="0" destOrd="0" presId="urn:microsoft.com/office/officeart/2005/8/layout/process1"/>
    <dgm:cxn modelId="{EC8646A1-A75C-494C-8D3C-5B46DAE96544}" type="presOf" srcId="{AFB35400-83D6-486B-8186-895955D22B7A}" destId="{A5115B56-DDCF-4EF2-8B6C-543F7BBDC771}" srcOrd="1" destOrd="0" presId="urn:microsoft.com/office/officeart/2005/8/layout/process1"/>
    <dgm:cxn modelId="{47C4DEA4-5B41-46E5-A3E2-7A32917C6436}" type="presOf" srcId="{87E27FE7-86D9-4325-BD49-C59E857D1A5B}" destId="{701689CF-D6CD-494A-9145-C454E6162852}" srcOrd="0" destOrd="0" presId="urn:microsoft.com/office/officeart/2005/8/layout/process1"/>
    <dgm:cxn modelId="{A7E946C0-3B11-489B-AC2B-FE940993BE2E}" type="presOf" srcId="{17BD079C-948A-4A3B-A398-C603CAFC33E5}" destId="{71620782-C26F-493B-8D54-55DE9391BC93}" srcOrd="0" destOrd="0" presId="urn:microsoft.com/office/officeart/2005/8/layout/process1"/>
    <dgm:cxn modelId="{D28BA2D8-12BF-458A-82B3-5E7961BEC3AC}" type="presOf" srcId="{4757F11E-D693-406F-87E8-6DEACE59B3ED}" destId="{6E732060-9B42-4C7C-BE78-F5AA63E6AFEB}" srcOrd="0" destOrd="0" presId="urn:microsoft.com/office/officeart/2005/8/layout/process1"/>
    <dgm:cxn modelId="{6B1400F0-C1D5-4C17-8A51-9EFE1AC0A229}" type="presOf" srcId="{B43C063F-7F02-4D25-8574-063F8D2D3285}" destId="{A9CEC8C7-46DB-474C-905C-8135E6822C6A}" srcOrd="0" destOrd="0" presId="urn:microsoft.com/office/officeart/2005/8/layout/process1"/>
    <dgm:cxn modelId="{F833EDF4-1C48-405C-860C-C59856F52E5D}" type="presOf" srcId="{AFB35400-83D6-486B-8186-895955D22B7A}" destId="{A43FE985-A568-471F-A31B-36E518CF18E0}" srcOrd="0" destOrd="0" presId="urn:microsoft.com/office/officeart/2005/8/layout/process1"/>
    <dgm:cxn modelId="{D5D81F74-2205-4A9D-B187-438F3FD8904A}" type="presParOf" srcId="{EE2442E0-B65B-45E9-8C58-1E22D1A83A33}" destId="{75124474-76D6-4431-9F93-F53CF52AB53F}" srcOrd="0" destOrd="0" presId="urn:microsoft.com/office/officeart/2005/8/layout/process1"/>
    <dgm:cxn modelId="{ECF9C53F-791B-4214-A999-1BFD03E5E77D}" type="presParOf" srcId="{EE2442E0-B65B-45E9-8C58-1E22D1A83A33}" destId="{154DE217-BD45-489C-9235-8D20B59E3DCE}" srcOrd="1" destOrd="0" presId="urn:microsoft.com/office/officeart/2005/8/layout/process1"/>
    <dgm:cxn modelId="{3F46C11B-A87F-47E9-977D-D1996E64B3B7}" type="presParOf" srcId="{154DE217-BD45-489C-9235-8D20B59E3DCE}" destId="{09678B49-B41F-4FCF-B6CB-6D872E8C3C0D}" srcOrd="0" destOrd="0" presId="urn:microsoft.com/office/officeart/2005/8/layout/process1"/>
    <dgm:cxn modelId="{F9115980-EEED-407A-8947-DE1A1CF93F1B}" type="presParOf" srcId="{EE2442E0-B65B-45E9-8C58-1E22D1A83A33}" destId="{6E732060-9B42-4C7C-BE78-F5AA63E6AFEB}" srcOrd="2" destOrd="0" presId="urn:microsoft.com/office/officeart/2005/8/layout/process1"/>
    <dgm:cxn modelId="{84D06246-4E36-4100-8FF1-0266ABE73DB6}" type="presParOf" srcId="{EE2442E0-B65B-45E9-8C58-1E22D1A83A33}" destId="{701689CF-D6CD-494A-9145-C454E6162852}" srcOrd="3" destOrd="0" presId="urn:microsoft.com/office/officeart/2005/8/layout/process1"/>
    <dgm:cxn modelId="{3575B164-BF3E-4939-A426-68A32DEB85A9}" type="presParOf" srcId="{701689CF-D6CD-494A-9145-C454E6162852}" destId="{C1A9BF27-689A-49B2-9518-477D45351375}" srcOrd="0" destOrd="0" presId="urn:microsoft.com/office/officeart/2005/8/layout/process1"/>
    <dgm:cxn modelId="{2477B8A4-0EC1-4D35-97EC-E486D6BD48B3}" type="presParOf" srcId="{EE2442E0-B65B-45E9-8C58-1E22D1A83A33}" destId="{71620782-C26F-493B-8D54-55DE9391BC93}" srcOrd="4" destOrd="0" presId="urn:microsoft.com/office/officeart/2005/8/layout/process1"/>
    <dgm:cxn modelId="{6C7FC5AC-437D-4628-9DAF-9C71C719A0DD}" type="presParOf" srcId="{EE2442E0-B65B-45E9-8C58-1E22D1A83A33}" destId="{A43FE985-A568-471F-A31B-36E518CF18E0}" srcOrd="5" destOrd="0" presId="urn:microsoft.com/office/officeart/2005/8/layout/process1"/>
    <dgm:cxn modelId="{7C8140B5-EF9F-4B0B-9F63-1200679A37C6}" type="presParOf" srcId="{A43FE985-A568-471F-A31B-36E518CF18E0}" destId="{A5115B56-DDCF-4EF2-8B6C-543F7BBDC771}" srcOrd="0" destOrd="0" presId="urn:microsoft.com/office/officeart/2005/8/layout/process1"/>
    <dgm:cxn modelId="{2E44766C-34F6-413C-BCE5-BACD9A0965F8}" type="presParOf" srcId="{EE2442E0-B65B-45E9-8C58-1E22D1A83A33}" destId="{A9CEC8C7-46DB-474C-905C-8135E6822C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35C15-A1DF-424D-A11C-C9AB525864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E01ACF-7095-4EB0-831E-7F2C5DDEA763}">
      <dgm:prSet phldrT="[Text]"/>
      <dgm:spPr/>
      <dgm:t>
        <a:bodyPr/>
        <a:lstStyle/>
        <a:p>
          <a:r>
            <a:rPr lang="en-US" dirty="0"/>
            <a:t>Measured/Raw Data</a:t>
          </a:r>
        </a:p>
      </dgm:t>
    </dgm:pt>
    <dgm:pt modelId="{8585477B-DACB-4CAF-970B-6A82485858AC}" type="parTrans" cxnId="{8DC2EB58-E344-41AB-8BB7-3BC481F3357F}">
      <dgm:prSet/>
      <dgm:spPr/>
      <dgm:t>
        <a:bodyPr/>
        <a:lstStyle/>
        <a:p>
          <a:endParaRPr lang="en-US"/>
        </a:p>
      </dgm:t>
    </dgm:pt>
    <dgm:pt modelId="{9013CAB6-442A-4E50-9E2A-5F87F4B9F307}" type="sibTrans" cxnId="{8DC2EB58-E344-41AB-8BB7-3BC481F3357F}">
      <dgm:prSet/>
      <dgm:spPr/>
      <dgm:t>
        <a:bodyPr/>
        <a:lstStyle/>
        <a:p>
          <a:endParaRPr lang="en-US"/>
        </a:p>
      </dgm:t>
    </dgm:pt>
    <dgm:pt modelId="{4757F11E-D693-406F-87E8-6DEACE59B3ED}">
      <dgm:prSet phldrT="[Text]"/>
      <dgm:spPr/>
      <dgm:t>
        <a:bodyPr/>
        <a:lstStyle/>
        <a:p>
          <a:r>
            <a:rPr lang="en-US" dirty="0"/>
            <a:t>Analytic Data</a:t>
          </a:r>
        </a:p>
      </dgm:t>
    </dgm:pt>
    <dgm:pt modelId="{0AD10827-A391-46BD-A1A8-E30ED3C907F6}" type="parTrans" cxnId="{FE25D089-CB5F-42A8-BB52-90F761D23E3A}">
      <dgm:prSet/>
      <dgm:spPr/>
      <dgm:t>
        <a:bodyPr/>
        <a:lstStyle/>
        <a:p>
          <a:endParaRPr lang="en-US"/>
        </a:p>
      </dgm:t>
    </dgm:pt>
    <dgm:pt modelId="{87E27FE7-86D9-4325-BD49-C59E857D1A5B}" type="sibTrans" cxnId="{FE25D089-CB5F-42A8-BB52-90F761D23E3A}">
      <dgm:prSet/>
      <dgm:spPr/>
      <dgm:t>
        <a:bodyPr/>
        <a:lstStyle/>
        <a:p>
          <a:endParaRPr lang="en-US" dirty="0"/>
        </a:p>
      </dgm:t>
    </dgm:pt>
    <dgm:pt modelId="{EE2442E0-B65B-45E9-8C58-1E22D1A83A33}" type="pres">
      <dgm:prSet presAssocID="{BE735C15-A1DF-424D-A11C-C9AB525864C3}" presName="Name0" presStyleCnt="0">
        <dgm:presLayoutVars>
          <dgm:dir/>
          <dgm:resizeHandles val="exact"/>
        </dgm:presLayoutVars>
      </dgm:prSet>
      <dgm:spPr/>
    </dgm:pt>
    <dgm:pt modelId="{75124474-76D6-4431-9F93-F53CF52AB53F}" type="pres">
      <dgm:prSet presAssocID="{D2E01ACF-7095-4EB0-831E-7F2C5DDEA763}" presName="node" presStyleLbl="node1" presStyleIdx="0" presStyleCnt="2">
        <dgm:presLayoutVars>
          <dgm:bulletEnabled val="1"/>
        </dgm:presLayoutVars>
      </dgm:prSet>
      <dgm:spPr/>
    </dgm:pt>
    <dgm:pt modelId="{154DE217-BD45-489C-9235-8D20B59E3DCE}" type="pres">
      <dgm:prSet presAssocID="{9013CAB6-442A-4E50-9E2A-5F87F4B9F307}" presName="sibTrans" presStyleLbl="sibTrans2D1" presStyleIdx="0" presStyleCnt="1"/>
      <dgm:spPr/>
    </dgm:pt>
    <dgm:pt modelId="{09678B49-B41F-4FCF-B6CB-6D872E8C3C0D}" type="pres">
      <dgm:prSet presAssocID="{9013CAB6-442A-4E50-9E2A-5F87F4B9F307}" presName="connectorText" presStyleLbl="sibTrans2D1" presStyleIdx="0" presStyleCnt="1"/>
      <dgm:spPr/>
    </dgm:pt>
    <dgm:pt modelId="{6E732060-9B42-4C7C-BE78-F5AA63E6AFEB}" type="pres">
      <dgm:prSet presAssocID="{4757F11E-D693-406F-87E8-6DEACE59B3ED}" presName="node" presStyleLbl="node1" presStyleIdx="1" presStyleCnt="2">
        <dgm:presLayoutVars>
          <dgm:bulletEnabled val="1"/>
        </dgm:presLayoutVars>
      </dgm:prSet>
      <dgm:spPr/>
    </dgm:pt>
  </dgm:ptLst>
  <dgm:cxnLst>
    <dgm:cxn modelId="{3E4ADB08-F19E-468B-B8A0-1179E76D53E1}" type="presOf" srcId="{BE735C15-A1DF-424D-A11C-C9AB525864C3}" destId="{EE2442E0-B65B-45E9-8C58-1E22D1A83A33}" srcOrd="0" destOrd="0" presId="urn:microsoft.com/office/officeart/2005/8/layout/process1"/>
    <dgm:cxn modelId="{399AA80B-4581-4C35-B347-CD5EA5500FBC}" type="presOf" srcId="{9013CAB6-442A-4E50-9E2A-5F87F4B9F307}" destId="{09678B49-B41F-4FCF-B6CB-6D872E8C3C0D}" srcOrd="1" destOrd="0" presId="urn:microsoft.com/office/officeart/2005/8/layout/process1"/>
    <dgm:cxn modelId="{4296E23E-9D8A-450C-8AAB-E4F5E00698E5}" type="presOf" srcId="{9013CAB6-442A-4E50-9E2A-5F87F4B9F307}" destId="{154DE217-BD45-489C-9235-8D20B59E3DCE}" srcOrd="0" destOrd="0" presId="urn:microsoft.com/office/officeart/2005/8/layout/process1"/>
    <dgm:cxn modelId="{8DC2EB58-E344-41AB-8BB7-3BC481F3357F}" srcId="{BE735C15-A1DF-424D-A11C-C9AB525864C3}" destId="{D2E01ACF-7095-4EB0-831E-7F2C5DDEA763}" srcOrd="0" destOrd="0" parTransId="{8585477B-DACB-4CAF-970B-6A82485858AC}" sibTransId="{9013CAB6-442A-4E50-9E2A-5F87F4B9F307}"/>
    <dgm:cxn modelId="{FE25D089-CB5F-42A8-BB52-90F761D23E3A}" srcId="{BE735C15-A1DF-424D-A11C-C9AB525864C3}" destId="{4757F11E-D693-406F-87E8-6DEACE59B3ED}" srcOrd="1" destOrd="0" parTransId="{0AD10827-A391-46BD-A1A8-E30ED3C907F6}" sibTransId="{87E27FE7-86D9-4325-BD49-C59E857D1A5B}"/>
    <dgm:cxn modelId="{467CCE8B-47E5-4911-BCAB-236F6B631695}" type="presOf" srcId="{D2E01ACF-7095-4EB0-831E-7F2C5DDEA763}" destId="{75124474-76D6-4431-9F93-F53CF52AB53F}" srcOrd="0" destOrd="0" presId="urn:microsoft.com/office/officeart/2005/8/layout/process1"/>
    <dgm:cxn modelId="{D28BA2D8-12BF-458A-82B3-5E7961BEC3AC}" type="presOf" srcId="{4757F11E-D693-406F-87E8-6DEACE59B3ED}" destId="{6E732060-9B42-4C7C-BE78-F5AA63E6AFEB}" srcOrd="0" destOrd="0" presId="urn:microsoft.com/office/officeart/2005/8/layout/process1"/>
    <dgm:cxn modelId="{D5D81F74-2205-4A9D-B187-438F3FD8904A}" type="presParOf" srcId="{EE2442E0-B65B-45E9-8C58-1E22D1A83A33}" destId="{75124474-76D6-4431-9F93-F53CF52AB53F}" srcOrd="0" destOrd="0" presId="urn:microsoft.com/office/officeart/2005/8/layout/process1"/>
    <dgm:cxn modelId="{ECF9C53F-791B-4214-A999-1BFD03E5E77D}" type="presParOf" srcId="{EE2442E0-B65B-45E9-8C58-1E22D1A83A33}" destId="{154DE217-BD45-489C-9235-8D20B59E3DCE}" srcOrd="1" destOrd="0" presId="urn:microsoft.com/office/officeart/2005/8/layout/process1"/>
    <dgm:cxn modelId="{3F46C11B-A87F-47E9-977D-D1996E64B3B7}" type="presParOf" srcId="{154DE217-BD45-489C-9235-8D20B59E3DCE}" destId="{09678B49-B41F-4FCF-B6CB-6D872E8C3C0D}" srcOrd="0" destOrd="0" presId="urn:microsoft.com/office/officeart/2005/8/layout/process1"/>
    <dgm:cxn modelId="{F9115980-EEED-407A-8947-DE1A1CF93F1B}" type="presParOf" srcId="{EE2442E0-B65B-45E9-8C58-1E22D1A83A33}" destId="{6E732060-9B42-4C7C-BE78-F5AA63E6AFE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4474-76D6-4431-9F93-F53CF52AB53F}">
      <dsp:nvSpPr>
        <dsp:cNvPr id="0" name=""/>
        <dsp:cNvSpPr/>
      </dsp:nvSpPr>
      <dsp:spPr>
        <a:xfrm>
          <a:off x="2678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Measured/Raw Data</a:t>
          </a:r>
        </a:p>
      </dsp:txBody>
      <dsp:txXfrm>
        <a:off x="23261" y="1701199"/>
        <a:ext cx="1130111" cy="661600"/>
      </dsp:txXfrm>
    </dsp:sp>
    <dsp:sp modelId="{154DE217-BD45-489C-9235-8D20B59E3DCE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1083" y="1944856"/>
        <a:ext cx="173817" cy="174286"/>
      </dsp:txXfrm>
    </dsp:sp>
    <dsp:sp modelId="{6E732060-9B42-4C7C-BE78-F5AA63E6AFEB}">
      <dsp:nvSpPr>
        <dsp:cNvPr id="0" name=""/>
        <dsp:cNvSpPr/>
      </dsp:nvSpPr>
      <dsp:spPr>
        <a:xfrm>
          <a:off x="1642467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Analytic Data</a:t>
          </a:r>
        </a:p>
      </dsp:txBody>
      <dsp:txXfrm>
        <a:off x="1663050" y="1701199"/>
        <a:ext cx="1130111" cy="661600"/>
      </dsp:txXfrm>
    </dsp:sp>
    <dsp:sp modelId="{701689CF-D6CD-494A-9145-C454E6162852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30872" y="1944856"/>
        <a:ext cx="173817" cy="174286"/>
      </dsp:txXfrm>
    </dsp:sp>
    <dsp:sp modelId="{71620782-C26F-493B-8D54-55DE9391BC93}">
      <dsp:nvSpPr>
        <dsp:cNvPr id="0" name=""/>
        <dsp:cNvSpPr/>
      </dsp:nvSpPr>
      <dsp:spPr>
        <a:xfrm>
          <a:off x="3282255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Computational Results</a:t>
          </a:r>
        </a:p>
      </dsp:txBody>
      <dsp:txXfrm>
        <a:off x="3302838" y="1701199"/>
        <a:ext cx="1130111" cy="661600"/>
      </dsp:txXfrm>
    </dsp:sp>
    <dsp:sp modelId="{A43FE985-A568-471F-A31B-36E518CF18E0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70660" y="1944856"/>
        <a:ext cx="173817" cy="174286"/>
      </dsp:txXfrm>
    </dsp:sp>
    <dsp:sp modelId="{A9CEC8C7-46DB-474C-905C-8135E6822C6A}">
      <dsp:nvSpPr>
        <dsp:cNvPr id="0" name=""/>
        <dsp:cNvSpPr/>
      </dsp:nvSpPr>
      <dsp:spPr>
        <a:xfrm>
          <a:off x="4922043" y="1680616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Tables</a:t>
          </a:r>
        </a:p>
      </dsp:txBody>
      <dsp:txXfrm>
        <a:off x="4942626" y="1701199"/>
        <a:ext cx="1130111" cy="66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4474-76D6-4431-9F93-F53CF52AB53F}">
      <dsp:nvSpPr>
        <dsp:cNvPr id="0" name=""/>
        <dsp:cNvSpPr/>
      </dsp:nvSpPr>
      <dsp:spPr>
        <a:xfrm>
          <a:off x="747" y="564257"/>
          <a:ext cx="1594750" cy="956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Measured/Raw Data</a:t>
          </a:r>
        </a:p>
      </dsp:txBody>
      <dsp:txXfrm>
        <a:off x="28772" y="592282"/>
        <a:ext cx="1538700" cy="900800"/>
      </dsp:txXfrm>
    </dsp:sp>
    <dsp:sp modelId="{154DE217-BD45-489C-9235-8D20B59E3DCE}">
      <dsp:nvSpPr>
        <dsp:cNvPr id="0" name=""/>
        <dsp:cNvSpPr/>
      </dsp:nvSpPr>
      <dsp:spPr>
        <a:xfrm>
          <a:off x="1754972" y="844933"/>
          <a:ext cx="338087" cy="395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54972" y="924033"/>
        <a:ext cx="236661" cy="237298"/>
      </dsp:txXfrm>
    </dsp:sp>
    <dsp:sp modelId="{6E732060-9B42-4C7C-BE78-F5AA63E6AFEB}">
      <dsp:nvSpPr>
        <dsp:cNvPr id="0" name=""/>
        <dsp:cNvSpPr/>
      </dsp:nvSpPr>
      <dsp:spPr>
        <a:xfrm>
          <a:off x="2233398" y="564257"/>
          <a:ext cx="1594750" cy="956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 Data</a:t>
          </a:r>
        </a:p>
      </dsp:txBody>
      <dsp:txXfrm>
        <a:off x="2261423" y="592282"/>
        <a:ext cx="1538700" cy="90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apes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openscapes.org/blog/2020/10/12/tidy-data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9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tidyverse</a:t>
            </a:r>
            <a:r>
              <a:rPr lang="en-US" baseline="0" dirty="0"/>
              <a:t> packages are support by Posit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DB690C5D-49CE-1E22-EF77-459A13BD5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>
            <a:extLst>
              <a:ext uri="{FF2B5EF4-FFF2-40B4-BE49-F238E27FC236}">
                <a16:creationId xmlns:a16="http://schemas.microsoft.com/office/drawing/2014/main" id="{EEA6E517-7CB8-5FA4-5641-5B35D6AC4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>
            <a:extLst>
              <a:ext uri="{FF2B5EF4-FFF2-40B4-BE49-F238E27FC236}">
                <a16:creationId xmlns:a16="http://schemas.microsoft.com/office/drawing/2014/main" id="{1DDD3B54-0E35-5C3F-910F-6A4E5E281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https://www.jstatsoft.org/article/view/v059i10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Illustrations from the 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Openscapes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blog </a:t>
            </a:r>
            <a:r>
              <a:rPr lang="en-US" sz="1100" b="0" i="1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Tidy Data for reproducibility, efficiency, and collaboration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by Julia Lowndes and Allison Horst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65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F7371869-6B41-C5E2-DAB6-0CA20174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>
            <a:extLst>
              <a:ext uri="{FF2B5EF4-FFF2-40B4-BE49-F238E27FC236}">
                <a16:creationId xmlns:a16="http://schemas.microsoft.com/office/drawing/2014/main" id="{1A93AFD9-32F2-1537-40B7-8C8998150C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>
            <a:extLst>
              <a:ext uri="{FF2B5EF4-FFF2-40B4-BE49-F238E27FC236}">
                <a16:creationId xmlns:a16="http://schemas.microsoft.com/office/drawing/2014/main" id="{8FD6CCE0-80E2-1A64-7CF5-3F855AAA5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1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(i.e. what study did it come from)?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(i.e. what information is stored in the variable name </a:t>
            </a:r>
            <a:r>
              <a:rPr lang="en-US" dirty="0" err="1"/>
              <a:t>dz_status</a:t>
            </a:r>
            <a:r>
              <a:rPr lang="en-US" dirty="0"/>
              <a:t>)?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(e.g. for the gender variable, does 1 = Male or does 1 = Female?)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72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A2BA6C5A-DF1B-A399-D1CA-03533903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>
            <a:extLst>
              <a:ext uri="{FF2B5EF4-FFF2-40B4-BE49-F238E27FC236}">
                <a16:creationId xmlns:a16="http://schemas.microsoft.com/office/drawing/2014/main" id="{05FF2C0A-316F-6FA7-0A1C-CBEFA545B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>
            <a:extLst>
              <a:ext uri="{FF2B5EF4-FFF2-40B4-BE49-F238E27FC236}">
                <a16:creationId xmlns:a16="http://schemas.microsoft.com/office/drawing/2014/main" id="{087640DA-44D9-8FE6-CA98-D31645391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Raw → Clean → Explore → Model →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25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4F02CB0B-3E52-4EE4-2C21-E8121E5FA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>
            <a:extLst>
              <a:ext uri="{FF2B5EF4-FFF2-40B4-BE49-F238E27FC236}">
                <a16:creationId xmlns:a16="http://schemas.microsoft.com/office/drawing/2014/main" id="{F17E12EC-2ECF-CC5E-51D7-EC3A3A43B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>
            <a:extLst>
              <a:ext uri="{FF2B5EF4-FFF2-40B4-BE49-F238E27FC236}">
                <a16:creationId xmlns:a16="http://schemas.microsoft.com/office/drawing/2014/main" id="{328E7936-C88B-CD06-14FC-DC84AC70A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65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CF86FCE8-14DC-9DAB-55E9-569728C7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>
            <a:extLst>
              <a:ext uri="{FF2B5EF4-FFF2-40B4-BE49-F238E27FC236}">
                <a16:creationId xmlns:a16="http://schemas.microsoft.com/office/drawing/2014/main" id="{CE351D92-4D0B-D7C6-2070-65E3A404F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>
            <a:extLst>
              <a:ext uri="{FF2B5EF4-FFF2-40B4-BE49-F238E27FC236}">
                <a16:creationId xmlns:a16="http://schemas.microsoft.com/office/drawing/2014/main" id="{1B7FFFAE-50EC-9075-2F71-44E1D045A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71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88561D3D-A86B-C431-6B6B-D709CBD7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>
            <a:extLst>
              <a:ext uri="{FF2B5EF4-FFF2-40B4-BE49-F238E27FC236}">
                <a16:creationId xmlns:a16="http://schemas.microsoft.com/office/drawing/2014/main" id="{D10B4A11-5FAE-D73B-62B8-E4BAE5262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>
            <a:extLst>
              <a:ext uri="{FF2B5EF4-FFF2-40B4-BE49-F238E27FC236}">
                <a16:creationId xmlns:a16="http://schemas.microsoft.com/office/drawing/2014/main" id="{4A96D76F-8A8A-D5A5-306A-DD454C0D3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dirty="0"/>
              <a:t>Checklist example: </a:t>
            </a:r>
          </a:p>
          <a:p>
            <a:pPr marL="158750" indent="0">
              <a:buNone/>
            </a:pPr>
            <a:r>
              <a:rPr lang="en-US" sz="1100" dirty="0"/>
              <a:t>□ Import patient_data.csv and verify 450 rows, 12 columns</a:t>
            </a:r>
          </a:p>
          <a:p>
            <a:pPr marL="158750" indent="0">
              <a:buNone/>
            </a:pPr>
            <a:r>
              <a:rPr lang="en-US" sz="1100" dirty="0"/>
              <a:t>□ Check for missing patient IDs (should be zero)</a:t>
            </a:r>
          </a:p>
          <a:p>
            <a:pPr marL="158750" indent="0">
              <a:buNone/>
            </a:pPr>
            <a:r>
              <a:rPr lang="en-US" sz="1100" dirty="0"/>
              <a:t>□ Validate age range (18-85 years)</a:t>
            </a:r>
          </a:p>
          <a:p>
            <a:pPr marL="158750" indent="0">
              <a:buNone/>
            </a:pPr>
            <a:r>
              <a:rPr lang="en-US" sz="1100" dirty="0"/>
              <a:t>□ Recode treatment variable (1=Control, 2=Treatment)</a:t>
            </a:r>
          </a:p>
          <a:p>
            <a:pPr marL="158750" indent="0">
              <a:buNone/>
            </a:pPr>
            <a:r>
              <a:rPr lang="en-US" sz="1100" dirty="0"/>
              <a:t>□ Handle missing BMI values (document pattern)</a:t>
            </a:r>
          </a:p>
          <a:p>
            <a:pPr marL="158750" indent="0">
              <a:buNone/>
            </a:pPr>
            <a:r>
              <a:rPr lang="en-US" sz="1100" dirty="0"/>
              <a:t>□ Create baseline characteristics table</a:t>
            </a:r>
          </a:p>
          <a:p>
            <a:pPr marL="158750" indent="0">
              <a:buNone/>
            </a:pPr>
            <a:r>
              <a:rPr lang="en-US" sz="1100" dirty="0"/>
              <a:t>□ Export cleaned data with date stamp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08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42eb61d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42eb61d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R is based on the programming language S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S created in 1976 at Bell Labs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Philosophy of S: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Wanted to build language that would be suitable for interactive data analysis (more command-line based) as well as for writing longer programs (more traditional programming language-like).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Both S and R were explicitly created as data analysis languages </a:t>
            </a:r>
            <a:endParaRPr lang="en-US" sz="1600" dirty="0"/>
          </a:p>
          <a:p>
            <a:pPr marL="615950" lvl="1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359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19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62" r:id="rId6"/>
    <p:sldLayoutId id="2147483664" r:id="rId7"/>
    <p:sldLayoutId id="2147483665" r:id="rId8"/>
    <p:sldLayoutId id="2147483666" r:id="rId9"/>
    <p:sldLayoutId id="2147483671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Management in R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</a:t>
            </a:r>
            <a:r>
              <a:rPr lang="en-U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o</a:t>
            </a: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pic 2: Part 1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18746" y="1345222"/>
            <a:ext cx="8238392" cy="319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The </a:t>
            </a:r>
            <a:r>
              <a:rPr lang="en-US" sz="1800" b="1" dirty="0"/>
              <a:t>tidyverse</a:t>
            </a:r>
            <a:r>
              <a:rPr lang="en-US" sz="1800" dirty="0"/>
              <a:t> is a collection of packages based on 4 principles for handling data: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1. Reuse existing data structures</a:t>
            </a:r>
          </a:p>
          <a:p>
            <a:pPr marL="342900" indent="-342900" algn="l">
              <a:buAutoNum type="arabicPeriod"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2. Compose simple functions with the pipe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3. Embrace functional programming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4. Designed for humans</a:t>
            </a:r>
            <a:endParaRPr sz="18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The tidyverse: Your new BFF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5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tidyverse</a:t>
            </a:r>
            <a:endParaRPr dirty="0"/>
          </a:p>
        </p:txBody>
      </p:sp>
      <p:sp>
        <p:nvSpPr>
          <p:cNvPr id="280" name="Google Shape;280;p40"/>
          <p:cNvSpPr txBox="1">
            <a:spLocks noGrp="1"/>
          </p:cNvSpPr>
          <p:nvPr>
            <p:ph type="subTitle" idx="1"/>
          </p:nvPr>
        </p:nvSpPr>
        <p:spPr>
          <a:xfrm>
            <a:off x="737850" y="1729225"/>
            <a:ext cx="3671100" cy="2543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“The tidyverse is an opinionated collection of R packages designed for data science. All packages share an underlying design philosophy, grammar, and data structures.”</a:t>
            </a:r>
          </a:p>
          <a:p>
            <a:pPr marL="0" indent="0" algn="l"/>
            <a:r>
              <a:rPr lang="en-US" dirty="0"/>
              <a:t>	 - </a:t>
            </a:r>
            <a:r>
              <a:rPr lang="en-US" sz="1100" dirty="0">
                <a:hlinkClick r:id="rId3"/>
              </a:rPr>
              <a:t>https://www.tidyverse.org/</a:t>
            </a:r>
            <a:endParaRPr lang="en-US" sz="1100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Install the complete tidyverse with:</a:t>
            </a:r>
          </a:p>
          <a:p>
            <a:pPr marL="0" lvl="1" indent="0" algn="l"/>
            <a:r>
              <a:rPr lang="en-US" dirty="0" err="1"/>
              <a:t>install.packages</a:t>
            </a:r>
            <a:r>
              <a:rPr lang="en-US" dirty="0"/>
              <a:t>("tidyverse")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cxnSp>
        <p:nvCxnSpPr>
          <p:cNvPr id="281" name="Google Shape;281;p4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401" t="902" b="1683"/>
          <a:stretch/>
        </p:blipFill>
        <p:spPr>
          <a:xfrm>
            <a:off x="4924031" y="0"/>
            <a:ext cx="4219969" cy="44785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0C744ED-D00B-1E79-A1D4-52E9302D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42C114-0B9D-C893-B75F-1DE46701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270444"/>
            <a:ext cx="4626864" cy="26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F009272A-1F1F-F534-C007-CE4221411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92" y="2920908"/>
            <a:ext cx="8156448" cy="1244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buNone/>
            </a:pPr>
            <a:endParaRPr lang="en-US" sz="1600" dirty="0"/>
          </a:p>
          <a:p>
            <a:pPr marL="0" lvl="0" indent="0" algn="l">
              <a:lnSpc>
                <a:spcPct val="150000"/>
              </a:lnSpc>
              <a:buNone/>
            </a:pPr>
            <a:endParaRPr lang="en-US" sz="1600" dirty="0"/>
          </a:p>
          <a:p>
            <a:pPr marL="0" lvl="0" indent="0" algn="l">
              <a:lnSpc>
                <a:spcPct val="150000"/>
              </a:lnSpc>
              <a:buNone/>
            </a:pPr>
            <a:endParaRPr lang="en-US" sz="1600" dirty="0"/>
          </a:p>
          <a:p>
            <a:pPr marL="0" lvl="0" indent="0" algn="l">
              <a:lnSpc>
                <a:spcPct val="150000"/>
              </a:lnSpc>
              <a:buNone/>
            </a:pPr>
            <a:endParaRPr lang="en-US" sz="1600" dirty="0"/>
          </a:p>
          <a:p>
            <a:pPr marL="0" lvl="0" indent="0" algn="l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0C389001-D132-6544-C2D6-7C6E8B6B9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Tidy Data</a:t>
            </a:r>
            <a:endParaRPr sz="2400" dirty="0"/>
          </a:p>
        </p:txBody>
      </p:sp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4263F760-33DB-177A-2BCB-1F990847D0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7B968-34A2-5E92-DC41-41C4BA1D7E13}"/>
              </a:ext>
            </a:extLst>
          </p:cNvPr>
          <p:cNvSpPr txBox="1"/>
          <p:nvPr/>
        </p:nvSpPr>
        <p:spPr>
          <a:xfrm>
            <a:off x="484632" y="4073816"/>
            <a:ext cx="8156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en-US" sz="1600" dirty="0">
                <a:solidFill>
                  <a:srgbClr val="F38D39"/>
                </a:solidFill>
                <a:latin typeface="Ubuntu Light" panose="020B0304030602030204" pitchFamily="34" charset="0"/>
              </a:rPr>
              <a:t>In statistics, it is very important to have one observation (e.g., person, study visit, measurement) per row as that is what all our models expect! </a:t>
            </a:r>
          </a:p>
        </p:txBody>
      </p:sp>
    </p:spTree>
    <p:extLst>
      <p:ext uri="{BB962C8B-B14F-4D97-AF65-F5344CB8AC3E}">
        <p14:creationId xmlns:p14="http://schemas.microsoft.com/office/powerpoint/2010/main" val="106812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2F2EE1B-C896-A932-01A0-F6EFAC57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47AF4C2D-F25D-3AC8-52B0-4D69D9D61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Tidy Data</a:t>
            </a:r>
            <a:endParaRPr sz="2400" dirty="0"/>
          </a:p>
        </p:txBody>
      </p:sp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181E1D64-3F98-2591-2AD1-39B98CA09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442E9E-ED48-482C-C048-50E9070B0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306211"/>
              </p:ext>
            </p:extLst>
          </p:nvPr>
        </p:nvGraphicFramePr>
        <p:xfrm>
          <a:off x="2494375" y="2220677"/>
          <a:ext cx="3828896" cy="20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9F46C0-E528-EC62-6845-EE4C91940FC0}"/>
              </a:ext>
            </a:extLst>
          </p:cNvPr>
          <p:cNvSpPr txBox="1"/>
          <p:nvPr/>
        </p:nvSpPr>
        <p:spPr>
          <a:xfrm>
            <a:off x="3709545" y="1697457"/>
            <a:ext cx="1265478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Processing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04C93-5A3B-B1D2-D7B1-C622CB8738B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42284" y="2220677"/>
            <a:ext cx="0" cy="7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DE4786-C6B6-A52F-B900-41CF23EBF8A5}"/>
              </a:ext>
            </a:extLst>
          </p:cNvPr>
          <p:cNvSpPr txBox="1"/>
          <p:nvPr/>
        </p:nvSpPr>
        <p:spPr>
          <a:xfrm>
            <a:off x="2777839" y="3792041"/>
            <a:ext cx="12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8D39"/>
                </a:solidFill>
              </a:rPr>
              <a:t>Rarely tidy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62B091-43D6-EB5C-431D-77E3C565A766}"/>
              </a:ext>
            </a:extLst>
          </p:cNvPr>
          <p:cNvSpPr txBox="1"/>
          <p:nvPr/>
        </p:nvSpPr>
        <p:spPr>
          <a:xfrm>
            <a:off x="4707298" y="3792042"/>
            <a:ext cx="283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8D39"/>
                </a:solidFill>
              </a:rPr>
              <a:t>Tidy because you make it tidy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D67DB-11C0-B63B-31C8-3746922DDD2B}"/>
              </a:ext>
            </a:extLst>
          </p:cNvPr>
          <p:cNvSpPr txBox="1"/>
          <p:nvPr/>
        </p:nvSpPr>
        <p:spPr>
          <a:xfrm>
            <a:off x="4982498" y="1766471"/>
            <a:ext cx="356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8D39"/>
                </a:solidFill>
              </a:rPr>
              <a:t>The process of making tidy data</a:t>
            </a:r>
          </a:p>
        </p:txBody>
      </p:sp>
    </p:spTree>
    <p:extLst>
      <p:ext uri="{BB962C8B-B14F-4D97-AF65-F5344CB8AC3E}">
        <p14:creationId xmlns:p14="http://schemas.microsoft.com/office/powerpoint/2010/main" val="317437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E84B-277F-0DC8-C07A-1427BC28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41B8-0669-AE2D-B0B7-28EE5E00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784" y="3721608"/>
            <a:ext cx="1444858" cy="50292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Untidy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99846-B383-01CF-6404-8BE4104E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4" y="1876193"/>
            <a:ext cx="4058216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208F7-A92C-F4B9-71E1-F7CC1DFC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28" y="199517"/>
            <a:ext cx="1780788" cy="472775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24C011-B35A-34F3-519B-77F279059CBB}"/>
              </a:ext>
            </a:extLst>
          </p:cNvPr>
          <p:cNvSpPr txBox="1">
            <a:spLocks/>
          </p:cNvSpPr>
          <p:nvPr/>
        </p:nvSpPr>
        <p:spPr>
          <a:xfrm>
            <a:off x="5549080" y="3721608"/>
            <a:ext cx="1444858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l">
              <a:buFont typeface="Ubuntu Light"/>
              <a:buNone/>
            </a:pPr>
            <a:r>
              <a:rPr lang="en-US" dirty="0"/>
              <a:t>Tidy data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02B6A-B452-DEC9-5974-20B0AF91D6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6544" y="3973068"/>
            <a:ext cx="3482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3F6802-5D4B-C1AE-5CE4-4F4BCCDAF2F1}"/>
              </a:ext>
            </a:extLst>
          </p:cNvPr>
          <p:cNvSpPr txBox="1">
            <a:spLocks/>
          </p:cNvSpPr>
          <p:nvPr/>
        </p:nvSpPr>
        <p:spPr>
          <a:xfrm>
            <a:off x="506466" y="1446426"/>
            <a:ext cx="2840238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l">
              <a:buFont typeface="Ubuntu Light"/>
              <a:buNone/>
            </a:pPr>
            <a:r>
              <a:rPr lang="en-US" dirty="0"/>
              <a:t>Death rates in 1940 Virginia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5F59F41-8CA2-6B54-A68F-49787D38FF00}"/>
              </a:ext>
            </a:extLst>
          </p:cNvPr>
          <p:cNvSpPr txBox="1">
            <a:spLocks/>
          </p:cNvSpPr>
          <p:nvPr/>
        </p:nvSpPr>
        <p:spPr>
          <a:xfrm>
            <a:off x="239739" y="4402835"/>
            <a:ext cx="1686846" cy="25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l">
              <a:buFont typeface="Ubuntu Light"/>
              <a:buNone/>
            </a:pPr>
            <a:r>
              <a:rPr lang="en-US" sz="800" dirty="0"/>
              <a:t>Example from Roger Peng</a:t>
            </a:r>
          </a:p>
        </p:txBody>
      </p:sp>
    </p:spTree>
    <p:extLst>
      <p:ext uri="{BB962C8B-B14F-4D97-AF65-F5344CB8AC3E}">
        <p14:creationId xmlns:p14="http://schemas.microsoft.com/office/powerpoint/2010/main" val="107870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121489"/>
            <a:ext cx="4721802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The information surrounding the data values</a:t>
            </a:r>
          </a:p>
          <a:p>
            <a:endParaRPr lang="en-US" b="1" dirty="0"/>
          </a:p>
          <a:p>
            <a:pPr lvl="1"/>
            <a:r>
              <a:rPr lang="en-US" dirty="0"/>
              <a:t>How and why was the data collected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variables are available in the data set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do the data values actually mean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165767"/>
            <a:ext cx="3926100" cy="73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Metadata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198;p68"/>
          <p:cNvGrpSpPr/>
          <p:nvPr/>
        </p:nvGrpSpPr>
        <p:grpSpPr>
          <a:xfrm>
            <a:off x="2707100" y="2599251"/>
            <a:ext cx="330964" cy="334004"/>
            <a:chOff x="-45673275" y="3199325"/>
            <a:chExt cx="299325" cy="302075"/>
          </a:xfrm>
        </p:grpSpPr>
        <p:sp>
          <p:nvSpPr>
            <p:cNvPr id="6" name="Google Shape;6199;p6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00;p6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01;p6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198;p68"/>
          <p:cNvGrpSpPr/>
          <p:nvPr/>
        </p:nvGrpSpPr>
        <p:grpSpPr>
          <a:xfrm>
            <a:off x="2675900" y="3235571"/>
            <a:ext cx="330964" cy="334004"/>
            <a:chOff x="-45673275" y="3199325"/>
            <a:chExt cx="299325" cy="302075"/>
          </a:xfrm>
        </p:grpSpPr>
        <p:sp>
          <p:nvSpPr>
            <p:cNvPr id="10" name="Google Shape;6199;p6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00;p6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01;p6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198;p68"/>
          <p:cNvGrpSpPr/>
          <p:nvPr/>
        </p:nvGrpSpPr>
        <p:grpSpPr>
          <a:xfrm>
            <a:off x="2675900" y="3887626"/>
            <a:ext cx="330964" cy="334004"/>
            <a:chOff x="-45673275" y="3199325"/>
            <a:chExt cx="299325" cy="302075"/>
          </a:xfrm>
        </p:grpSpPr>
        <p:sp>
          <p:nvSpPr>
            <p:cNvPr id="14" name="Google Shape;6199;p6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00;p6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01;p6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88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" sz="2700" dirty="0"/>
              <a:t>Before importing </a:t>
            </a:r>
            <a:r>
              <a:rPr lang="en-US" sz="2800" dirty="0"/>
              <a:t>data into R, you should open the external file and inspect its contents (if possible).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Data Validation and Quality Control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640801" y="1764632"/>
            <a:ext cx="3803180" cy="283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7338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many observations are there? </a:t>
            </a:r>
          </a:p>
          <a:p>
            <a:pPr marL="287338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many variables? </a:t>
            </a:r>
          </a:p>
          <a:p>
            <a:pPr marL="287338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do the data types look like? </a:t>
            </a:r>
          </a:p>
          <a:p>
            <a:pPr marL="744538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Are they numeric? Character? </a:t>
            </a:r>
          </a:p>
          <a:p>
            <a:pPr marL="287338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Is there any special formatting (e.g. dollar signs or values that contain multiple words)? </a:t>
            </a:r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593451" y="1764632"/>
            <a:ext cx="3955207" cy="283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Range checks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Are there any missing values? 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is the missing value indicator? 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Are variable names included? 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Is a row identifier included? 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Is meta-information included in the file?</a:t>
            </a:r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0163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CFCC4-8BC8-0D04-2269-E15412F85C64}"/>
              </a:ext>
            </a:extLst>
          </p:cNvPr>
          <p:cNvSpPr txBox="1"/>
          <p:nvPr/>
        </p:nvSpPr>
        <p:spPr>
          <a:xfrm>
            <a:off x="2596895" y="4265529"/>
            <a:ext cx="369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38D3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all decisions and transformations</a:t>
            </a:r>
            <a:endParaRPr lang="en-US" sz="1600" dirty="0">
              <a:solidFill>
                <a:srgbClr val="F38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Workflows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Tidyverse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Principles of tidy data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Tidy Data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How? 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Formatting tips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Common errors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in R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121489"/>
            <a:ext cx="475471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7475" indent="0"/>
            <a:r>
              <a:rPr lang="en-US" sz="1600" dirty="0"/>
              <a:t>The process of moving from raw data to some disseminated product (e.g., presentation, article in a scientific journal). </a:t>
            </a:r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5234104" cy="73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2"/>
                </a:solidFill>
              </a:rPr>
              <a:t>Data Analysis Pipeline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930BD8BE-7FFF-FE8F-86C0-A2CC2FBB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D91C4AB-E7E7-A325-9A7A-77D27A01BD49}"/>
              </a:ext>
            </a:extLst>
          </p:cNvPr>
          <p:cNvGrpSpPr/>
          <p:nvPr/>
        </p:nvGrpSpPr>
        <p:grpSpPr>
          <a:xfrm>
            <a:off x="769397" y="539750"/>
            <a:ext cx="7751438" cy="4064000"/>
            <a:chOff x="769397" y="539750"/>
            <a:chExt cx="7751438" cy="406400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3601C1D-B5EA-860C-6FF1-DA0817D08F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6444458"/>
                </p:ext>
              </p:extLst>
            </p:nvPr>
          </p:nvGraphicFramePr>
          <p:xfrm>
            <a:off x="769397" y="5397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0EE567-4C35-A94D-14E3-4D670E8E08F4}"/>
                </a:ext>
              </a:extLst>
            </p:cNvPr>
            <p:cNvGrpSpPr/>
            <p:nvPr/>
          </p:nvGrpSpPr>
          <p:grpSpPr>
            <a:xfrm>
              <a:off x="5694120" y="1270456"/>
              <a:ext cx="1171277" cy="702766"/>
              <a:chOff x="4922043" y="1680616"/>
              <a:chExt cx="1171277" cy="702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22AC1F7-932B-B63F-EF38-E61D816B62B3}"/>
                  </a:ext>
                </a:extLst>
              </p:cNvPr>
              <p:cNvSpPr/>
              <p:nvPr/>
            </p:nvSpPr>
            <p:spPr>
              <a:xfrm>
                <a:off x="4922043" y="1680616"/>
                <a:ext cx="1171277" cy="7027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: Rounded Corners 4">
                <a:extLst>
                  <a:ext uri="{FF2B5EF4-FFF2-40B4-BE49-F238E27FC236}">
                    <a16:creationId xmlns:a16="http://schemas.microsoft.com/office/drawing/2014/main" id="{B188624D-6F1C-0DB6-CE61-E0795853E5E4}"/>
                  </a:ext>
                </a:extLst>
              </p:cNvPr>
              <p:cNvSpPr txBox="1"/>
              <p:nvPr/>
            </p:nvSpPr>
            <p:spPr>
              <a:xfrm>
                <a:off x="4942626" y="1701199"/>
                <a:ext cx="1130111" cy="661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Figures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6A115-458E-4A5A-6243-296695E496D9}"/>
                </a:ext>
              </a:extLst>
            </p:cNvPr>
            <p:cNvGrpSpPr/>
            <p:nvPr/>
          </p:nvGrpSpPr>
          <p:grpSpPr>
            <a:xfrm>
              <a:off x="5673537" y="3170278"/>
              <a:ext cx="1171277" cy="702766"/>
              <a:chOff x="4922043" y="1680616"/>
              <a:chExt cx="1171277" cy="70276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66D05C0-6C40-5592-9518-A49332BE2999}"/>
                  </a:ext>
                </a:extLst>
              </p:cNvPr>
              <p:cNvSpPr/>
              <p:nvPr/>
            </p:nvSpPr>
            <p:spPr>
              <a:xfrm>
                <a:off x="4922043" y="1680616"/>
                <a:ext cx="1171277" cy="7027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: Rounded Corners 4">
                <a:extLst>
                  <a:ext uri="{FF2B5EF4-FFF2-40B4-BE49-F238E27FC236}">
                    <a16:creationId xmlns:a16="http://schemas.microsoft.com/office/drawing/2014/main" id="{CCE012B8-1783-A1EA-5876-A7F8B6BDBA2D}"/>
                  </a:ext>
                </a:extLst>
              </p:cNvPr>
              <p:cNvSpPr txBox="1"/>
              <p:nvPr/>
            </p:nvSpPr>
            <p:spPr>
              <a:xfrm>
                <a:off x="4942626" y="1701199"/>
                <a:ext cx="1130111" cy="661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Numerical Summaries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67F403-1F69-3490-8CBC-9DFDB1E989FA}"/>
                </a:ext>
              </a:extLst>
            </p:cNvPr>
            <p:cNvGrpSpPr/>
            <p:nvPr/>
          </p:nvGrpSpPr>
          <p:grpSpPr>
            <a:xfrm>
              <a:off x="7302458" y="2220367"/>
              <a:ext cx="1171277" cy="702766"/>
              <a:chOff x="4922043" y="1680616"/>
              <a:chExt cx="1171277" cy="70276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5AE21E8-1B1F-B42B-0898-B2820C20B493}"/>
                  </a:ext>
                </a:extLst>
              </p:cNvPr>
              <p:cNvSpPr/>
              <p:nvPr/>
            </p:nvSpPr>
            <p:spPr>
              <a:xfrm>
                <a:off x="4922043" y="1680616"/>
                <a:ext cx="1171277" cy="70276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8E99AE76-52B1-9BC9-ECA3-08ADC77859F5}"/>
                  </a:ext>
                </a:extLst>
              </p:cNvPr>
              <p:cNvSpPr txBox="1"/>
              <p:nvPr/>
            </p:nvSpPr>
            <p:spPr>
              <a:xfrm>
                <a:off x="4942626" y="1701199"/>
                <a:ext cx="1130111" cy="661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Dissemination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0A29AB-CDBB-47F7-2AD8-C921A7F11850}"/>
                </a:ext>
              </a:extLst>
            </p:cNvPr>
            <p:cNvGrpSpPr/>
            <p:nvPr/>
          </p:nvGrpSpPr>
          <p:grpSpPr>
            <a:xfrm>
              <a:off x="6959772" y="2426512"/>
              <a:ext cx="248310" cy="290476"/>
              <a:chOff x="4570660" y="1886761"/>
              <a:chExt cx="248310" cy="290476"/>
            </a:xfrm>
          </p:grpSpPr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099435A-F40B-B701-2F47-340D3FB54C7E}"/>
                  </a:ext>
                </a:extLst>
              </p:cNvPr>
              <p:cNvSpPr/>
              <p:nvPr/>
            </p:nvSpPr>
            <p:spPr>
              <a:xfrm>
                <a:off x="4570660" y="1886761"/>
                <a:ext cx="248310" cy="2904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rrow: Right 4">
                <a:extLst>
                  <a:ext uri="{FF2B5EF4-FFF2-40B4-BE49-F238E27FC236}">
                    <a16:creationId xmlns:a16="http://schemas.microsoft.com/office/drawing/2014/main" id="{92D112B4-1939-AC62-E8D4-F117C49FD02A}"/>
                  </a:ext>
                </a:extLst>
              </p:cNvPr>
              <p:cNvSpPr txBox="1"/>
              <p:nvPr/>
            </p:nvSpPr>
            <p:spPr>
              <a:xfrm>
                <a:off x="4570660" y="1944856"/>
                <a:ext cx="173817" cy="174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kern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29243B-B163-D179-3695-6F2D226FB510}"/>
                </a:ext>
              </a:extLst>
            </p:cNvPr>
            <p:cNvGrpSpPr/>
            <p:nvPr/>
          </p:nvGrpSpPr>
          <p:grpSpPr>
            <a:xfrm rot="19496308">
              <a:off x="5104235" y="1813596"/>
              <a:ext cx="568308" cy="290476"/>
              <a:chOff x="4570660" y="1886761"/>
              <a:chExt cx="248310" cy="290476"/>
            </a:xfrm>
          </p:grpSpPr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D54B39BE-8A80-CBE6-7960-E5C282645254}"/>
                  </a:ext>
                </a:extLst>
              </p:cNvPr>
              <p:cNvSpPr/>
              <p:nvPr/>
            </p:nvSpPr>
            <p:spPr>
              <a:xfrm>
                <a:off x="4570660" y="1886761"/>
                <a:ext cx="248310" cy="2904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Arrow: Right 4">
                <a:extLst>
                  <a:ext uri="{FF2B5EF4-FFF2-40B4-BE49-F238E27FC236}">
                    <a16:creationId xmlns:a16="http://schemas.microsoft.com/office/drawing/2014/main" id="{3B78802A-1226-7717-0771-782309F76158}"/>
                  </a:ext>
                </a:extLst>
              </p:cNvPr>
              <p:cNvSpPr txBox="1"/>
              <p:nvPr/>
            </p:nvSpPr>
            <p:spPr>
              <a:xfrm>
                <a:off x="4570660" y="1944856"/>
                <a:ext cx="173817" cy="174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68C3AA-3FFF-B4EC-6753-0CC1163C6F6F}"/>
                </a:ext>
              </a:extLst>
            </p:cNvPr>
            <p:cNvGrpSpPr/>
            <p:nvPr/>
          </p:nvGrpSpPr>
          <p:grpSpPr>
            <a:xfrm rot="2327083">
              <a:off x="5143062" y="3098457"/>
              <a:ext cx="526035" cy="290476"/>
              <a:chOff x="4570660" y="1886761"/>
              <a:chExt cx="248310" cy="290476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CE093F0-1346-3C61-1564-1CF75F8BE32E}"/>
                  </a:ext>
                </a:extLst>
              </p:cNvPr>
              <p:cNvSpPr/>
              <p:nvPr/>
            </p:nvSpPr>
            <p:spPr>
              <a:xfrm>
                <a:off x="4570660" y="1886761"/>
                <a:ext cx="248310" cy="29047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row: Right 4">
                <a:extLst>
                  <a:ext uri="{FF2B5EF4-FFF2-40B4-BE49-F238E27FC236}">
                    <a16:creationId xmlns:a16="http://schemas.microsoft.com/office/drawing/2014/main" id="{BD071519-4C30-CDB4-8CEC-F9F2A3ADC477}"/>
                  </a:ext>
                </a:extLst>
              </p:cNvPr>
              <p:cNvSpPr txBox="1"/>
              <p:nvPr/>
            </p:nvSpPr>
            <p:spPr>
              <a:xfrm>
                <a:off x="4570660" y="1944856"/>
                <a:ext cx="173817" cy="174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kern="12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32C9A-3DC6-1550-F34F-9003C12379BE}"/>
                </a:ext>
              </a:extLst>
            </p:cNvPr>
            <p:cNvSpPr txBox="1"/>
            <p:nvPr/>
          </p:nvSpPr>
          <p:spPr>
            <a:xfrm>
              <a:off x="1441678" y="1191940"/>
              <a:ext cx="1265478" cy="5232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Processing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56C435-45D9-67B8-F033-34124B89AD03}"/>
                </a:ext>
              </a:extLst>
            </p:cNvPr>
            <p:cNvSpPr txBox="1"/>
            <p:nvPr/>
          </p:nvSpPr>
          <p:spPr>
            <a:xfrm>
              <a:off x="3126204" y="1407383"/>
              <a:ext cx="1265478" cy="307777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Analytic 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85054D-B767-6917-8F41-CBE95A970392}"/>
                </a:ext>
              </a:extLst>
            </p:cNvPr>
            <p:cNvSpPr txBox="1"/>
            <p:nvPr/>
          </p:nvSpPr>
          <p:spPr>
            <a:xfrm>
              <a:off x="4313684" y="3873044"/>
              <a:ext cx="1265478" cy="5232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Presentation 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3EAFBC-33B8-1D66-5633-89319E18C43B}"/>
                </a:ext>
              </a:extLst>
            </p:cNvPr>
            <p:cNvSpPr txBox="1"/>
            <p:nvPr/>
          </p:nvSpPr>
          <p:spPr>
            <a:xfrm>
              <a:off x="7255357" y="3698572"/>
              <a:ext cx="1265478" cy="307777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C4E141C-9B91-75DB-1DD0-568F1F3CB6D5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88096" y="2902550"/>
              <a:ext cx="1" cy="79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84B436-6D72-E867-0E65-F1B6699F075D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074417" y="1715160"/>
              <a:ext cx="0" cy="74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9AA8DF-FAA3-6E24-141E-C2DD7E32D7C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3755578" y="1715160"/>
              <a:ext cx="3365" cy="71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BD49A7-5177-73B3-5CF4-8535DA258060}"/>
                </a:ext>
              </a:extLst>
            </p:cNvPr>
            <p:cNvCxnSpPr>
              <a:cxnSpLocks/>
              <a:stCxn id="25" idx="0"/>
              <a:endCxn id="10" idx="1"/>
            </p:cNvCxnSpPr>
            <p:nvPr/>
          </p:nvCxnSpPr>
          <p:spPr>
            <a:xfrm flipV="1">
              <a:off x="4946423" y="3521661"/>
              <a:ext cx="747697" cy="351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324948A-38EA-1CB5-623A-EC3FAF9F765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957630" y="1621839"/>
              <a:ext cx="736490" cy="2230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5CDAAA-7C16-30ED-149B-2D443F9AE700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946423" y="2564476"/>
              <a:ext cx="766864" cy="130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745E87-84ED-62F8-2B71-395D9D980468}"/>
                </a:ext>
              </a:extLst>
            </p:cNvPr>
            <p:cNvSpPr/>
            <p:nvPr/>
          </p:nvSpPr>
          <p:spPr>
            <a:xfrm>
              <a:off x="1145219" y="3377525"/>
              <a:ext cx="1980980" cy="749795"/>
            </a:xfrm>
            <a:prstGeom prst="ellipse">
              <a:avLst/>
            </a:prstGeom>
            <a:solidFill>
              <a:srgbClr val="F38D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2975FB-35B9-2A95-2D8C-9BD89AF1C2F1}"/>
                </a:ext>
              </a:extLst>
            </p:cNvPr>
            <p:cNvSpPr txBox="1"/>
            <p:nvPr/>
          </p:nvSpPr>
          <p:spPr>
            <a:xfrm>
              <a:off x="1573924" y="3598533"/>
              <a:ext cx="128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Data storage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F17424-497D-F340-1E71-E72E40A6F901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435327" y="2901095"/>
              <a:ext cx="0" cy="586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CC33931-760D-AD31-AE4D-31991193E828}"/>
                </a:ext>
              </a:extLst>
            </p:cNvPr>
            <p:cNvCxnSpPr>
              <a:cxnSpLocks/>
              <a:endCxn id="52" idx="7"/>
            </p:cNvCxnSpPr>
            <p:nvPr/>
          </p:nvCxnSpPr>
          <p:spPr>
            <a:xfrm>
              <a:off x="2831476" y="2899367"/>
              <a:ext cx="4615" cy="587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8DDE455E-712E-0508-4B1F-A0A124D92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Analysis Pipeline: What? </a:t>
            </a:r>
            <a:endParaRPr sz="2400" dirty="0"/>
          </a:p>
        </p:txBody>
      </p:sp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DD4DEDC1-D4A5-0F0B-2DF9-6A1FF0DAF0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054D33-1A20-C777-EE7C-293CBD5F4A75}"/>
              </a:ext>
            </a:extLst>
          </p:cNvPr>
          <p:cNvSpPr txBox="1"/>
          <p:nvPr/>
        </p:nvSpPr>
        <p:spPr>
          <a:xfrm>
            <a:off x="7133589" y="4415837"/>
            <a:ext cx="1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Inspired by Roger D Peng</a:t>
            </a:r>
          </a:p>
        </p:txBody>
      </p:sp>
    </p:spTree>
    <p:extLst>
      <p:ext uri="{BB962C8B-B14F-4D97-AF65-F5344CB8AC3E}">
        <p14:creationId xmlns:p14="http://schemas.microsoft.com/office/powerpoint/2010/main" val="25797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EDC465B6-8D18-A3A7-7C7F-441D01D0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4BC97770-B165-560B-A511-E84D1F3AE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Efficiency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Error Prevention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Reproducibility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Manage change and variation 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More on this next week</a:t>
            </a:r>
          </a:p>
        </p:txBody>
      </p: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80508750-1F5D-2C30-2FC1-E357373E6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Data Analysis Pipeline: Why? </a:t>
            </a:r>
            <a:endParaRPr sz="2400" dirty="0"/>
          </a:p>
        </p:txBody>
      </p:sp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2238ADD6-9EF5-582C-07F5-81A6E2AB41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33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E5021B56-6255-758A-D33E-A57FCD1A7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76954E94-A898-179C-3FEB-B4CD77D19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Structured systems and processes to organize: 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Code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Outputs 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Example Tools: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Markdown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Git</a:t>
            </a:r>
          </a:p>
        </p:txBody>
      </p:sp>
      <p:sp>
        <p:nvSpPr>
          <p:cNvPr id="240" name="Google Shape;240;p36">
            <a:extLst>
              <a:ext uri="{FF2B5EF4-FFF2-40B4-BE49-F238E27FC236}">
                <a16:creationId xmlns:a16="http://schemas.microsoft.com/office/drawing/2014/main" id="{99E10D80-586E-5D01-D435-862F7C342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Data Analysis Pipeline: How?</a:t>
            </a:r>
            <a:endParaRPr sz="2400" dirty="0"/>
          </a:p>
        </p:txBody>
      </p:sp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687D94D0-3DBA-3BD0-8ED6-C952B0484E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52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FD296BBC-E50A-861D-9500-27E22E69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6D5275E-41C7-595E-3350-505FE2F975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5899" y="2121488"/>
            <a:ext cx="4834610" cy="239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7475" indent="0"/>
            <a:r>
              <a:rPr lang="en-US" sz="1600" dirty="0"/>
              <a:t>Sketch your workflow before you get into coding</a:t>
            </a:r>
            <a:endParaRPr lang="en-US" dirty="0"/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Save time</a:t>
            </a:r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Reduce mistakes</a:t>
            </a:r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Improve reproducibility </a:t>
            </a:r>
          </a:p>
          <a:p>
            <a:pPr marL="117475" indent="0"/>
            <a:endParaRPr lang="en-US" dirty="0"/>
          </a:p>
          <a:p>
            <a:pPr marL="117475" indent="0"/>
            <a:r>
              <a:rPr lang="en-US" sz="1600" dirty="0"/>
              <a:t>How? </a:t>
            </a:r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Flowchart/diagram</a:t>
            </a:r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Checklist</a:t>
            </a:r>
          </a:p>
          <a:p>
            <a:pPr marL="403225" indent="-285750">
              <a:buFont typeface="Wingdings" panose="05000000000000000000" pitchFamily="2" charset="2"/>
              <a:buChar char="§"/>
            </a:pPr>
            <a:r>
              <a:rPr lang="en-US" dirty="0"/>
              <a:t>Pseudocode</a:t>
            </a:r>
            <a:endParaRPr lang="en-US" sz="1200" dirty="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D3DAAB76-28FF-3EB8-0224-714F102AF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5037700" cy="73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Processing Code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>
            <a:extLst>
              <a:ext uri="{FF2B5EF4-FFF2-40B4-BE49-F238E27FC236}">
                <a16:creationId xmlns:a16="http://schemas.microsoft.com/office/drawing/2014/main" id="{C97C63DC-72C3-6C5B-99F4-63DF296A111D}"/>
              </a:ext>
            </a:extLst>
          </p:cNvPr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elpful Tip Icon Images – Browse 11,101 Stock Photos, Vectors, and Video |  Adobe Stock">
            <a:extLst>
              <a:ext uri="{FF2B5EF4-FFF2-40B4-BE49-F238E27FC236}">
                <a16:creationId xmlns:a16="http://schemas.microsoft.com/office/drawing/2014/main" id="{47A9695C-04B2-E22F-596B-26B753A9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00" y="860613"/>
            <a:ext cx="1245499" cy="12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3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1704248" y="746760"/>
            <a:ext cx="7043512" cy="827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6">
                    <a:lumMod val="50000"/>
                  </a:schemeClr>
                </a:solidFill>
              </a:rPr>
              <a:t>R: A Brief History Lesson</a:t>
            </a:r>
            <a:endParaRPr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8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670" name="Google Shape;670;p48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Brief History of R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1929973" y="2033550"/>
            <a:ext cx="1099500" cy="533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 first released</a:t>
            </a: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48"/>
          <p:cNvSpPr txBox="1">
            <a:spLocks noGrp="1"/>
          </p:cNvSpPr>
          <p:nvPr>
            <p:ph type="body" idx="4294967295"/>
          </p:nvPr>
        </p:nvSpPr>
        <p:spPr>
          <a:xfrm>
            <a:off x="2003525" y="1688925"/>
            <a:ext cx="854100" cy="2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1995</a:t>
            </a:r>
            <a:endParaRPr sz="1200" dirty="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4" name="Google Shape;684;p48"/>
          <p:cNvSpPr txBox="1">
            <a:spLocks noGrp="1"/>
          </p:cNvSpPr>
          <p:nvPr>
            <p:ph type="body" idx="4294967295"/>
          </p:nvPr>
        </p:nvSpPr>
        <p:spPr>
          <a:xfrm>
            <a:off x="3962475" y="2026713"/>
            <a:ext cx="1099500" cy="530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RStudio founded</a:t>
            </a: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5" name="Google Shape;685;p48"/>
          <p:cNvSpPr txBox="1">
            <a:spLocks noGrp="1"/>
          </p:cNvSpPr>
          <p:nvPr>
            <p:ph type="body" idx="4294967295"/>
          </p:nvPr>
        </p:nvSpPr>
        <p:spPr>
          <a:xfrm>
            <a:off x="4095200" y="16889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2008</a:t>
            </a:r>
            <a:endParaRPr sz="1200" dirty="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2942200" y="3623600"/>
            <a:ext cx="11530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Ubuntu" panose="020B0604020202020204" charset="0"/>
              </a:rPr>
              <a:t>2000: Stable beta R released</a:t>
            </a:r>
          </a:p>
        </p:txBody>
      </p:sp>
      <p:sp>
        <p:nvSpPr>
          <p:cNvPr id="687" name="Google Shape;687;p48"/>
          <p:cNvSpPr txBox="1">
            <a:spLocks noGrp="1"/>
          </p:cNvSpPr>
          <p:nvPr>
            <p:ph type="body" idx="4294967295"/>
          </p:nvPr>
        </p:nvSpPr>
        <p:spPr>
          <a:xfrm>
            <a:off x="3022675" y="34034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2000</a:t>
            </a:r>
            <a:endParaRPr sz="1200" dirty="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8" name="Google Shape;688;p48"/>
          <p:cNvSpPr txBox="1">
            <a:spLocks noGrp="1"/>
          </p:cNvSpPr>
          <p:nvPr>
            <p:ph type="body" idx="4294967295"/>
          </p:nvPr>
        </p:nvSpPr>
        <p:spPr>
          <a:xfrm>
            <a:off x="5000161" y="3698069"/>
            <a:ext cx="11701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-U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tudio hires Hadley as Chief Scientist</a:t>
            </a:r>
            <a:b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9" name="Google Shape;689;p48"/>
          <p:cNvSpPr txBox="1">
            <a:spLocks noGrp="1"/>
          </p:cNvSpPr>
          <p:nvPr>
            <p:ph type="body" idx="4294967295"/>
          </p:nvPr>
        </p:nvSpPr>
        <p:spPr>
          <a:xfrm>
            <a:off x="5140800" y="3403425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" sz="1200" dirty="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2013</a:t>
            </a:r>
            <a:endParaRPr sz="1200" dirty="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5954672" y="2007638"/>
            <a:ext cx="1282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-U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tudio changes</a:t>
            </a:r>
            <a:b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name its to Posit</a:t>
            </a: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186875" y="1688925"/>
            <a:ext cx="854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2022</a:t>
            </a:r>
            <a:endParaRPr sz="1200" dirty="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9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751</Words>
  <Application>Microsoft Office PowerPoint</Application>
  <PresentationFormat>On-screen Show (16:9)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Ubuntu Medium</vt:lpstr>
      <vt:lpstr>Ubuntu Light</vt:lpstr>
      <vt:lpstr>Arvo</vt:lpstr>
      <vt:lpstr>Aptos</vt:lpstr>
      <vt:lpstr>Wingdings</vt:lpstr>
      <vt:lpstr>Bodoni</vt:lpstr>
      <vt:lpstr>Arial</vt:lpstr>
      <vt:lpstr>Ubuntu</vt:lpstr>
      <vt:lpstr>Minimal Charm</vt:lpstr>
      <vt:lpstr>Data Management in R</vt:lpstr>
      <vt:lpstr>Contents</vt:lpstr>
      <vt:lpstr>Data Analysis Pipeline</vt:lpstr>
      <vt:lpstr>Data Analysis Pipeline: What? </vt:lpstr>
      <vt:lpstr>Data Analysis Pipeline: Why? </vt:lpstr>
      <vt:lpstr>Data Analysis Pipeline: How?</vt:lpstr>
      <vt:lpstr>Processing Code</vt:lpstr>
      <vt:lpstr>R: A Brief History Lesson</vt:lpstr>
      <vt:lpstr>A Brief History of R</vt:lpstr>
      <vt:lpstr>The tidyverse: Your new BFF</vt:lpstr>
      <vt:lpstr>tidyverse</vt:lpstr>
      <vt:lpstr>Tidy Data</vt:lpstr>
      <vt:lpstr>Tidy Data</vt:lpstr>
      <vt:lpstr>Example</vt:lpstr>
      <vt:lpstr>Metadata</vt:lpstr>
      <vt:lpstr>PowerPoint Presentation</vt:lpstr>
      <vt:lpstr>Data Validation and Quality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Brooke Alhanti, Ph.D.</dc:creator>
  <cp:lastModifiedBy>Brooke Alhanti, Ph.D.</cp:lastModifiedBy>
  <cp:revision>56</cp:revision>
  <dcterms:modified xsi:type="dcterms:W3CDTF">2025-07-31T14:52:39Z</dcterms:modified>
</cp:coreProperties>
</file>